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4"/>
  </p:notesMasterIdLst>
  <p:handoutMasterIdLst>
    <p:handoutMasterId r:id="rId45"/>
  </p:handoutMasterIdLst>
  <p:sldIdLst>
    <p:sldId id="256" r:id="rId5"/>
    <p:sldId id="257" r:id="rId6"/>
    <p:sldId id="258" r:id="rId7"/>
    <p:sldId id="259" r:id="rId8"/>
    <p:sldId id="260" r:id="rId9"/>
    <p:sldId id="297" r:id="rId10"/>
    <p:sldId id="262" r:id="rId11"/>
    <p:sldId id="263" r:id="rId12"/>
    <p:sldId id="298" r:id="rId13"/>
    <p:sldId id="265" r:id="rId14"/>
    <p:sldId id="266" r:id="rId15"/>
    <p:sldId id="299" r:id="rId16"/>
    <p:sldId id="268" r:id="rId17"/>
    <p:sldId id="300" r:id="rId18"/>
    <p:sldId id="280" r:id="rId19"/>
    <p:sldId id="313" r:id="rId20"/>
    <p:sldId id="283" r:id="rId21"/>
    <p:sldId id="314" r:id="rId22"/>
    <p:sldId id="288" r:id="rId23"/>
    <p:sldId id="315" r:id="rId24"/>
    <p:sldId id="316" r:id="rId25"/>
    <p:sldId id="294" r:id="rId26"/>
    <p:sldId id="281" r:id="rId27"/>
    <p:sldId id="317" r:id="rId28"/>
    <p:sldId id="318" r:id="rId29"/>
    <p:sldId id="295" r:id="rId30"/>
    <p:sldId id="282"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10A591-DA73-1700-BC6D-64EC586B5F8C}" name="Angie Fagerlin" initials="AF" userId="7342b8d20302592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AA1"/>
    <a:srgbClr val="63AA8A"/>
    <a:srgbClr val="4774C5"/>
    <a:srgbClr val="28659C"/>
    <a:srgbClr val="6888C8"/>
    <a:srgbClr val="8D79A3"/>
    <a:srgbClr val="000000"/>
    <a:srgbClr val="DACFE9"/>
    <a:srgbClr val="5B4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5" d="100"/>
          <a:sy n="75" d="100"/>
        </p:scale>
        <p:origin x="327" y="27"/>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Buck" userId="3eb455f1-82f8-42f8-9334-e7150511db8a" providerId="ADAL" clId="{8D499C0C-F95C-406C-9569-2857E8775631}"/>
    <pc:docChg chg="delSld">
      <pc:chgData name="Marcia Buck" userId="3eb455f1-82f8-42f8-9334-e7150511db8a" providerId="ADAL" clId="{8D499C0C-F95C-406C-9569-2857E8775631}" dt="2024-11-12T20:08:07.278" v="7" actId="47"/>
      <pc:docMkLst>
        <pc:docMk/>
      </pc:docMkLst>
      <pc:sldChg chg="del">
        <pc:chgData name="Marcia Buck" userId="3eb455f1-82f8-42f8-9334-e7150511db8a" providerId="ADAL" clId="{8D499C0C-F95C-406C-9569-2857E8775631}" dt="2024-11-12T20:07:19.238" v="0" actId="2696"/>
        <pc:sldMkLst>
          <pc:docMk/>
          <pc:sldMk cId="2122643573" sldId="261"/>
        </pc:sldMkLst>
      </pc:sldChg>
      <pc:sldChg chg="del">
        <pc:chgData name="Marcia Buck" userId="3eb455f1-82f8-42f8-9334-e7150511db8a" providerId="ADAL" clId="{8D499C0C-F95C-406C-9569-2857E8775631}" dt="2024-11-12T20:08:07.278" v="7" actId="47"/>
        <pc:sldMkLst>
          <pc:docMk/>
          <pc:sldMk cId="2950708544" sldId="264"/>
        </pc:sldMkLst>
      </pc:sldChg>
      <pc:sldChg chg="del">
        <pc:chgData name="Marcia Buck" userId="3eb455f1-82f8-42f8-9334-e7150511db8a" providerId="ADAL" clId="{8D499C0C-F95C-406C-9569-2857E8775631}" dt="2024-11-12T20:07:52.848" v="1" actId="47"/>
        <pc:sldMkLst>
          <pc:docMk/>
          <pc:sldMk cId="2512424253" sldId="267"/>
        </pc:sldMkLst>
      </pc:sldChg>
      <pc:sldChg chg="del">
        <pc:chgData name="Marcia Buck" userId="3eb455f1-82f8-42f8-9334-e7150511db8a" providerId="ADAL" clId="{8D499C0C-F95C-406C-9569-2857E8775631}" dt="2024-11-12T20:07:55.916" v="2" actId="47"/>
        <pc:sldMkLst>
          <pc:docMk/>
          <pc:sldMk cId="3647807000" sldId="269"/>
        </pc:sldMkLst>
      </pc:sldChg>
      <pc:sldChg chg="del">
        <pc:chgData name="Marcia Buck" userId="3eb455f1-82f8-42f8-9334-e7150511db8a" providerId="ADAL" clId="{8D499C0C-F95C-406C-9569-2857E8775631}" dt="2024-11-12T20:08:01.738" v="4" actId="47"/>
        <pc:sldMkLst>
          <pc:docMk/>
          <pc:sldMk cId="1074205121" sldId="271"/>
        </pc:sldMkLst>
      </pc:sldChg>
      <pc:sldChg chg="del">
        <pc:chgData name="Marcia Buck" userId="3eb455f1-82f8-42f8-9334-e7150511db8a" providerId="ADAL" clId="{8D499C0C-F95C-406C-9569-2857E8775631}" dt="2024-11-12T20:08:03.170" v="5" actId="47"/>
        <pc:sldMkLst>
          <pc:docMk/>
          <pc:sldMk cId="1796758878" sldId="272"/>
        </pc:sldMkLst>
      </pc:sldChg>
      <pc:sldChg chg="del">
        <pc:chgData name="Marcia Buck" userId="3eb455f1-82f8-42f8-9334-e7150511db8a" providerId="ADAL" clId="{8D499C0C-F95C-406C-9569-2857E8775631}" dt="2024-11-12T20:08:04.297" v="6" actId="47"/>
        <pc:sldMkLst>
          <pc:docMk/>
          <pc:sldMk cId="211911752" sldId="274"/>
        </pc:sldMkLst>
      </pc:sldChg>
      <pc:sldChg chg="del">
        <pc:chgData name="Marcia Buck" userId="3eb455f1-82f8-42f8-9334-e7150511db8a" providerId="ADAL" clId="{8D499C0C-F95C-406C-9569-2857E8775631}" dt="2024-11-12T20:07:58.751" v="3" actId="47"/>
        <pc:sldMkLst>
          <pc:docMk/>
          <pc:sldMk cId="654719314"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Current BCPS</a:t>
            </a:r>
            <a:r>
              <a:rPr lang="en-US" sz="1600" b="1" baseline="0" dirty="0"/>
              <a:t> Course Usage (n=74)</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Sheet1!$G$4:$G$7</c:f>
              <c:strCache>
                <c:ptCount val="4"/>
                <c:pt idx="0">
                  <c:v>Online Book </c:v>
                </c:pt>
                <c:pt idx="1">
                  <c:v>Audio Files</c:v>
                </c:pt>
                <c:pt idx="2">
                  <c:v>Video Files</c:v>
                </c:pt>
                <c:pt idx="3">
                  <c:v>Powerpoint Slides </c:v>
                </c:pt>
              </c:strCache>
            </c:strRef>
          </c:cat>
          <c:val>
            <c:numRef>
              <c:f>Sheet1!$H$4:$H$7</c:f>
              <c:numCache>
                <c:formatCode>General</c:formatCode>
                <c:ptCount val="4"/>
                <c:pt idx="0">
                  <c:v>71</c:v>
                </c:pt>
                <c:pt idx="1">
                  <c:v>32</c:v>
                </c:pt>
                <c:pt idx="2">
                  <c:v>32</c:v>
                </c:pt>
                <c:pt idx="3">
                  <c:v>40</c:v>
                </c:pt>
              </c:numCache>
            </c:numRef>
          </c:val>
          <c:extLst>
            <c:ext xmlns:c16="http://schemas.microsoft.com/office/drawing/2014/chart" uri="{C3380CC4-5D6E-409C-BE32-E72D297353CC}">
              <c16:uniqueId val="{00000000-2AAE-214F-AC97-E33DF5C476F6}"/>
            </c:ext>
          </c:extLst>
        </c:ser>
        <c:dLbls>
          <c:showLegendKey val="0"/>
          <c:showVal val="0"/>
          <c:showCatName val="0"/>
          <c:showSerName val="0"/>
          <c:showPercent val="0"/>
          <c:showBubbleSize val="0"/>
        </c:dLbls>
        <c:gapWidth val="182"/>
        <c:axId val="1272184208"/>
        <c:axId val="1272135680"/>
      </c:barChart>
      <c:catAx>
        <c:axId val="127218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72135680"/>
        <c:crosses val="autoZero"/>
        <c:auto val="1"/>
        <c:lblAlgn val="ctr"/>
        <c:lblOffset val="100"/>
        <c:noMultiLvlLbl val="0"/>
      </c:catAx>
      <c:valAx>
        <c:axId val="1272135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18420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041848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1F078-B355-4FF9-9A30-6B0485CF780F}"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AA437-EDB7-4D19-AEDB-A74A0F30BFDA}" type="slidenum">
              <a:rPr lang="en-US" smtClean="0"/>
              <a:t>‹#›</a:t>
            </a:fld>
            <a:endParaRPr lang="en-US" dirty="0"/>
          </a:p>
        </p:txBody>
      </p:sp>
    </p:spTree>
    <p:extLst>
      <p:ext uri="{BB962C8B-B14F-4D97-AF65-F5344CB8AC3E}">
        <p14:creationId xmlns:p14="http://schemas.microsoft.com/office/powerpoint/2010/main" val="48858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10 min presentation with 2 min for questions</a:t>
            </a:r>
            <a:endParaRPr dirty="0"/>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3272f6a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3272f6a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Snapshot of first 5 questions</a:t>
            </a:r>
            <a:endParaRPr dirty="0"/>
          </a:p>
        </p:txBody>
      </p:sp>
      <p:sp>
        <p:nvSpPr>
          <p:cNvPr id="158" name="Google Shape;158;g283272f6a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Theme from comments </a:t>
            </a:r>
            <a:endParaRPr dirty="0"/>
          </a:p>
          <a:p>
            <a:pPr marL="457200" lvl="0" indent="0" algn="l" rtl="0">
              <a:spcBef>
                <a:spcPts val="0"/>
              </a:spcBef>
              <a:spcAft>
                <a:spcPts val="0"/>
              </a:spcAft>
              <a:buClr>
                <a:schemeClr val="dk1"/>
              </a:buClr>
              <a:buSzPts val="1800"/>
              <a:buFont typeface="Arial"/>
              <a:buNone/>
            </a:pPr>
            <a:endParaRPr sz="1800" b="0" i="0" u="none" strike="noStrike" dirty="0">
              <a:solidFill>
                <a:srgbClr val="000000"/>
              </a:solidFill>
              <a:latin typeface="Calibri"/>
              <a:ea typeface="Calibri"/>
              <a:cs typeface="Calibri"/>
              <a:sym typeface="Calibri"/>
            </a:endParaRPr>
          </a:p>
          <a:p>
            <a:pPr marL="45720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Improving the currently audio quality of the recordings</a:t>
            </a:r>
            <a:endParaRPr dirty="0"/>
          </a:p>
          <a:p>
            <a:pPr marL="45720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Preference for physical book as well, slides for every method of audio, additional assessment and problem-solving questions</a:t>
            </a:r>
            <a:endParaRPr dirty="0"/>
          </a:p>
          <a:p>
            <a:pPr marL="0" lvl="0" indent="0" algn="l" rtl="0">
              <a:spcBef>
                <a:spcPts val="0"/>
              </a:spcBef>
              <a:spcAft>
                <a:spcPts val="0"/>
              </a:spcAft>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000000"/>
              </a:buClr>
              <a:buSzPts val="1800"/>
              <a:buFont typeface="Calibri"/>
              <a:buAutoNum type="arabicPeriod"/>
            </a:pPr>
            <a:r>
              <a:rPr lang="en-US" sz="1800" b="1" i="0" u="none" strike="noStrike" dirty="0">
                <a:solidFill>
                  <a:srgbClr val="000000"/>
                </a:solidFill>
                <a:latin typeface="Calibri"/>
                <a:ea typeface="Calibri"/>
                <a:cs typeface="Calibri"/>
                <a:sym typeface="Calibri"/>
              </a:rPr>
              <a:t>Record Audio. </a:t>
            </a:r>
            <a:r>
              <a:rPr lang="en-US" sz="1800" b="0" i="0" u="none" strike="noStrike" dirty="0">
                <a:solidFill>
                  <a:srgbClr val="000000"/>
                </a:solidFill>
                <a:latin typeface="Calibri"/>
                <a:ea typeface="Calibri"/>
                <a:cs typeface="Calibri"/>
                <a:sym typeface="Calibri"/>
              </a:rPr>
              <a:t>For our recommendations, the audio to be used in the “podcast” will be the same audio feed generated through the recording. Zoom, Teams, and other available platforms will be suitable. Ideally presenters will use high quality microphones to optimize audio output. </a:t>
            </a:r>
            <a:endParaRPr dirty="0"/>
          </a:p>
          <a:p>
            <a:pPr marL="0" lvl="0" indent="-114300" algn="l" rtl="0">
              <a:spcBef>
                <a:spcPts val="0"/>
              </a:spcBef>
              <a:spcAft>
                <a:spcPts val="0"/>
              </a:spcAft>
              <a:buClr>
                <a:srgbClr val="000000"/>
              </a:buClr>
              <a:buSzPts val="1800"/>
              <a:buFont typeface="Calibri"/>
              <a:buAutoNum type="arabicPeriod"/>
            </a:pPr>
            <a:r>
              <a:rPr lang="en-US" sz="1800" b="1" i="0" u="none" strike="noStrike" dirty="0">
                <a:solidFill>
                  <a:srgbClr val="000000"/>
                </a:solidFill>
                <a:latin typeface="Calibri"/>
                <a:ea typeface="Calibri"/>
                <a:cs typeface="Calibri"/>
                <a:sym typeface="Calibri"/>
              </a:rPr>
              <a:t>Edit Audio. </a:t>
            </a:r>
            <a:r>
              <a:rPr lang="en-US" sz="1800" b="0" i="0" u="none" strike="noStrike" dirty="0">
                <a:solidFill>
                  <a:srgbClr val="000000"/>
                </a:solidFill>
                <a:latin typeface="Calibri"/>
                <a:ea typeface="Calibri"/>
                <a:cs typeface="Calibri"/>
                <a:sym typeface="Calibri"/>
              </a:rPr>
              <a:t>Same process that is currently done could be done to edit podcast audio. Potentially removing background noise, pauses, filler words. Common platforms include Garageband for Apple products, Adobe, or Audacity. Free options available. </a:t>
            </a:r>
            <a:endParaRPr sz="1800" b="1" i="0" u="none" strike="noStrike" dirty="0">
              <a:solidFill>
                <a:srgbClr val="000000"/>
              </a:solidFill>
              <a:latin typeface="Calibri"/>
              <a:ea typeface="Calibri"/>
              <a:cs typeface="Calibri"/>
              <a:sym typeface="Calibri"/>
            </a:endParaRPr>
          </a:p>
          <a:p>
            <a:pPr marL="0" lvl="0" indent="-114300" algn="l" rtl="0">
              <a:spcBef>
                <a:spcPts val="0"/>
              </a:spcBef>
              <a:spcAft>
                <a:spcPts val="0"/>
              </a:spcAft>
              <a:buClr>
                <a:srgbClr val="000000"/>
              </a:buClr>
              <a:buSzPts val="1800"/>
              <a:buFont typeface="Calibri"/>
              <a:buAutoNum type="arabicPeriod"/>
            </a:pPr>
            <a:r>
              <a:rPr lang="en-US" sz="1800" b="1" i="0" u="none" strike="noStrike" dirty="0">
                <a:solidFill>
                  <a:srgbClr val="000000"/>
                </a:solidFill>
                <a:latin typeface="Calibri"/>
                <a:ea typeface="Calibri"/>
                <a:cs typeface="Calibri"/>
                <a:sym typeface="Calibri"/>
              </a:rPr>
              <a:t>Host RSS Feed.</a:t>
            </a:r>
            <a:r>
              <a:rPr lang="en-US" sz="1800" b="0" i="0" u="none" strike="noStrike" dirty="0">
                <a:solidFill>
                  <a:srgbClr val="000000"/>
                </a:solidFill>
                <a:latin typeface="Calibri"/>
                <a:ea typeface="Calibri"/>
                <a:cs typeface="Calibri"/>
                <a:sym typeface="Calibri"/>
              </a:rPr>
              <a:t> With the RSS feed, there are options available for public (anyone with link can access or be shared to podcast platforms) or private (only those with link can access. Not publicly searchable). Most podcasts utilize the public feed option, including podcasts with intended restricted audiences, such as iForumRx. Most common RSS Host Site is PodBean which has various subscription levels ranging from $9/month (suitable for our purposes) up to $60/month. Most private RSS feeds are around $100/month but is not essential. </a:t>
            </a:r>
            <a:endParaRPr sz="1800" b="1"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b="1" i="0" u="none" strike="noStrike" dirty="0">
                <a:solidFill>
                  <a:srgbClr val="000000"/>
                </a:solidFill>
                <a:latin typeface="Calibri"/>
                <a:ea typeface="Calibri"/>
                <a:cs typeface="Calibri"/>
                <a:sym typeface="Calibri"/>
              </a:rPr>
              <a:t>Stream Audio Files.</a:t>
            </a:r>
            <a:r>
              <a:rPr lang="en-US" sz="1800" b="0" i="0" u="none" strike="noStrike" dirty="0">
                <a:solidFill>
                  <a:srgbClr val="000000"/>
                </a:solidFill>
                <a:latin typeface="Calibri"/>
                <a:ea typeface="Calibri"/>
                <a:cs typeface="Calibri"/>
                <a:sym typeface="Calibri"/>
              </a:rPr>
              <a:t> Audio files can be streamed through a link embedded directly into the website (similar to the current video streaming option), as well as through any streaming platform such as Apple Podcasts, Google Podcasts, Spotify, etc. </a:t>
            </a:r>
            <a:endParaRPr dirty="0"/>
          </a:p>
        </p:txBody>
      </p:sp>
      <p:sp>
        <p:nvSpPr>
          <p:cNvPr id="185" name="Google Shape;1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**Sample</a:t>
            </a:r>
            <a:r>
              <a:rPr lang="en-US" baseline="0" dirty="0"/>
              <a:t> picture on slide to be updated with a Prep Chapter example**</a:t>
            </a:r>
            <a:endParaRPr dirty="0"/>
          </a:p>
        </p:txBody>
      </p:sp>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Target Goals 1 and 3 before the call for applications for next cohort 2024-2025 (~April-June 2024).</a:t>
            </a:r>
            <a:endParaRPr/>
          </a:p>
          <a:p>
            <a:pPr marL="457200" marR="0" lvl="0" indent="-228600" algn="l" rtl="0">
              <a:lnSpc>
                <a:spcPct val="100000"/>
              </a:lnSpc>
              <a:spcBef>
                <a:spcPts val="0"/>
              </a:spcBef>
              <a:spcAft>
                <a:spcPts val="0"/>
              </a:spcAft>
              <a:buSzPts val="1400"/>
              <a:buNone/>
            </a:pPr>
            <a:r>
              <a:rPr lang="en-US"/>
              <a:t>Goal 2 would be longitudinally targeted during the 2023-2024 year. </a:t>
            </a: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47104" lvl="0" indent="0" algn="l" rtl="0">
              <a:spcBef>
                <a:spcPts val="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ASHP </a:t>
            </a:r>
            <a:endParaRPr b="0" i="0" u="none" strike="noStrike" dirty="0">
              <a:solidFill>
                <a:srgbClr val="000000"/>
              </a:solidFill>
            </a:endParaRPr>
          </a:p>
          <a:p>
            <a:pPr marL="704304" marR="300787" lvl="0" indent="-225514" algn="l" rtl="0">
              <a:spcBef>
                <a:spcPts val="165"/>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Podcasts: currently offers weekly/semi-weekly podcasts (free of charge) on various topics of interest (clinical, operational, Mid-Year clinical meeting speaker series) </a:t>
            </a:r>
            <a:endParaRPr b="0" i="0" u="none" strike="noStrike" dirty="0">
              <a:solidFill>
                <a:srgbClr val="000000"/>
              </a:solidFill>
            </a:endParaRPr>
          </a:p>
          <a:p>
            <a:pPr marL="1159269" marR="280099" lvl="0" indent="-220903" algn="l" rtl="0">
              <a:spcBef>
                <a:spcPts val="74"/>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Typically 8-12 minutes in length and separated into 6 major sections (e.g. hot topics, therapeutic Thursdays) </a:t>
            </a:r>
            <a:endParaRPr b="0" i="0" u="none" strike="noStrike" dirty="0">
              <a:solidFill>
                <a:srgbClr val="000000"/>
              </a:solidFill>
            </a:endParaRPr>
          </a:p>
          <a:p>
            <a:pPr marL="1159269" lvl="0" indent="0" algn="l" rtl="0">
              <a:spcBef>
                <a:spcPts val="74"/>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No cost, open for all </a:t>
            </a:r>
            <a:endParaRPr b="0" i="0" u="none" strike="noStrike" dirty="0">
              <a:solidFill>
                <a:srgbClr val="000000"/>
              </a:solidFill>
            </a:endParaRPr>
          </a:p>
          <a:p>
            <a:pPr marL="1159269" lvl="0" indent="0"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Appear to be developed/hosted by ASHP </a:t>
            </a:r>
            <a:endParaRPr b="0" i="0" u="none" strike="noStrike" dirty="0">
              <a:solidFill>
                <a:srgbClr val="000000"/>
              </a:solidFill>
            </a:endParaRPr>
          </a:p>
          <a:p>
            <a:pPr marL="1159269" lvl="0" indent="0" algn="l" rtl="0">
              <a:spcBef>
                <a:spcPts val="261"/>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No CE credit offered </a:t>
            </a:r>
            <a:endParaRPr b="0" i="0" u="none" strike="noStrike" dirty="0">
              <a:solidFill>
                <a:srgbClr val="000000"/>
              </a:solidFill>
            </a:endParaRPr>
          </a:p>
          <a:p>
            <a:pPr marL="247104" lvl="0" indent="0"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APhA </a:t>
            </a:r>
            <a:endParaRPr b="0" i="0" u="none" strike="noStrike" dirty="0">
              <a:solidFill>
                <a:srgbClr val="000000"/>
              </a:solidFill>
            </a:endParaRPr>
          </a:p>
          <a:p>
            <a:pPr marL="704304" lvl="0" indent="0"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Podcasts: partnered with iForumRx for distribution of content </a:t>
            </a:r>
            <a:endParaRPr b="0" i="0" u="none" strike="noStrike" dirty="0">
              <a:solidFill>
                <a:srgbClr val="000000"/>
              </a:solidFill>
            </a:endParaRPr>
          </a:p>
          <a:p>
            <a:pPr marL="1159269" lvl="0" indent="0" algn="l" rtl="0">
              <a:spcBef>
                <a:spcPts val="261"/>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Free with membership </a:t>
            </a:r>
            <a:endParaRPr b="0" i="0" u="none" strike="noStrike" dirty="0">
              <a:solidFill>
                <a:srgbClr val="000000"/>
              </a:solidFill>
            </a:endParaRPr>
          </a:p>
          <a:p>
            <a:pPr marL="1159269" lvl="0" indent="0"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Associated with 0.05 CE per podcast </a:t>
            </a:r>
            <a:endParaRPr b="0" i="0" u="none" strike="noStrike" dirty="0">
              <a:solidFill>
                <a:srgbClr val="000000"/>
              </a:solidFill>
            </a:endParaRPr>
          </a:p>
          <a:p>
            <a:pPr marL="1159269" marR="121069" lvl="0" indent="-229146"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Monthly 5 minute podcasts (5 total per month) over a variety of therapeutic highlights, best practices, and expert-driven sessions </a:t>
            </a:r>
            <a:endParaRPr b="0" i="0" u="none" strike="noStrike" dirty="0">
              <a:solidFill>
                <a:srgbClr val="000000"/>
              </a:solidFill>
            </a:endParaRPr>
          </a:p>
          <a:p>
            <a:pPr marL="247104" lvl="0" indent="0" algn="l" rtl="0">
              <a:spcBef>
                <a:spcPts val="74"/>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SCCM </a:t>
            </a:r>
            <a:endParaRPr b="0" i="0" u="none" strike="noStrike" dirty="0">
              <a:solidFill>
                <a:srgbClr val="000000"/>
              </a:solidFill>
            </a:endParaRPr>
          </a:p>
          <a:p>
            <a:pPr marL="704304" lvl="0" indent="0" algn="l" rtl="0">
              <a:spcBef>
                <a:spcPts val="26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Podcasts: Offers interview/content expert discussions </a:t>
            </a:r>
            <a:endParaRPr b="0" i="0" u="none" strike="noStrike" dirty="0">
              <a:solidFill>
                <a:srgbClr val="000000"/>
              </a:solidFill>
            </a:endParaRPr>
          </a:p>
          <a:p>
            <a:pPr marL="1159269" lvl="0" indent="0" algn="l" rtl="0">
              <a:spcBef>
                <a:spcPts val="261"/>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No cost </a:t>
            </a:r>
            <a:endParaRPr b="0" i="0" u="none" strike="noStrike" dirty="0">
              <a:solidFill>
                <a:srgbClr val="000000"/>
              </a:solidFill>
            </a:endParaRPr>
          </a:p>
          <a:p>
            <a:pPr marL="0" lvl="0" indent="0" algn="l" rtl="0">
              <a:spcBef>
                <a:spcPts val="0"/>
              </a:spcBef>
              <a:spcAft>
                <a:spcPts val="0"/>
              </a:spcAft>
              <a:buNone/>
            </a:pPr>
            <a:r>
              <a:rPr lang="en-US" sz="1800" b="0" i="0" u="none" strike="noStrike" dirty="0">
                <a:solidFill>
                  <a:srgbClr val="000000"/>
                </a:solidFill>
                <a:latin typeface="Arial"/>
                <a:ea typeface="Arial"/>
                <a:cs typeface="Arial"/>
                <a:sym typeface="Arial"/>
              </a:rPr>
              <a:t>■ </a:t>
            </a:r>
            <a:r>
              <a:rPr lang="en-US" sz="1800" b="0" i="0" u="none" strike="noStrike" dirty="0">
                <a:solidFill>
                  <a:srgbClr val="000000"/>
                </a:solidFill>
                <a:latin typeface="Calibri"/>
                <a:ea typeface="Calibri"/>
                <a:cs typeface="Calibri"/>
                <a:sym typeface="Calibri"/>
              </a:rPr>
              <a:t>No CE credit </a:t>
            </a:r>
            <a:br>
              <a:rPr lang="en-US" sz="1800" b="0" i="0" u="none" strike="noStrike" dirty="0">
                <a:solidFill>
                  <a:srgbClr val="000000"/>
                </a:solidFill>
                <a:latin typeface="Calibri"/>
                <a:ea typeface="Calibri"/>
                <a:cs typeface="Calibri"/>
                <a:sym typeface="Calibri"/>
              </a:rPr>
            </a:br>
            <a:endParaRPr dirty="0"/>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HIDDEN slide as reference, if needed</a:t>
            </a:r>
            <a:endParaRPr dirty="0"/>
          </a:p>
        </p:txBody>
      </p:sp>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331" y="5747659"/>
            <a:ext cx="12208331" cy="11489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0"/>
            <a:ext cx="12192000" cy="57394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6331" y="5715003"/>
            <a:ext cx="1220833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524000" y="3509963"/>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 Placeholder 24"/>
          <p:cNvSpPr>
            <a:spLocks noGrp="1"/>
          </p:cNvSpPr>
          <p:nvPr>
            <p:ph type="body" sz="quarter" idx="17" hasCustomPrompt="1"/>
          </p:nvPr>
        </p:nvSpPr>
        <p:spPr>
          <a:xfrm>
            <a:off x="1515820" y="1122363"/>
            <a:ext cx="9144000" cy="2366958"/>
          </a:xfrm>
        </p:spPr>
        <p:txBody>
          <a:bodyPr anchor="b" anchorCtr="0">
            <a:normAutofit/>
          </a:bodyPr>
          <a:lstStyle>
            <a:lvl1pPr marL="0" indent="0">
              <a:buNone/>
              <a:defRPr sz="6000" b="0">
                <a:solidFill>
                  <a:schemeClr val="bg1"/>
                </a:solidFill>
                <a:latin typeface="ITC Avant Garde Std Bk" panose="020B0502020202020204" pitchFamily="34" charset="0"/>
              </a:defRPr>
            </a:lvl1pPr>
          </a:lstStyle>
          <a:p>
            <a:r>
              <a:rPr lang="en-US" dirty="0">
                <a:solidFill>
                  <a:schemeClr val="bg1"/>
                </a:solidFill>
              </a:rPr>
              <a:t>Presentation Title</a:t>
            </a:r>
          </a:p>
        </p:txBody>
      </p:sp>
      <p:sp>
        <p:nvSpPr>
          <p:cNvPr id="29" name="Text Placeholder 28"/>
          <p:cNvSpPr>
            <a:spLocks noGrp="1"/>
          </p:cNvSpPr>
          <p:nvPr>
            <p:ph type="body" sz="quarter" idx="18" hasCustomPrompt="1"/>
          </p:nvPr>
        </p:nvSpPr>
        <p:spPr>
          <a:xfrm>
            <a:off x="1516063" y="3602038"/>
            <a:ext cx="9151937" cy="542925"/>
          </a:xfrm>
        </p:spPr>
        <p:txBody>
          <a:bodyPr>
            <a:normAutofit/>
          </a:bodyPr>
          <a:lstStyle>
            <a:lvl1pPr marL="0" indent="0">
              <a:buNone/>
              <a:defRPr sz="3200">
                <a:solidFill>
                  <a:schemeClr val="bg1"/>
                </a:solidFill>
                <a:latin typeface="ITC Avant Garde Std Bk"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Pharm.D., etc.</a:t>
            </a:r>
          </a:p>
        </p:txBody>
      </p:sp>
      <p:sp>
        <p:nvSpPr>
          <p:cNvPr id="31" name="Text Placeholder 30"/>
          <p:cNvSpPr>
            <a:spLocks noGrp="1"/>
          </p:cNvSpPr>
          <p:nvPr>
            <p:ph type="body" sz="quarter" idx="19" hasCustomPrompt="1"/>
          </p:nvPr>
        </p:nvSpPr>
        <p:spPr>
          <a:xfrm>
            <a:off x="1516063" y="4144963"/>
            <a:ext cx="3765550" cy="143986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Affiliation</a:t>
            </a:r>
            <a:br>
              <a:rPr lang="en-US" dirty="0">
                <a:solidFill>
                  <a:schemeClr val="bg1"/>
                </a:solidFill>
              </a:rPr>
            </a:br>
            <a:r>
              <a:rPr lang="en-US" dirty="0">
                <a:solidFill>
                  <a:schemeClr val="bg1"/>
                </a:solidFill>
              </a:rPr>
              <a:t>City, State</a:t>
            </a:r>
          </a:p>
        </p:txBody>
      </p:sp>
      <p:sp>
        <p:nvSpPr>
          <p:cNvPr id="33" name="Text Placeholder 32"/>
          <p:cNvSpPr>
            <a:spLocks noGrp="1"/>
          </p:cNvSpPr>
          <p:nvPr>
            <p:ph type="body" sz="quarter" idx="20" hasCustomPrompt="1"/>
          </p:nvPr>
        </p:nvSpPr>
        <p:spPr>
          <a:xfrm>
            <a:off x="8019875" y="604839"/>
            <a:ext cx="2640189" cy="404808"/>
          </a:xfrm>
        </p:spPr>
        <p:txBody>
          <a:bodyPr>
            <a:normAutofit/>
          </a:bodyPr>
          <a:lstStyle>
            <a:lvl1pPr marL="0" indent="0">
              <a:buNone/>
              <a:defRPr lang="en-US" sz="2400" kern="1200" baseline="0" dirty="0">
                <a:solidFill>
                  <a:schemeClr val="bg1"/>
                </a:solidFill>
                <a:latin typeface="+mn-lt"/>
                <a:ea typeface="+mn-ea"/>
                <a:cs typeface="+mn-cs"/>
              </a:defRPr>
            </a:lvl1pPr>
          </a:lstStyle>
          <a:p>
            <a:pPr lvl="0"/>
            <a:r>
              <a:rPr lang="en-US" dirty="0"/>
              <a:t>October XX, 2024</a:t>
            </a:r>
          </a:p>
        </p:txBody>
      </p:sp>
      <p:sp>
        <p:nvSpPr>
          <p:cNvPr id="12" name="TextBox 11"/>
          <p:cNvSpPr txBox="1"/>
          <p:nvPr userDrawn="1"/>
        </p:nvSpPr>
        <p:spPr>
          <a:xfrm>
            <a:off x="209522" y="5760136"/>
            <a:ext cx="9243856" cy="1239147"/>
          </a:xfrm>
          <a:prstGeom prst="rect">
            <a:avLst/>
          </a:prstGeom>
        </p:spPr>
        <p:txBody>
          <a:bodyPr vert="horz" wrap="square" lIns="91440" tIns="45720" rIns="91440" bIns="45720" rtlCol="0" anchor="ctr" anchorCtr="0">
            <a:normAutofit fontScale="47500" lnSpcReduction="20000"/>
          </a:bodyPr>
          <a:lstStyle/>
          <a:p>
            <a:pPr algn="l"/>
            <a:r>
              <a:rPr lang="en-US" sz="12800" b="1" dirty="0">
                <a:solidFill>
                  <a:schemeClr val="accent1"/>
                </a:solidFill>
                <a:latin typeface="ITC Avant Garde Std Bk" panose="020B0502020202020204" pitchFamily="34" charset="0"/>
              </a:rPr>
              <a:t>2024 ACCP Annual Meeting</a:t>
            </a:r>
          </a:p>
          <a:p>
            <a:pPr algn="l"/>
            <a:endParaRPr lang="en-US"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1129" y="5859660"/>
            <a:ext cx="2103120" cy="969347"/>
          </a:xfrm>
          <a:prstGeom prst="rect">
            <a:avLst/>
          </a:prstGeom>
        </p:spPr>
      </p:pic>
    </p:spTree>
    <p:extLst>
      <p:ext uri="{BB962C8B-B14F-4D97-AF65-F5344CB8AC3E}">
        <p14:creationId xmlns:p14="http://schemas.microsoft.com/office/powerpoint/2010/main" val="233276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4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19"/>
        <p:cNvGrpSpPr/>
        <p:nvPr/>
      </p:nvGrpSpPr>
      <p:grpSpPr>
        <a:xfrm>
          <a:off x="0" y="0"/>
          <a:ext cx="0" cy="0"/>
          <a:chOff x="0" y="0"/>
          <a:chExt cx="0" cy="0"/>
        </a:xfrm>
      </p:grpSpPr>
      <p:sp>
        <p:nvSpPr>
          <p:cNvPr id="20" name="Google Shape;20;p21"/>
          <p:cNvSpPr/>
          <p:nvPr/>
        </p:nvSpPr>
        <p:spPr>
          <a:xfrm>
            <a:off x="-16331" y="5747659"/>
            <a:ext cx="12208331" cy="114890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p:nvPr/>
        </p:nvSpPr>
        <p:spPr>
          <a:xfrm>
            <a:off x="0" y="0"/>
            <a:ext cx="12192000" cy="5739495"/>
          </a:xfrm>
          <a:prstGeom prst="rect">
            <a:avLst/>
          </a:prstGeom>
          <a:solidFill>
            <a:schemeClr val="accent1"/>
          </a:solidFill>
          <a:ln w="12700" cap="flat" cmpd="sng">
            <a:solidFill>
              <a:srgbClr val="00335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23" name="Google Shape;23;p21"/>
          <p:cNvCxnSpPr/>
          <p:nvPr/>
        </p:nvCxnSpPr>
        <p:spPr>
          <a:xfrm>
            <a:off x="-16331" y="5715003"/>
            <a:ext cx="12208331" cy="0"/>
          </a:xfrm>
          <a:prstGeom prst="straightConnector1">
            <a:avLst/>
          </a:prstGeom>
          <a:noFill/>
          <a:ln w="76200" cap="flat" cmpd="sng">
            <a:solidFill>
              <a:schemeClr val="accent2"/>
            </a:solidFill>
            <a:prstDash val="solid"/>
            <a:miter lim="800000"/>
            <a:headEnd type="none" w="sm" len="sm"/>
            <a:tailEnd type="none" w="sm" len="sm"/>
          </a:ln>
        </p:spPr>
      </p:cxnSp>
      <p:cxnSp>
        <p:nvCxnSpPr>
          <p:cNvPr id="24" name="Google Shape;24;p21"/>
          <p:cNvCxnSpPr/>
          <p:nvPr/>
        </p:nvCxnSpPr>
        <p:spPr>
          <a:xfrm>
            <a:off x="1524000" y="3509963"/>
            <a:ext cx="9144000" cy="0"/>
          </a:xfrm>
          <a:prstGeom prst="straightConnector1">
            <a:avLst/>
          </a:prstGeom>
          <a:noFill/>
          <a:ln w="28575" cap="flat" cmpd="sng">
            <a:solidFill>
              <a:schemeClr val="accent2"/>
            </a:solidFill>
            <a:prstDash val="solid"/>
            <a:miter lim="800000"/>
            <a:headEnd type="none" w="sm" len="sm"/>
            <a:tailEnd type="none" w="sm" len="sm"/>
          </a:ln>
        </p:spPr>
      </p:cxnSp>
      <p:sp>
        <p:nvSpPr>
          <p:cNvPr id="25" name="Google Shape;25;p21"/>
          <p:cNvSpPr txBox="1">
            <a:spLocks noGrp="1"/>
          </p:cNvSpPr>
          <p:nvPr>
            <p:ph type="body" idx="2"/>
          </p:nvPr>
        </p:nvSpPr>
        <p:spPr>
          <a:xfrm>
            <a:off x="1515820" y="1122363"/>
            <a:ext cx="9144000" cy="236695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6000"/>
              <a:buNone/>
              <a:defRPr sz="6000" b="0">
                <a:solidFill>
                  <a:schemeClr val="lt1"/>
                </a:solidFill>
                <a:latin typeface="Questrial"/>
                <a:ea typeface="Questrial"/>
                <a:cs typeface="Questrial"/>
                <a:sym typeface="Quest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1"/>
          <p:cNvSpPr txBox="1">
            <a:spLocks noGrp="1"/>
          </p:cNvSpPr>
          <p:nvPr>
            <p:ph type="body" idx="3"/>
          </p:nvPr>
        </p:nvSpPr>
        <p:spPr>
          <a:xfrm>
            <a:off x="1516063" y="3602038"/>
            <a:ext cx="9151937" cy="5429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Questrial"/>
                <a:ea typeface="Questrial"/>
                <a:cs typeface="Questrial"/>
                <a:sym typeface="Quest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1"/>
          <p:cNvSpPr txBox="1">
            <a:spLocks noGrp="1"/>
          </p:cNvSpPr>
          <p:nvPr>
            <p:ph type="body" idx="4"/>
          </p:nvPr>
        </p:nvSpPr>
        <p:spPr>
          <a:xfrm>
            <a:off x="1516063" y="4144963"/>
            <a:ext cx="3765550" cy="1439862"/>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2800"/>
              <a:buFont typeface="Arial"/>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body" idx="5"/>
          </p:nvPr>
        </p:nvSpPr>
        <p:spPr>
          <a:xfrm>
            <a:off x="8019875" y="604839"/>
            <a:ext cx="2640189" cy="4048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p:nvPr/>
        </p:nvSpPr>
        <p:spPr>
          <a:xfrm>
            <a:off x="209522" y="5760136"/>
            <a:ext cx="9243856" cy="1239147"/>
          </a:xfrm>
          <a:prstGeom prst="rect">
            <a:avLst/>
          </a:prstGeom>
          <a:noFill/>
          <a:ln>
            <a:noFill/>
          </a:ln>
        </p:spPr>
        <p:txBody>
          <a:bodyPr spcFirstLastPara="1" wrap="square" lIns="91425" tIns="45700" rIns="91425" bIns="45700" anchor="ctr" anchorCtr="0">
            <a:normAutofit fontScale="40000" lnSpcReduction="20000"/>
          </a:bodyPr>
          <a:lstStyle/>
          <a:p>
            <a:pPr marL="0" marR="0" lvl="0" indent="0" algn="l" rtl="0">
              <a:spcBef>
                <a:spcPts val="0"/>
              </a:spcBef>
              <a:spcAft>
                <a:spcPts val="0"/>
              </a:spcAft>
              <a:buNone/>
            </a:pPr>
            <a:r>
              <a:rPr lang="en-US" sz="12800" b="1" i="0" u="none" strike="noStrike" cap="none" dirty="0">
                <a:solidFill>
                  <a:schemeClr val="accent1"/>
                </a:solidFill>
                <a:latin typeface="Questrial"/>
                <a:ea typeface="Questrial"/>
                <a:cs typeface="Questrial"/>
                <a:sym typeface="Questrial"/>
              </a:rPr>
              <a:t>2024 ACCP Annual Meeting</a:t>
            </a:r>
            <a:endParaRPr dirty="0"/>
          </a:p>
          <a:p>
            <a:pPr marL="0" marR="0" lvl="0" indent="0" algn="l"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 name="Google Shape;30;p21"/>
          <p:cNvPicPr preferRelativeResize="0"/>
          <p:nvPr/>
        </p:nvPicPr>
        <p:blipFill rotWithShape="1">
          <a:blip r:embed="rId2">
            <a:alphaModFix/>
          </a:blip>
          <a:srcRect/>
          <a:stretch/>
        </p:blipFill>
        <p:spPr>
          <a:xfrm>
            <a:off x="9771129" y="5859660"/>
            <a:ext cx="2103120" cy="969347"/>
          </a:xfrm>
          <a:prstGeom prst="rect">
            <a:avLst/>
          </a:prstGeom>
          <a:noFill/>
          <a:ln>
            <a:noFill/>
          </a:ln>
        </p:spPr>
      </p:pic>
    </p:spTree>
    <p:extLst>
      <p:ext uri="{BB962C8B-B14F-4D97-AF65-F5344CB8AC3E}">
        <p14:creationId xmlns:p14="http://schemas.microsoft.com/office/powerpoint/2010/main" val="421066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838200" y="1690688"/>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6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a:off x="764721" y="4563156"/>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72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838200" y="1690688"/>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838200" y="1690688"/>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0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838200" y="1690688"/>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79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2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7400"/>
            <a:ext cx="39338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7400"/>
            <a:ext cx="39338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86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372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0A1D-1D8A-4C3D-AA80-C6F040E0D699}" type="datetimeFigureOut">
              <a:rPr lang="en-US" smtClean="0"/>
              <a:t>11/12/2024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8DB7E-9485-4797-8BA0-6192CCA0BDF6}" type="slidenum">
              <a:rPr lang="en-US" smtClean="0"/>
              <a:t>‹#›</a:t>
            </a:fld>
            <a:endParaRPr lang="en-US" dirty="0"/>
          </a:p>
        </p:txBody>
      </p:sp>
      <p:sp>
        <p:nvSpPr>
          <p:cNvPr id="8" name="Rectangle 7"/>
          <p:cNvSpPr/>
          <p:nvPr userDrawn="1"/>
        </p:nvSpPr>
        <p:spPr>
          <a:xfrm>
            <a:off x="0" y="6313489"/>
            <a:ext cx="12192000" cy="544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31060" y="6411338"/>
            <a:ext cx="795893" cy="365760"/>
          </a:xfrm>
          <a:prstGeom prst="rect">
            <a:avLst/>
          </a:prstGeom>
        </p:spPr>
      </p:pic>
      <p:cxnSp>
        <p:nvCxnSpPr>
          <p:cNvPr id="11" name="Straight Connector 10"/>
          <p:cNvCxnSpPr/>
          <p:nvPr userDrawn="1"/>
        </p:nvCxnSpPr>
        <p:spPr>
          <a:xfrm>
            <a:off x="-8164" y="6299423"/>
            <a:ext cx="1220016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838199" y="6408912"/>
            <a:ext cx="7475763" cy="365125"/>
          </a:xfrm>
          <a:prstGeom prst="rect">
            <a:avLst/>
          </a:prstGeom>
        </p:spPr>
        <p:txBody>
          <a:bodyPr vert="horz" lIns="91440" tIns="45720" rIns="91440" bIns="45720" rtlCol="0" anchor="ctr"/>
          <a:lstStyle>
            <a:defPPr>
              <a:defRPr lang="en-US"/>
            </a:defPPr>
            <a:lvl1pPr marL="0" algn="l" defTabSz="914400" rtl="0" eaLnBrk="1" latinLnBrk="0" hangingPunct="1">
              <a:defRPr sz="4800" b="1" kern="1200">
                <a:solidFill>
                  <a:schemeClr val="accent1"/>
                </a:solidFill>
                <a:latin typeface="ITC Avant Garde Std Bk"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2024 ACCP Annual Meeting</a:t>
            </a:r>
          </a:p>
        </p:txBody>
      </p:sp>
    </p:spTree>
    <p:extLst>
      <p:ext uri="{BB962C8B-B14F-4D97-AF65-F5344CB8AC3E}">
        <p14:creationId xmlns:p14="http://schemas.microsoft.com/office/powerpoint/2010/main" val="3067605999"/>
      </p:ext>
    </p:extLst>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Lst>
  <p:txStyles>
    <p:titleStyle>
      <a:lvl1pPr algn="l" defTabSz="914400" rtl="0" eaLnBrk="1" latinLnBrk="0" hangingPunct="1">
        <a:lnSpc>
          <a:spcPct val="90000"/>
        </a:lnSpc>
        <a:spcBef>
          <a:spcPct val="0"/>
        </a:spcBef>
        <a:buNone/>
        <a:defRPr sz="4400" b="1" kern="1200">
          <a:solidFill>
            <a:schemeClr val="tx1"/>
          </a:solidFill>
          <a:latin typeface="ITC Avant Garde Std Bk"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body" idx="2"/>
          </p:nvPr>
        </p:nvSpPr>
        <p:spPr>
          <a:xfrm>
            <a:off x="1350050" y="1122350"/>
            <a:ext cx="9776100" cy="236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None/>
            </a:pPr>
            <a:r>
              <a:rPr lang="en-US" dirty="0"/>
              <a:t>APLD Capstone Project #1</a:t>
            </a:r>
            <a:endParaRPr sz="2772" dirty="0"/>
          </a:p>
        </p:txBody>
      </p:sp>
      <p:sp>
        <p:nvSpPr>
          <p:cNvPr id="77" name="Google Shape;77;p1"/>
          <p:cNvSpPr txBox="1">
            <a:spLocks noGrp="1"/>
          </p:cNvSpPr>
          <p:nvPr>
            <p:ph type="body" idx="3"/>
          </p:nvPr>
        </p:nvSpPr>
        <p:spPr>
          <a:xfrm>
            <a:off x="1516075" y="3602075"/>
            <a:ext cx="9151800" cy="156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2300" dirty="0">
                <a:latin typeface="Calibri"/>
                <a:ea typeface="Calibri"/>
                <a:cs typeface="Calibri"/>
                <a:sym typeface="Calibri"/>
              </a:rPr>
              <a:t>Kevin Astle, PharmD, BCIDP</a:t>
            </a:r>
            <a:endParaRPr sz="2300" dirty="0">
              <a:latin typeface="Calibri"/>
              <a:ea typeface="Calibri"/>
              <a:cs typeface="Calibri"/>
              <a:sym typeface="Calibri"/>
            </a:endParaRPr>
          </a:p>
          <a:p>
            <a:pPr marL="0" lvl="0" indent="0" algn="l" rtl="0">
              <a:lnSpc>
                <a:spcPct val="90000"/>
              </a:lnSpc>
              <a:spcBef>
                <a:spcPts val="0"/>
              </a:spcBef>
              <a:spcAft>
                <a:spcPts val="0"/>
              </a:spcAft>
              <a:buClr>
                <a:schemeClr val="lt1"/>
              </a:buClr>
              <a:buSzPts val="3200"/>
              <a:buNone/>
            </a:pPr>
            <a:r>
              <a:rPr lang="en-US" sz="2300" dirty="0">
                <a:latin typeface="Calibri"/>
                <a:ea typeface="Calibri"/>
                <a:cs typeface="Calibri"/>
                <a:sym typeface="Calibri"/>
              </a:rPr>
              <a:t>Kelly Cochran, PharmD, BCPS</a:t>
            </a:r>
            <a:endParaRPr sz="2300" dirty="0">
              <a:latin typeface="Calibri"/>
              <a:ea typeface="Calibri"/>
              <a:cs typeface="Calibri"/>
              <a:sym typeface="Calibri"/>
            </a:endParaRPr>
          </a:p>
          <a:p>
            <a:pPr marL="0" lvl="0" indent="0" algn="l" rtl="0">
              <a:lnSpc>
                <a:spcPct val="90000"/>
              </a:lnSpc>
              <a:spcBef>
                <a:spcPts val="0"/>
              </a:spcBef>
              <a:spcAft>
                <a:spcPts val="0"/>
              </a:spcAft>
              <a:buClr>
                <a:schemeClr val="lt1"/>
              </a:buClr>
              <a:buSzPts val="3200"/>
              <a:buNone/>
            </a:pPr>
            <a:r>
              <a:rPr lang="en-US" sz="2300" dirty="0">
                <a:latin typeface="Calibri"/>
                <a:ea typeface="Calibri"/>
                <a:cs typeface="Calibri"/>
                <a:sym typeface="Calibri"/>
              </a:rPr>
              <a:t>Lisa Hayes, PharmD, BCCCP, BCEMP</a:t>
            </a:r>
            <a:endParaRPr sz="23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lt1"/>
              </a:buClr>
              <a:buSzPts val="3200"/>
              <a:buNone/>
            </a:pPr>
            <a:r>
              <a:rPr lang="en-US" sz="2300" dirty="0">
                <a:latin typeface="Calibri"/>
                <a:ea typeface="Calibri"/>
                <a:cs typeface="Calibri"/>
                <a:sym typeface="Calibri"/>
              </a:rPr>
              <a:t>Jason Lancaster, PharmD, FCCP, BCPS</a:t>
            </a:r>
            <a:endParaRPr sz="2300" dirty="0">
              <a:latin typeface="Calibri"/>
              <a:ea typeface="Calibri"/>
              <a:cs typeface="Calibri"/>
              <a:sym typeface="Calibri"/>
            </a:endParaRPr>
          </a:p>
          <a:p>
            <a:pPr marL="0" lvl="0" indent="0" algn="l" rtl="0">
              <a:lnSpc>
                <a:spcPct val="90000"/>
              </a:lnSpc>
              <a:spcBef>
                <a:spcPts val="0"/>
              </a:spcBef>
              <a:spcAft>
                <a:spcPts val="0"/>
              </a:spcAft>
              <a:buClr>
                <a:schemeClr val="lt1"/>
              </a:buClr>
              <a:buSzPts val="3200"/>
              <a:buNone/>
            </a:pPr>
            <a:r>
              <a:rPr lang="en-US" sz="2300" dirty="0">
                <a:latin typeface="Calibri"/>
                <a:ea typeface="Calibri"/>
                <a:cs typeface="Calibri"/>
                <a:sym typeface="Calibri"/>
              </a:rPr>
              <a:t>Carmen Smith, PharmD, BCPS</a:t>
            </a:r>
            <a:endParaRPr sz="2300" dirty="0">
              <a:latin typeface="Calibri"/>
              <a:ea typeface="Calibri"/>
              <a:cs typeface="Calibri"/>
              <a:sym typeface="Calibri"/>
            </a:endParaRPr>
          </a:p>
        </p:txBody>
      </p:sp>
      <p:sp>
        <p:nvSpPr>
          <p:cNvPr id="78" name="Google Shape;78;p1"/>
          <p:cNvSpPr txBox="1">
            <a:spLocks noGrp="1"/>
          </p:cNvSpPr>
          <p:nvPr>
            <p:ph type="body" idx="5"/>
          </p:nvPr>
        </p:nvSpPr>
        <p:spPr>
          <a:xfrm>
            <a:off x="8019875" y="604839"/>
            <a:ext cx="2640189" cy="4048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US" dirty="0"/>
              <a:t>October 13,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283272f6abb_0_0"/>
          <p:cNvPicPr preferRelativeResize="0"/>
          <p:nvPr/>
        </p:nvPicPr>
        <p:blipFill>
          <a:blip r:embed="rId3">
            <a:alphaModFix/>
          </a:blip>
          <a:stretch>
            <a:fillRect/>
          </a:stretch>
        </p:blipFill>
        <p:spPr>
          <a:xfrm>
            <a:off x="409038" y="529925"/>
            <a:ext cx="4638675" cy="5124450"/>
          </a:xfrm>
          <a:prstGeom prst="rect">
            <a:avLst/>
          </a:prstGeom>
          <a:noFill/>
          <a:ln>
            <a:noFill/>
          </a:ln>
        </p:spPr>
      </p:pic>
      <p:pic>
        <p:nvPicPr>
          <p:cNvPr id="161" name="Google Shape;161;g283272f6abb_0_0"/>
          <p:cNvPicPr preferRelativeResize="0"/>
          <p:nvPr/>
        </p:nvPicPr>
        <p:blipFill>
          <a:blip r:embed="rId4">
            <a:alphaModFix/>
          </a:blip>
          <a:stretch>
            <a:fillRect/>
          </a:stretch>
        </p:blipFill>
        <p:spPr>
          <a:xfrm>
            <a:off x="5153788" y="1064075"/>
            <a:ext cx="6839488" cy="40561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Survey Results </a:t>
            </a:r>
            <a:endParaRPr dirty="0"/>
          </a:p>
        </p:txBody>
      </p:sp>
      <p:sp>
        <p:nvSpPr>
          <p:cNvPr id="168" name="Google Shape;168;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Audio and video files with lowest usage</a:t>
            </a:r>
            <a:endParaRPr dirty="0"/>
          </a:p>
          <a:p>
            <a:pPr marL="685800" lvl="1" indent="-228600" algn="l" rtl="0">
              <a:lnSpc>
                <a:spcPct val="90000"/>
              </a:lnSpc>
              <a:spcBef>
                <a:spcPts val="500"/>
              </a:spcBef>
              <a:spcAft>
                <a:spcPts val="0"/>
              </a:spcAft>
              <a:buClr>
                <a:schemeClr val="dk1"/>
              </a:buClr>
              <a:buSzPts val="2400"/>
              <a:buChar char="•"/>
            </a:pPr>
            <a:r>
              <a:rPr lang="en-US" dirty="0"/>
              <a:t>Also rated lowest utility 🡪 both ranging 2-5 versus 3-5 for other resources </a:t>
            </a:r>
            <a:endParaRPr dirty="0"/>
          </a:p>
          <a:p>
            <a:pPr marL="228600" lvl="0" indent="-228600" algn="l" rtl="0">
              <a:lnSpc>
                <a:spcPct val="90000"/>
              </a:lnSpc>
              <a:spcBef>
                <a:spcPts val="1000"/>
              </a:spcBef>
              <a:spcAft>
                <a:spcPts val="0"/>
              </a:spcAft>
              <a:buClr>
                <a:schemeClr val="dk1"/>
              </a:buClr>
              <a:buSzPts val="2800"/>
              <a:buChar char="•"/>
            </a:pPr>
            <a:r>
              <a:rPr lang="en-US" dirty="0"/>
              <a:t>Primary resource = online book</a:t>
            </a:r>
            <a:endParaRPr dirty="0"/>
          </a:p>
          <a:p>
            <a:pPr marL="228600" lvl="0" indent="-228600" algn="l" rtl="0">
              <a:lnSpc>
                <a:spcPct val="90000"/>
              </a:lnSpc>
              <a:spcBef>
                <a:spcPts val="1000"/>
              </a:spcBef>
              <a:spcAft>
                <a:spcPts val="0"/>
              </a:spcAft>
              <a:buClr>
                <a:schemeClr val="dk1"/>
              </a:buClr>
              <a:buSzPts val="2800"/>
              <a:buChar char="•"/>
            </a:pPr>
            <a:r>
              <a:rPr lang="en-US" dirty="0"/>
              <a:t>85% respondents in favor of additional audio formats </a:t>
            </a:r>
            <a:endParaRPr dirty="0"/>
          </a:p>
          <a:p>
            <a:pPr marL="228600" lvl="0" indent="-228600" algn="l" rtl="0">
              <a:lnSpc>
                <a:spcPct val="90000"/>
              </a:lnSpc>
              <a:spcBef>
                <a:spcPts val="1000"/>
              </a:spcBef>
              <a:spcAft>
                <a:spcPts val="0"/>
              </a:spcAft>
              <a:buClr>
                <a:schemeClr val="dk1"/>
              </a:buClr>
              <a:buSzPts val="2800"/>
              <a:buChar char="•"/>
            </a:pPr>
            <a:r>
              <a:rPr lang="en-US" dirty="0"/>
              <a:t>Small amount of faculty response (n=4) but overall positive </a:t>
            </a:r>
            <a:endParaRPr dirty="0"/>
          </a:p>
        </p:txBody>
      </p:sp>
      <p:sp>
        <p:nvSpPr>
          <p:cNvPr id="169" name="Google Shape;169;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170" name="Google Shape;170;p13"/>
          <p:cNvSpPr/>
          <p:nvPr/>
        </p:nvSpPr>
        <p:spPr>
          <a:xfrm>
            <a:off x="5067300" y="315595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171" name="Google Shape;171;p13"/>
          <p:cNvGraphicFramePr/>
          <p:nvPr/>
        </p:nvGraphicFramePr>
        <p:xfrm>
          <a:off x="6246779" y="2275641"/>
          <a:ext cx="5032442" cy="30895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Recommendations </a:t>
            </a:r>
            <a:endParaRPr dirty="0"/>
          </a:p>
        </p:txBody>
      </p:sp>
      <p:grpSp>
        <p:nvGrpSpPr>
          <p:cNvPr id="177" name="Google Shape;177;p15"/>
          <p:cNvGrpSpPr/>
          <p:nvPr/>
        </p:nvGrpSpPr>
        <p:grpSpPr>
          <a:xfrm>
            <a:off x="838200" y="1963184"/>
            <a:ext cx="10515600" cy="4143151"/>
            <a:chOff x="0" y="56563"/>
            <a:chExt cx="10515600" cy="4143151"/>
          </a:xfrm>
        </p:grpSpPr>
        <p:sp>
          <p:nvSpPr>
            <p:cNvPr id="178" name="Google Shape;178;p15"/>
            <p:cNvSpPr/>
            <p:nvPr/>
          </p:nvSpPr>
          <p:spPr>
            <a:xfrm>
              <a:off x="0" y="56563"/>
              <a:ext cx="10515600" cy="1704690"/>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15"/>
            <p:cNvSpPr txBox="1"/>
            <p:nvPr/>
          </p:nvSpPr>
          <p:spPr>
            <a:xfrm>
              <a:off x="83216" y="139779"/>
              <a:ext cx="10349168" cy="1538258"/>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Calibri"/>
                <a:buNone/>
              </a:pPr>
              <a:r>
                <a:rPr lang="en-US" sz="3100" dirty="0">
                  <a:solidFill>
                    <a:schemeClr val="lt1"/>
                  </a:solidFill>
                  <a:latin typeface="Calibri"/>
                  <a:ea typeface="Calibri"/>
                  <a:cs typeface="Calibri"/>
                  <a:sym typeface="Calibri"/>
                </a:rPr>
                <a:t>Utilize current ACCP audio files from the BCPS Preparatory Course to develop a more user friendly audio accompaniment to course that would be included with cost of course </a:t>
              </a:r>
              <a:endParaRPr dirty="0"/>
            </a:p>
          </p:txBody>
        </p:sp>
        <p:sp>
          <p:nvSpPr>
            <p:cNvPr id="180" name="Google Shape;180;p15"/>
            <p:cNvSpPr/>
            <p:nvPr/>
          </p:nvSpPr>
          <p:spPr>
            <a:xfrm>
              <a:off x="0" y="1761254"/>
              <a:ext cx="10515600" cy="24384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15"/>
            <p:cNvSpPr txBox="1"/>
            <p:nvPr/>
          </p:nvSpPr>
          <p:spPr>
            <a:xfrm>
              <a:off x="0" y="1761254"/>
              <a:ext cx="10515600" cy="2438460"/>
            </a:xfrm>
            <a:prstGeom prst="rect">
              <a:avLst/>
            </a:prstGeom>
            <a:noFill/>
            <a:ln>
              <a:noFill/>
            </a:ln>
          </p:spPr>
          <p:txBody>
            <a:bodyPr spcFirstLastPara="1" wrap="square" lIns="333850" tIns="39350" rIns="220450" bIns="39350" anchor="t" anchorCtr="0">
              <a:noAutofit/>
            </a:bodyPr>
            <a:lstStyle/>
            <a:p>
              <a:pPr marL="228600" marR="0" lvl="1" indent="-152400" algn="l" rtl="0">
                <a:lnSpc>
                  <a:spcPct val="9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Host on Spotify as a subscription-based podcast </a:t>
              </a:r>
              <a:endParaRPr dirty="0"/>
            </a:p>
            <a:p>
              <a:pPr marL="228600" marR="0" lvl="1" indent="-152400" algn="l" rtl="0">
                <a:lnSpc>
                  <a:spcPct val="90000"/>
                </a:lnSpc>
                <a:spcBef>
                  <a:spcPts val="48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Chapter based recordings that would range in length from 30-60 minutes</a:t>
              </a:r>
              <a:endParaRPr dirty="0"/>
            </a:p>
            <a:p>
              <a:pPr marL="228600" marR="0" lvl="1" indent="-152400" algn="l" rtl="0">
                <a:lnSpc>
                  <a:spcPct val="90000"/>
                </a:lnSpc>
                <a:spcBef>
                  <a:spcPts val="48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Allows for user to select playback speed</a:t>
              </a:r>
              <a:endParaRPr dirty="0"/>
            </a:p>
            <a:p>
              <a:pPr marL="228600" marR="0" lvl="1" indent="-152400" algn="l" rtl="0">
                <a:lnSpc>
                  <a:spcPct val="90000"/>
                </a:lnSpc>
                <a:spcBef>
                  <a:spcPts val="48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Add bookmarks for topic breaks in chapter to allow user to skip content they already believe to be mastered </a:t>
              </a:r>
              <a:endParaRPr sz="2400" b="0" i="0" u="none" strike="noStrike" cap="none" dirty="0">
                <a:solidFill>
                  <a:schemeClr val="dk1"/>
                </a:solidFill>
                <a:latin typeface="Calibri"/>
                <a:ea typeface="Calibri"/>
                <a:cs typeface="Calibri"/>
                <a:sym typeface="Calibri"/>
              </a:endParaRPr>
            </a:p>
            <a:p>
              <a:pPr marL="228600" marR="0" lvl="1" indent="-152400" algn="l" rtl="0">
                <a:lnSpc>
                  <a:spcPct val="90000"/>
                </a:lnSpc>
                <a:spcBef>
                  <a:spcPts val="48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Market audio addition as a component of Prep Course package</a:t>
              </a:r>
              <a:endParaRPr sz="2400" dirty="0">
                <a:solidFill>
                  <a:schemeClr val="dk1"/>
                </a:solidFill>
                <a:latin typeface="Calibri"/>
                <a:ea typeface="Calibri"/>
                <a:cs typeface="Calibri"/>
                <a:sym typeface="Calibri"/>
              </a:endParaRPr>
            </a:p>
            <a:p>
              <a:pPr marL="228600" marR="0" lvl="1" indent="0" algn="l" rtl="0">
                <a:lnSpc>
                  <a:spcPct val="90000"/>
                </a:lnSpc>
                <a:spcBef>
                  <a:spcPts val="48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Steps for Setting Up a Podcast </a:t>
            </a:r>
            <a:endParaRPr dirty="0"/>
          </a:p>
        </p:txBody>
      </p:sp>
      <p:grpSp>
        <p:nvGrpSpPr>
          <p:cNvPr id="188" name="Google Shape;188;p14"/>
          <p:cNvGrpSpPr/>
          <p:nvPr/>
        </p:nvGrpSpPr>
        <p:grpSpPr>
          <a:xfrm>
            <a:off x="844822" y="1825625"/>
            <a:ext cx="10502355" cy="4337273"/>
            <a:chOff x="6622" y="0"/>
            <a:chExt cx="10502355" cy="4337273"/>
          </a:xfrm>
        </p:grpSpPr>
        <p:sp>
          <p:nvSpPr>
            <p:cNvPr id="189" name="Google Shape;189;p14"/>
            <p:cNvSpPr/>
            <p:nvPr/>
          </p:nvSpPr>
          <p:spPr>
            <a:xfrm>
              <a:off x="788670" y="0"/>
              <a:ext cx="8938260" cy="4337273"/>
            </a:xfrm>
            <a:prstGeom prst="rightArrow">
              <a:avLst>
                <a:gd name="adj1" fmla="val 50000"/>
                <a:gd name="adj2" fmla="val 50000"/>
              </a:avLst>
            </a:prstGeom>
            <a:solidFill>
              <a:srgbClr val="CA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14"/>
            <p:cNvSpPr/>
            <p:nvPr/>
          </p:nvSpPr>
          <p:spPr>
            <a:xfrm>
              <a:off x="6622" y="1301181"/>
              <a:ext cx="2485415" cy="1734909"/>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14"/>
            <p:cNvSpPr txBox="1"/>
            <p:nvPr/>
          </p:nvSpPr>
          <p:spPr>
            <a:xfrm>
              <a:off x="91313" y="1385872"/>
              <a:ext cx="2316033" cy="1565527"/>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Record Audio</a:t>
              </a:r>
              <a:endParaRPr dirty="0"/>
            </a:p>
          </p:txBody>
        </p:sp>
        <p:sp>
          <p:nvSpPr>
            <p:cNvPr id="192" name="Google Shape;192;p14"/>
            <p:cNvSpPr/>
            <p:nvPr/>
          </p:nvSpPr>
          <p:spPr>
            <a:xfrm>
              <a:off x="2678935" y="1301181"/>
              <a:ext cx="2485415" cy="1734909"/>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14"/>
            <p:cNvSpPr txBox="1"/>
            <p:nvPr/>
          </p:nvSpPr>
          <p:spPr>
            <a:xfrm>
              <a:off x="2763626" y="1385872"/>
              <a:ext cx="2316033" cy="1565527"/>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Edit Audio </a:t>
              </a:r>
              <a:endParaRPr dirty="0"/>
            </a:p>
          </p:txBody>
        </p:sp>
        <p:sp>
          <p:nvSpPr>
            <p:cNvPr id="194" name="Google Shape;194;p14"/>
            <p:cNvSpPr/>
            <p:nvPr/>
          </p:nvSpPr>
          <p:spPr>
            <a:xfrm>
              <a:off x="5351249" y="1301181"/>
              <a:ext cx="2485415" cy="1734909"/>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14"/>
            <p:cNvSpPr txBox="1"/>
            <p:nvPr/>
          </p:nvSpPr>
          <p:spPr>
            <a:xfrm>
              <a:off x="5435940" y="1385872"/>
              <a:ext cx="2316033" cy="1565527"/>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Host RSS feed</a:t>
              </a:r>
              <a:endParaRPr dirty="0"/>
            </a:p>
          </p:txBody>
        </p:sp>
        <p:sp>
          <p:nvSpPr>
            <p:cNvPr id="196" name="Google Shape;196;p14"/>
            <p:cNvSpPr/>
            <p:nvPr/>
          </p:nvSpPr>
          <p:spPr>
            <a:xfrm>
              <a:off x="8023562" y="1301181"/>
              <a:ext cx="2485415" cy="1734909"/>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4"/>
            <p:cNvSpPr txBox="1"/>
            <p:nvPr/>
          </p:nvSpPr>
          <p:spPr>
            <a:xfrm>
              <a:off x="8108253" y="1385872"/>
              <a:ext cx="2316033" cy="1565527"/>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Stream Audio Files </a:t>
              </a: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What Could it Look Like? </a:t>
            </a:r>
            <a:endParaRPr dirty="0"/>
          </a:p>
        </p:txBody>
      </p:sp>
      <p:sp>
        <p:nvSpPr>
          <p:cNvPr id="203" name="Google Shape;203;p16"/>
          <p:cNvSpPr txBox="1">
            <a:spLocks noGrp="1"/>
          </p:cNvSpPr>
          <p:nvPr>
            <p:ph type="body" idx="1"/>
          </p:nvPr>
        </p:nvSpPr>
        <p:spPr>
          <a:xfrm>
            <a:off x="838200" y="1825625"/>
            <a:ext cx="5056762" cy="43372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Providing the place markers will allow listener to move forward if they felt proficiency in certain areas and want to progress past that content </a:t>
            </a:r>
          </a:p>
          <a:p>
            <a:pPr marL="228600" lvl="0" indent="-228600" algn="l" rtl="0">
              <a:lnSpc>
                <a:spcPct val="90000"/>
              </a:lnSpc>
              <a:spcBef>
                <a:spcPts val="0"/>
              </a:spcBef>
              <a:spcAft>
                <a:spcPts val="0"/>
              </a:spcAft>
              <a:buClr>
                <a:schemeClr val="dk1"/>
              </a:buClr>
              <a:buSzPts val="2800"/>
              <a:buChar char="•"/>
            </a:pPr>
            <a:r>
              <a:rPr lang="en-US" dirty="0"/>
              <a:t>Spotify has a +15/-15 second tool to navigate to desired section </a:t>
            </a:r>
          </a:p>
        </p:txBody>
      </p:sp>
      <p:pic>
        <p:nvPicPr>
          <p:cNvPr id="7" name="Picture 6" descr="A screenshot of a computer&#10;&#10;Description automatically generated">
            <a:extLst>
              <a:ext uri="{FF2B5EF4-FFF2-40B4-BE49-F238E27FC236}">
                <a16:creationId xmlns:a16="http://schemas.microsoft.com/office/drawing/2014/main" id="{A5350FBD-877C-79FC-C187-6924549E1E50}"/>
              </a:ext>
            </a:extLst>
          </p:cNvPr>
          <p:cNvPicPr>
            <a:picLocks noChangeAspect="1"/>
          </p:cNvPicPr>
          <p:nvPr/>
        </p:nvPicPr>
        <p:blipFill rotWithShape="1">
          <a:blip r:embed="rId3"/>
          <a:srcRect l="22634" r="22072"/>
          <a:stretch/>
        </p:blipFill>
        <p:spPr>
          <a:xfrm>
            <a:off x="6185491" y="1576313"/>
            <a:ext cx="5422849" cy="44966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515820" y="1122363"/>
            <a:ext cx="10928194" cy="2366958"/>
          </a:xfrm>
        </p:spPr>
        <p:txBody>
          <a:bodyPr/>
          <a:lstStyle/>
          <a:p>
            <a:r>
              <a:rPr lang="en-US">
                <a:latin typeface="ITC Avant Garde Std Bk"/>
              </a:rPr>
              <a:t>APLD Group Two Final Report​</a:t>
            </a:r>
          </a:p>
        </p:txBody>
      </p:sp>
      <p:sp>
        <p:nvSpPr>
          <p:cNvPr id="4" name="Text Placeholder 3"/>
          <p:cNvSpPr>
            <a:spLocks noGrp="1"/>
          </p:cNvSpPr>
          <p:nvPr>
            <p:ph type="body" sz="quarter" idx="18"/>
          </p:nvPr>
        </p:nvSpPr>
        <p:spPr>
          <a:xfrm>
            <a:off x="1516063" y="3602038"/>
            <a:ext cx="9145742" cy="2135071"/>
          </a:xfrm>
        </p:spPr>
        <p:txBody>
          <a:bodyPr vert="horz" lIns="91440" tIns="45720" rIns="91440" bIns="45720" rtlCol="0" anchor="t">
            <a:normAutofit fontScale="85000" lnSpcReduction="20000"/>
          </a:bodyPr>
          <a:lstStyle/>
          <a:p>
            <a:r>
              <a:rPr lang="en-US"/>
              <a:t>Brittany Bissell Turpin, PharmD, PhD, FCCM, BCCCP</a:t>
            </a:r>
          </a:p>
          <a:p>
            <a:r>
              <a:rPr lang="en-US">
                <a:latin typeface="ITC Avant Garde Std Bk"/>
              </a:rPr>
              <a:t>Pratish C. Patel, Pharm.D., FIDSA, BCIDP, AAHIVP</a:t>
            </a:r>
          </a:p>
          <a:p>
            <a:r>
              <a:rPr lang="en-US">
                <a:latin typeface="ITC Avant Garde Std Bk"/>
              </a:rPr>
              <a:t>Radhika S. Polisetty, Pharm.D., BCIDP, AAHIVP, FIDSA</a:t>
            </a:r>
          </a:p>
          <a:p>
            <a:r>
              <a:rPr lang="en-US">
                <a:latin typeface="ITC Avant Garde Std Bk"/>
              </a:rPr>
              <a:t>Taylor Steuber, Pharm.D., BCPS</a:t>
            </a:r>
            <a:endParaRPr lang="en-US"/>
          </a:p>
          <a:p>
            <a:r>
              <a:rPr lang="en-US"/>
              <a:t>Erin Thompson, Pharm.D., BCPS, BCACP</a:t>
            </a:r>
          </a:p>
          <a:p>
            <a:endParaRPr lang="en-US"/>
          </a:p>
        </p:txBody>
      </p:sp>
      <p:sp>
        <p:nvSpPr>
          <p:cNvPr id="6" name="Text Placeholder 5"/>
          <p:cNvSpPr>
            <a:spLocks noGrp="1"/>
          </p:cNvSpPr>
          <p:nvPr>
            <p:ph type="body" sz="quarter" idx="20"/>
          </p:nvPr>
        </p:nvSpPr>
        <p:spPr/>
        <p:txBody>
          <a:bodyPr vert="horz" lIns="91440" tIns="45720" rIns="91440" bIns="45720" rtlCol="0" anchor="t">
            <a:normAutofit lnSpcReduction="10000"/>
          </a:bodyPr>
          <a:lstStyle/>
          <a:p>
            <a:r>
              <a:rPr lang="en-US">
                <a:ea typeface="Calibri"/>
                <a:cs typeface="Calibri"/>
              </a:rPr>
              <a:t>October 13, 2024</a:t>
            </a:r>
            <a:endParaRPr lang="en-US"/>
          </a:p>
        </p:txBody>
      </p:sp>
    </p:spTree>
    <p:extLst>
      <p:ext uri="{BB962C8B-B14F-4D97-AF65-F5344CB8AC3E}">
        <p14:creationId xmlns:p14="http://schemas.microsoft.com/office/powerpoint/2010/main" val="379448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7537-221A-4B04-8FB3-CAD97EB298DE}"/>
              </a:ext>
            </a:extLst>
          </p:cNvPr>
          <p:cNvSpPr>
            <a:spLocks noGrp="1"/>
          </p:cNvSpPr>
          <p:nvPr>
            <p:ph type="title"/>
          </p:nvPr>
        </p:nvSpPr>
        <p:spPr/>
        <p:txBody>
          <a:bodyPr>
            <a:normAutofit/>
          </a:bodyPr>
          <a:lstStyle/>
          <a:p>
            <a:r>
              <a:rPr lang="en-US">
                <a:latin typeface="ITC Avant Garde Std Bk"/>
              </a:rPr>
              <a:t>Background Information</a:t>
            </a:r>
          </a:p>
        </p:txBody>
      </p:sp>
      <p:sp>
        <p:nvSpPr>
          <p:cNvPr id="3" name="Content Placeholder 2">
            <a:extLst>
              <a:ext uri="{FF2B5EF4-FFF2-40B4-BE49-F238E27FC236}">
                <a16:creationId xmlns:a16="http://schemas.microsoft.com/office/drawing/2014/main" id="{6ADC03FF-EB55-4E34-B381-36F5857BB0A8}"/>
              </a:ext>
            </a:extLst>
          </p:cNvPr>
          <p:cNvSpPr>
            <a:spLocks noGrp="1"/>
          </p:cNvSpPr>
          <p:nvPr>
            <p:ph idx="1"/>
          </p:nvPr>
        </p:nvSpPr>
        <p:spPr/>
        <p:txBody>
          <a:bodyPr vert="horz" lIns="91440" tIns="45720" rIns="91440" bIns="45720" rtlCol="0" anchor="t">
            <a:normAutofit/>
          </a:bodyPr>
          <a:lstStyle/>
          <a:p>
            <a:pPr algn="just">
              <a:spcBef>
                <a:spcPts val="0"/>
              </a:spcBef>
              <a:buFont typeface="Arial,Sans-Serif" panose="020B0604020202020204" pitchFamily="34" charset="0"/>
            </a:pPr>
            <a:r>
              <a:rPr lang="en-US"/>
              <a:t>The DEIA Task Force Phase II Action Plan includes a wide range of activities to support ACCP members, create and sustain an inclusive culture, and encourage more active engagement.</a:t>
            </a:r>
            <a:endParaRPr lang="en-US">
              <a:ea typeface="Calibri"/>
              <a:cs typeface="Calibri"/>
            </a:endParaRPr>
          </a:p>
          <a:p>
            <a:pPr algn="just">
              <a:buFont typeface="Arial,Sans-Serif" panose="020B0604020202020204" pitchFamily="34" charset="0"/>
            </a:pPr>
            <a:r>
              <a:rPr lang="en-US"/>
              <a:t>Objective 1.6 is to implement an outreach plan to engage with lapsed ACCP members to learn about their reasons for non-renewal. Reasons for non-renewal are likely to be multifactorial and may include but are not limited to issues of inclusion and belonging. </a:t>
            </a:r>
            <a:endParaRPr lang="en-US">
              <a:ea typeface="Calibri"/>
              <a:cs typeface="Calibri"/>
            </a:endParaRPr>
          </a:p>
          <a:p>
            <a:pPr algn="just">
              <a:buFont typeface="Arial,Sans-Serif" panose="020B0604020202020204" pitchFamily="34" charset="0"/>
            </a:pPr>
            <a:r>
              <a:rPr lang="en-US"/>
              <a:t>Learning from lapsed members is a common area of focus among associations.</a:t>
            </a:r>
          </a:p>
          <a:p>
            <a:endParaRPr lang="en-US"/>
          </a:p>
          <a:p>
            <a:endParaRPr lang="en-US"/>
          </a:p>
        </p:txBody>
      </p:sp>
    </p:spTree>
    <p:extLst>
      <p:ext uri="{BB962C8B-B14F-4D97-AF65-F5344CB8AC3E}">
        <p14:creationId xmlns:p14="http://schemas.microsoft.com/office/powerpoint/2010/main" val="133873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7537-221A-4B04-8FB3-CAD97EB298DE}"/>
              </a:ext>
            </a:extLst>
          </p:cNvPr>
          <p:cNvSpPr>
            <a:spLocks noGrp="1"/>
          </p:cNvSpPr>
          <p:nvPr>
            <p:ph type="title"/>
          </p:nvPr>
        </p:nvSpPr>
        <p:spPr/>
        <p:txBody>
          <a:bodyPr>
            <a:normAutofit/>
          </a:bodyPr>
          <a:lstStyle/>
          <a:p>
            <a:r>
              <a:rPr lang="en-US">
                <a:latin typeface="ITC Avant Garde Std Bk"/>
              </a:rPr>
              <a:t>Group Charge</a:t>
            </a:r>
            <a:endParaRPr lang="en-US"/>
          </a:p>
        </p:txBody>
      </p:sp>
      <p:sp>
        <p:nvSpPr>
          <p:cNvPr id="3" name="Content Placeholder 2">
            <a:extLst>
              <a:ext uri="{FF2B5EF4-FFF2-40B4-BE49-F238E27FC236}">
                <a16:creationId xmlns:a16="http://schemas.microsoft.com/office/drawing/2014/main" id="{6ADC03FF-EB55-4E34-B381-36F5857BB0A8}"/>
              </a:ext>
            </a:extLst>
          </p:cNvPr>
          <p:cNvSpPr>
            <a:spLocks noGrp="1"/>
          </p:cNvSpPr>
          <p:nvPr>
            <p:ph idx="1"/>
          </p:nvPr>
        </p:nvSpPr>
        <p:spPr/>
        <p:txBody>
          <a:bodyPr vert="horz" lIns="91440" tIns="45720" rIns="91440" bIns="45720" rtlCol="0" anchor="t">
            <a:normAutofit/>
          </a:bodyPr>
          <a:lstStyle/>
          <a:p>
            <a:pPr marL="0" indent="0" algn="just">
              <a:spcBef>
                <a:spcPts val="0"/>
              </a:spcBef>
              <a:buNone/>
            </a:pPr>
            <a:r>
              <a:rPr lang="en-US">
                <a:ea typeface="Calibri"/>
                <a:cs typeface="Calibri"/>
              </a:rPr>
              <a:t>Develop an outreach plan to engage with lapsed members and learn about reasons for non-renewal. The plan should include a detailed description of the information to be collected, as well as the process for contacting members and a form for collecting the information.</a:t>
            </a:r>
            <a:endParaRPr lang="en-US"/>
          </a:p>
          <a:p>
            <a:pPr marL="0" indent="0" algn="just">
              <a:spcBef>
                <a:spcPts val="0"/>
              </a:spcBef>
              <a:buNone/>
            </a:pPr>
            <a:endParaRPr lang="en-US">
              <a:ea typeface="Calibri"/>
              <a:cs typeface="Calibri"/>
            </a:endParaRPr>
          </a:p>
          <a:p>
            <a:endParaRPr lang="en-US"/>
          </a:p>
          <a:p>
            <a:endParaRPr lang="en-US"/>
          </a:p>
        </p:txBody>
      </p:sp>
    </p:spTree>
    <p:extLst>
      <p:ext uri="{BB962C8B-B14F-4D97-AF65-F5344CB8AC3E}">
        <p14:creationId xmlns:p14="http://schemas.microsoft.com/office/powerpoint/2010/main" val="25040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33D0-0CB7-7281-D782-4A2C68C78A7E}"/>
              </a:ext>
            </a:extLst>
          </p:cNvPr>
          <p:cNvSpPr>
            <a:spLocks noGrp="1"/>
          </p:cNvSpPr>
          <p:nvPr>
            <p:ph type="title"/>
          </p:nvPr>
        </p:nvSpPr>
        <p:spPr/>
        <p:txBody>
          <a:bodyPr/>
          <a:lstStyle/>
          <a:p>
            <a:r>
              <a:rPr lang="en-US">
                <a:latin typeface="ITC Avant Garde Std Bk"/>
              </a:rPr>
              <a:t>Methods </a:t>
            </a:r>
            <a:endParaRPr lang="en-US"/>
          </a:p>
        </p:txBody>
      </p:sp>
      <p:sp>
        <p:nvSpPr>
          <p:cNvPr id="3" name="Content Placeholder 2">
            <a:extLst>
              <a:ext uri="{FF2B5EF4-FFF2-40B4-BE49-F238E27FC236}">
                <a16:creationId xmlns:a16="http://schemas.microsoft.com/office/drawing/2014/main" id="{89BDD618-EDAB-E2D9-2000-94C58897B371}"/>
              </a:ext>
            </a:extLst>
          </p:cNvPr>
          <p:cNvSpPr>
            <a:spLocks noGrp="1"/>
          </p:cNvSpPr>
          <p:nvPr>
            <p:ph idx="1"/>
          </p:nvPr>
        </p:nvSpPr>
        <p:spPr/>
        <p:txBody>
          <a:bodyPr vert="horz" lIns="91440" tIns="45720" rIns="91440" bIns="45720" rtlCol="0" anchor="t">
            <a:normAutofit/>
          </a:bodyPr>
          <a:lstStyle/>
          <a:p>
            <a:r>
              <a:rPr lang="en-US">
                <a:solidFill>
                  <a:srgbClr val="242424"/>
                </a:solidFill>
                <a:latin typeface="Calibri"/>
                <a:ea typeface="Calibri"/>
                <a:cs typeface="Calibri"/>
              </a:rPr>
              <a:t>Requested a dataset of lapsed members</a:t>
            </a:r>
            <a:endParaRPr lang="en-US">
              <a:latin typeface="Calibri"/>
              <a:ea typeface="Calibri"/>
              <a:cs typeface="Calibri"/>
            </a:endParaRPr>
          </a:p>
          <a:p>
            <a:r>
              <a:rPr lang="en-US">
                <a:solidFill>
                  <a:srgbClr val="242424"/>
                </a:solidFill>
                <a:latin typeface="Calibri"/>
                <a:ea typeface="Calibri"/>
                <a:cs typeface="Calibri"/>
              </a:rPr>
              <a:t>Analyzed the dataset to inform outreach plan</a:t>
            </a:r>
            <a:endParaRPr lang="en-US">
              <a:latin typeface="Calibri"/>
              <a:ea typeface="Calibri"/>
              <a:cs typeface="Calibri"/>
            </a:endParaRPr>
          </a:p>
          <a:p>
            <a:r>
              <a:rPr lang="en-US">
                <a:solidFill>
                  <a:srgbClr val="242424"/>
                </a:solidFill>
                <a:latin typeface="Calibri"/>
                <a:ea typeface="Calibri"/>
                <a:cs typeface="Calibri"/>
              </a:rPr>
              <a:t>Developed outreach plan</a:t>
            </a:r>
            <a:endParaRPr lang="en-US">
              <a:latin typeface="Calibri"/>
              <a:ea typeface="Calibri"/>
              <a:cs typeface="Calibri"/>
            </a:endParaRPr>
          </a:p>
          <a:p>
            <a:endParaRPr lang="en-US">
              <a:ea typeface="Calibri"/>
              <a:cs typeface="Calibri"/>
            </a:endParaRPr>
          </a:p>
        </p:txBody>
      </p:sp>
    </p:spTree>
    <p:extLst>
      <p:ext uri="{BB962C8B-B14F-4D97-AF65-F5344CB8AC3E}">
        <p14:creationId xmlns:p14="http://schemas.microsoft.com/office/powerpoint/2010/main" val="73853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DD2B3D-1B51-67A5-1566-20C5C3416690}"/>
              </a:ext>
            </a:extLst>
          </p:cNvPr>
          <p:cNvSpPr>
            <a:spLocks noGrp="1"/>
          </p:cNvSpPr>
          <p:nvPr>
            <p:ph type="title"/>
          </p:nvPr>
        </p:nvSpPr>
        <p:spPr/>
        <p:txBody>
          <a:bodyPr/>
          <a:lstStyle/>
          <a:p>
            <a:r>
              <a:rPr lang="en-US">
                <a:latin typeface="ITC Avant Garde Std Bk"/>
              </a:rPr>
              <a:t>Data Assessment </a:t>
            </a:r>
            <a:endParaRPr lang="en-US"/>
          </a:p>
        </p:txBody>
      </p:sp>
      <p:pic>
        <p:nvPicPr>
          <p:cNvPr id="2" name="Picture 1">
            <a:extLst>
              <a:ext uri="{FF2B5EF4-FFF2-40B4-BE49-F238E27FC236}">
                <a16:creationId xmlns:a16="http://schemas.microsoft.com/office/drawing/2014/main" id="{C2397F91-4C95-9450-DF34-ECCA6010382E}"/>
              </a:ext>
            </a:extLst>
          </p:cNvPr>
          <p:cNvPicPr>
            <a:picLocks noChangeAspect="1"/>
          </p:cNvPicPr>
          <p:nvPr/>
        </p:nvPicPr>
        <p:blipFill>
          <a:blip r:embed="rId2"/>
          <a:stretch>
            <a:fillRect/>
          </a:stretch>
        </p:blipFill>
        <p:spPr>
          <a:xfrm>
            <a:off x="5090854" y="1770756"/>
            <a:ext cx="6671937" cy="4451292"/>
          </a:xfrm>
          <a:prstGeom prst="rect">
            <a:avLst/>
          </a:prstGeom>
        </p:spPr>
      </p:pic>
      <p:sp>
        <p:nvSpPr>
          <p:cNvPr id="5" name="TextBox 4">
            <a:extLst>
              <a:ext uri="{FF2B5EF4-FFF2-40B4-BE49-F238E27FC236}">
                <a16:creationId xmlns:a16="http://schemas.microsoft.com/office/drawing/2014/main" id="{51C97787-114E-60C7-DB55-07B690DAD56A}"/>
              </a:ext>
            </a:extLst>
          </p:cNvPr>
          <p:cNvSpPr txBox="1"/>
          <p:nvPr/>
        </p:nvSpPr>
        <p:spPr>
          <a:xfrm>
            <a:off x="10039955" y="1766278"/>
            <a:ext cx="215073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242424"/>
                </a:solidFill>
                <a:effectLst/>
                <a:uLnTx/>
                <a:uFillTx/>
                <a:latin typeface="Calibri"/>
                <a:cs typeface="Arial"/>
                <a:sym typeface="Arial"/>
              </a:rPr>
              <a:t>Last Year of Membership </a:t>
            </a:r>
            <a:endParaRPr kumimoji="0" lang="en-US" sz="2800" b="0" i="0" u="none" strike="noStrike" kern="0" cap="none" spc="0" normalizeH="0" baseline="0" noProof="0">
              <a:ln>
                <a:noFill/>
              </a:ln>
              <a:solidFill>
                <a:srgbClr val="000000"/>
              </a:solidFill>
              <a:effectLst/>
              <a:uLnTx/>
              <a:uFillTx/>
              <a:latin typeface="Calibri"/>
              <a:cs typeface="Arial"/>
              <a:sym typeface="Arial"/>
            </a:endParaRPr>
          </a:p>
        </p:txBody>
      </p:sp>
      <p:sp>
        <p:nvSpPr>
          <p:cNvPr id="4" name="Text Placeholder 2">
            <a:extLst>
              <a:ext uri="{FF2B5EF4-FFF2-40B4-BE49-F238E27FC236}">
                <a16:creationId xmlns:a16="http://schemas.microsoft.com/office/drawing/2014/main" id="{67B86B20-5B17-CB85-1895-DC08D9707E58}"/>
              </a:ext>
            </a:extLst>
          </p:cNvPr>
          <p:cNvSpPr>
            <a:spLocks noGrp="1"/>
          </p:cNvSpPr>
          <p:nvPr/>
        </p:nvSpPr>
        <p:spPr>
          <a:xfrm>
            <a:off x="838200" y="1825625"/>
            <a:ext cx="10515600" cy="4337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sym typeface="Arial"/>
              </a:rPr>
              <a:t>Number of membership years: 2.2 ± 5.0</a:t>
            </a:r>
          </a:p>
          <a:p>
            <a:pPr marL="685800" marR="0" lvl="1"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sym typeface="Arial"/>
              </a:rPr>
              <a:t>3.4 ± 6.2 excluding STU/RES members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sym typeface="Arial"/>
              </a:rPr>
              <a:t>Number of renewals: 4.4 ± 5.6</a:t>
            </a:r>
          </a:p>
          <a:p>
            <a:pPr marL="685800" marR="0" lvl="1"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sym typeface="Arial"/>
              </a:rPr>
              <a:t>5.4 ± 6.6 excluding STU/RES</a:t>
            </a:r>
          </a:p>
        </p:txBody>
      </p:sp>
    </p:spTree>
    <p:extLst>
      <p:ext uri="{BB962C8B-B14F-4D97-AF65-F5344CB8AC3E}">
        <p14:creationId xmlns:p14="http://schemas.microsoft.com/office/powerpoint/2010/main" val="192311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Project Goal </a:t>
            </a:r>
            <a:endParaRPr dirty="0"/>
          </a:p>
        </p:txBody>
      </p:sp>
      <p:grpSp>
        <p:nvGrpSpPr>
          <p:cNvPr id="85" name="Google Shape;85;p3"/>
          <p:cNvGrpSpPr/>
          <p:nvPr/>
        </p:nvGrpSpPr>
        <p:grpSpPr>
          <a:xfrm>
            <a:off x="4066807" y="1946979"/>
            <a:ext cx="4094385" cy="4094385"/>
            <a:chOff x="3228607" y="121354"/>
            <a:chExt cx="4094385" cy="4094385"/>
          </a:xfrm>
        </p:grpSpPr>
        <p:sp>
          <p:nvSpPr>
            <p:cNvPr id="86" name="Google Shape;86;p3"/>
            <p:cNvSpPr/>
            <p:nvPr/>
          </p:nvSpPr>
          <p:spPr>
            <a:xfrm>
              <a:off x="3436145" y="346981"/>
              <a:ext cx="3643309" cy="3643309"/>
            </a:xfrm>
            <a:prstGeom prst="ellipse">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3"/>
            <p:cNvSpPr txBox="1"/>
            <p:nvPr/>
          </p:nvSpPr>
          <p:spPr>
            <a:xfrm>
              <a:off x="4043363" y="954200"/>
              <a:ext cx="2428872" cy="242887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Develop a Plan for an effective</a:t>
              </a:r>
              <a:r>
                <a:rPr lang="en-US" sz="2400" b="0" i="0" u="none" strike="noStrike" cap="none" dirty="0">
                  <a:solidFill>
                    <a:schemeClr val="lt1"/>
                  </a:solidFill>
                  <a:latin typeface="Calibri"/>
                  <a:ea typeface="Calibri"/>
                  <a:cs typeface="Calibri"/>
                  <a:sym typeface="Calibri"/>
                </a:rPr>
                <a:t> audio resource for the BCPS Preparatory Course </a:t>
              </a:r>
              <a:endParaRPr dirty="0"/>
            </a:p>
          </p:txBody>
        </p:sp>
        <p:sp>
          <p:nvSpPr>
            <p:cNvPr id="88" name="Google Shape;88;p3"/>
            <p:cNvSpPr/>
            <p:nvPr/>
          </p:nvSpPr>
          <p:spPr>
            <a:xfrm>
              <a:off x="3228607" y="121354"/>
              <a:ext cx="4094385" cy="4094385"/>
            </a:xfrm>
            <a:custGeom>
              <a:avLst/>
              <a:gdLst/>
              <a:ahLst/>
              <a:cxnLst/>
              <a:rect l="l" t="t" r="r" b="b"/>
              <a:pathLst>
                <a:path w="120000" h="120000" extrusionOk="0">
                  <a:moveTo>
                    <a:pt x="60553" y="4070"/>
                  </a:moveTo>
                  <a:lnTo>
                    <a:pt x="60553" y="4070"/>
                  </a:lnTo>
                  <a:cubicBezTo>
                    <a:pt x="90844" y="4369"/>
                    <a:pt x="115392" y="28729"/>
                    <a:pt x="115924" y="59017"/>
                  </a:cubicBezTo>
                  <a:cubicBezTo>
                    <a:pt x="116456" y="89305"/>
                    <a:pt x="92780" y="114512"/>
                    <a:pt x="62518" y="115876"/>
                  </a:cubicBezTo>
                  <a:cubicBezTo>
                    <a:pt x="32256" y="117240"/>
                    <a:pt x="6408" y="94264"/>
                    <a:pt x="4214" y="64051"/>
                  </a:cubicBezTo>
                  <a:cubicBezTo>
                    <a:pt x="2020" y="33838"/>
                    <a:pt x="24278" y="7369"/>
                    <a:pt x="54419" y="4347"/>
                  </a:cubicBezTo>
                  <a:lnTo>
                    <a:pt x="54379" y="292"/>
                  </a:lnTo>
                  <a:lnTo>
                    <a:pt x="59477" y="7121"/>
                  </a:lnTo>
                  <a:lnTo>
                    <a:pt x="54520" y="14529"/>
                  </a:lnTo>
                  <a:lnTo>
                    <a:pt x="54480" y="10476"/>
                  </a:lnTo>
                  <a:lnTo>
                    <a:pt x="54480" y="10476"/>
                  </a:lnTo>
                  <a:cubicBezTo>
                    <a:pt x="27711" y="13460"/>
                    <a:pt x="8158" y="37175"/>
                    <a:pt x="10332" y="64021"/>
                  </a:cubicBezTo>
                  <a:cubicBezTo>
                    <a:pt x="12505" y="90868"/>
                    <a:pt x="35619" y="111128"/>
                    <a:pt x="62519" y="109767"/>
                  </a:cubicBezTo>
                  <a:cubicBezTo>
                    <a:pt x="89418" y="108406"/>
                    <a:pt x="110368" y="85915"/>
                    <a:pt x="109820" y="58986"/>
                  </a:cubicBezTo>
                  <a:cubicBezTo>
                    <a:pt x="109272" y="32058"/>
                    <a:pt x="87425" y="10438"/>
                    <a:pt x="60492" y="10172"/>
                  </a:cubicBezTo>
                  <a:close/>
                </a:path>
              </a:pathLst>
            </a:custGeom>
            <a:solidFill>
              <a:srgbClr val="A7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spcBef>
                <a:spcPts val="0"/>
              </a:spcBef>
              <a:buClr>
                <a:schemeClr val="dk1"/>
              </a:buClr>
              <a:buSzPts val="4400"/>
            </a:pPr>
            <a:r>
              <a:rPr lang="en-US">
                <a:latin typeface="ITC Avant Garde Std Bk"/>
              </a:rPr>
              <a:t>Demographics and Characteristics</a:t>
            </a:r>
            <a:endParaRPr/>
          </a:p>
        </p:txBody>
      </p:sp>
      <p:graphicFrame>
        <p:nvGraphicFramePr>
          <p:cNvPr id="134" name="Google Shape;134;p9"/>
          <p:cNvGraphicFramePr/>
          <p:nvPr/>
        </p:nvGraphicFramePr>
        <p:xfrm>
          <a:off x="231112" y="1980114"/>
          <a:ext cx="2448527" cy="3152785"/>
        </p:xfrm>
        <a:graphic>
          <a:graphicData uri="http://schemas.openxmlformats.org/drawingml/2006/table">
            <a:tbl>
              <a:tblPr firstRow="1" bandRow="1">
                <a:noFill/>
              </a:tblPr>
              <a:tblGrid>
                <a:gridCol w="1366344">
                  <a:extLst>
                    <a:ext uri="{9D8B030D-6E8A-4147-A177-3AD203B41FA5}">
                      <a16:colId xmlns:a16="http://schemas.microsoft.com/office/drawing/2014/main" val="20000"/>
                    </a:ext>
                  </a:extLst>
                </a:gridCol>
                <a:gridCol w="1082183">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r>
                        <a:rPr lang="en-US" sz="1800"/>
                        <a:t>Age Group</a:t>
                      </a:r>
                      <a:endParaRPr sz="1800"/>
                    </a:p>
                  </a:txBody>
                  <a:tcPr marL="91450" marR="91450" marT="45725" marB="45725"/>
                </a:tc>
                <a:tc>
                  <a:txBody>
                    <a:bodyPr/>
                    <a:lstStyle/>
                    <a:p>
                      <a:pPr marL="0" marR="0" lvl="0" indent="0" algn="ctr" rtl="0">
                        <a:spcBef>
                          <a:spcPts val="0"/>
                        </a:spcBef>
                        <a:spcAft>
                          <a:spcPts val="0"/>
                        </a:spcAft>
                        <a:buNone/>
                      </a:pPr>
                      <a:r>
                        <a:rPr lang="en-US" sz="1800"/>
                        <a:t>Percent</a:t>
                      </a:r>
                      <a:endParaRPr sz="1800"/>
                    </a:p>
                  </a:txBody>
                  <a:tcPr marL="91450" marR="91450" marT="45725" marB="45725"/>
                </a:tc>
                <a:extLst>
                  <a:ext uri="{0D108BD9-81ED-4DB2-BD59-A6C34878D82A}">
                    <a16:rowId xmlns:a16="http://schemas.microsoft.com/office/drawing/2014/main" val="10000"/>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18-25</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2%</a:t>
                      </a:r>
                      <a:endParaRPr sz="1600"/>
                    </a:p>
                  </a:txBody>
                  <a:tcPr marL="9525" marR="9525" marT="9525" marB="0" anchor="b"/>
                </a:tc>
                <a:extLst>
                  <a:ext uri="{0D108BD9-81ED-4DB2-BD59-A6C34878D82A}">
                    <a16:rowId xmlns:a16="http://schemas.microsoft.com/office/drawing/2014/main" val="10002"/>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26-30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18%</a:t>
                      </a:r>
                      <a:endParaRPr sz="1600"/>
                    </a:p>
                  </a:txBody>
                  <a:tcPr marL="9525" marR="9525" marT="9525" marB="0" anchor="b"/>
                </a:tc>
                <a:extLst>
                  <a:ext uri="{0D108BD9-81ED-4DB2-BD59-A6C34878D82A}">
                    <a16:rowId xmlns:a16="http://schemas.microsoft.com/office/drawing/2014/main" val="10003"/>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31-35</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22%</a:t>
                      </a:r>
                      <a:endParaRPr sz="1600"/>
                    </a:p>
                  </a:txBody>
                  <a:tcPr marL="9525" marR="9525" marT="9525" marB="0" anchor="b"/>
                </a:tc>
                <a:extLst>
                  <a:ext uri="{0D108BD9-81ED-4DB2-BD59-A6C34878D82A}">
                    <a16:rowId xmlns:a16="http://schemas.microsoft.com/office/drawing/2014/main" val="10004"/>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36-40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19%</a:t>
                      </a:r>
                      <a:endParaRPr sz="1600"/>
                    </a:p>
                  </a:txBody>
                  <a:tcPr marL="9525" marR="9525" marT="9525" marB="0" anchor="b"/>
                </a:tc>
                <a:extLst>
                  <a:ext uri="{0D108BD9-81ED-4DB2-BD59-A6C34878D82A}">
                    <a16:rowId xmlns:a16="http://schemas.microsoft.com/office/drawing/2014/main" val="10005"/>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41-45</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13%</a:t>
                      </a:r>
                      <a:endParaRPr sz="1600"/>
                    </a:p>
                  </a:txBody>
                  <a:tcPr marL="9525" marR="9525" marT="9525" marB="0" anchor="b"/>
                </a:tc>
                <a:extLst>
                  <a:ext uri="{0D108BD9-81ED-4DB2-BD59-A6C34878D82A}">
                    <a16:rowId xmlns:a16="http://schemas.microsoft.com/office/drawing/2014/main" val="10006"/>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46-50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9%</a:t>
                      </a:r>
                      <a:endParaRPr sz="1600"/>
                    </a:p>
                  </a:txBody>
                  <a:tcPr marL="9525" marR="9525" marT="9525" marB="0" anchor="b"/>
                </a:tc>
                <a:extLst>
                  <a:ext uri="{0D108BD9-81ED-4DB2-BD59-A6C34878D82A}">
                    <a16:rowId xmlns:a16="http://schemas.microsoft.com/office/drawing/2014/main" val="10007"/>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51-55</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6%</a:t>
                      </a:r>
                      <a:endParaRPr sz="1600"/>
                    </a:p>
                  </a:txBody>
                  <a:tcPr marL="9525" marR="9525" marT="9525" marB="0" anchor="b"/>
                </a:tc>
                <a:extLst>
                  <a:ext uri="{0D108BD9-81ED-4DB2-BD59-A6C34878D82A}">
                    <a16:rowId xmlns:a16="http://schemas.microsoft.com/office/drawing/2014/main" val="10008"/>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56-60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4%</a:t>
                      </a:r>
                      <a:endParaRPr sz="1600"/>
                    </a:p>
                  </a:txBody>
                  <a:tcPr marL="9525" marR="9525" marT="9525" marB="0" anchor="b"/>
                </a:tc>
                <a:extLst>
                  <a:ext uri="{0D108BD9-81ED-4DB2-BD59-A6C34878D82A}">
                    <a16:rowId xmlns:a16="http://schemas.microsoft.com/office/drawing/2014/main" val="10009"/>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61-65</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3%</a:t>
                      </a:r>
                      <a:endParaRPr sz="1600"/>
                    </a:p>
                  </a:txBody>
                  <a:tcPr marL="9525" marR="9525" marT="9525" marB="0" anchor="b"/>
                </a:tc>
                <a:extLst>
                  <a:ext uri="{0D108BD9-81ED-4DB2-BD59-A6C34878D82A}">
                    <a16:rowId xmlns:a16="http://schemas.microsoft.com/office/drawing/2014/main" val="10010"/>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66-70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2%</a:t>
                      </a:r>
                      <a:endParaRPr sz="1600"/>
                    </a:p>
                  </a:txBody>
                  <a:tcPr marL="9525" marR="9525" marT="9525" marB="0" anchor="b"/>
                </a:tc>
                <a:extLst>
                  <a:ext uri="{0D108BD9-81ED-4DB2-BD59-A6C34878D82A}">
                    <a16:rowId xmlns:a16="http://schemas.microsoft.com/office/drawing/2014/main" val="10011"/>
                  </a:ext>
                </a:extLst>
              </a:tr>
              <a:tr h="52836">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&gt;70</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a:t>
                      </a:r>
                      <a:endParaRPr sz="1600"/>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135" name="Google Shape;135;p9"/>
          <p:cNvGraphicFramePr/>
          <p:nvPr/>
        </p:nvGraphicFramePr>
        <p:xfrm>
          <a:off x="5948228" y="1975953"/>
          <a:ext cx="3149901" cy="3961079"/>
        </p:xfrm>
        <a:graphic>
          <a:graphicData uri="http://schemas.openxmlformats.org/drawingml/2006/table">
            <a:tbl>
              <a:tblPr firstRow="1" bandRow="1">
                <a:noFill/>
              </a:tblPr>
              <a:tblGrid>
                <a:gridCol w="2080176">
                  <a:extLst>
                    <a:ext uri="{9D8B030D-6E8A-4147-A177-3AD203B41FA5}">
                      <a16:colId xmlns:a16="http://schemas.microsoft.com/office/drawing/2014/main" val="20000"/>
                    </a:ext>
                  </a:extLst>
                </a:gridCol>
                <a:gridCol w="1069725">
                  <a:extLst>
                    <a:ext uri="{9D8B030D-6E8A-4147-A177-3AD203B41FA5}">
                      <a16:colId xmlns:a16="http://schemas.microsoft.com/office/drawing/2014/main" val="20002"/>
                    </a:ext>
                  </a:extLst>
                </a:gridCol>
              </a:tblGrid>
              <a:tr h="366888">
                <a:tc>
                  <a:txBody>
                    <a:bodyPr/>
                    <a:lstStyle/>
                    <a:p>
                      <a:pPr marL="0" marR="0" lvl="0" indent="0" algn="l">
                        <a:spcBef>
                          <a:spcPts val="0"/>
                        </a:spcBef>
                        <a:spcAft>
                          <a:spcPts val="0"/>
                        </a:spcAft>
                        <a:buNone/>
                      </a:pPr>
                      <a:r>
                        <a:rPr lang="en-US" sz="1800" b="1" i="0" u="none" strike="noStrike" noProof="0">
                          <a:solidFill>
                            <a:schemeClr val="bg1"/>
                          </a:solidFill>
                          <a:latin typeface="Calibri"/>
                        </a:rPr>
                        <a:t>Practice Setting</a:t>
                      </a:r>
                      <a:endParaRPr sz="1800">
                        <a:solidFill>
                          <a:schemeClr val="bg1"/>
                        </a:solidFill>
                        <a:sym typeface="Calibri"/>
                      </a:endParaRPr>
                    </a:p>
                  </a:txBody>
                  <a:tcPr marL="91450" marR="91450" marT="45725" marB="45725"/>
                </a:tc>
                <a:tc>
                  <a:txBody>
                    <a:bodyPr/>
                    <a:lstStyle/>
                    <a:p>
                      <a:pPr marL="0" marR="0" lvl="0" indent="0" algn="ctr" rtl="0">
                        <a:spcBef>
                          <a:spcPts val="0"/>
                        </a:spcBef>
                        <a:spcAft>
                          <a:spcPts val="0"/>
                        </a:spcAft>
                        <a:buNone/>
                      </a:pPr>
                      <a:r>
                        <a:rPr lang="en-US" sz="1800"/>
                        <a:t>Percent</a:t>
                      </a:r>
                      <a:endParaRPr sz="1800"/>
                    </a:p>
                  </a:txBody>
                  <a:tcPr marL="91450" marR="91450" marT="45725" marB="45725"/>
                </a:tc>
                <a:extLst>
                  <a:ext uri="{0D108BD9-81ED-4DB2-BD59-A6C34878D82A}">
                    <a16:rowId xmlns:a16="http://schemas.microsoft.com/office/drawing/2014/main" val="10000"/>
                  </a:ext>
                </a:extLst>
              </a:tr>
              <a:tr h="256727">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Ambulatory Clinic</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9.18%</a:t>
                      </a:r>
                      <a:endParaRPr sz="1600"/>
                    </a:p>
                  </a:txBody>
                  <a:tcPr marL="9525" marR="9525" marT="9525" marB="0" anchor="b"/>
                </a:tc>
                <a:extLst>
                  <a:ext uri="{0D108BD9-81ED-4DB2-BD59-A6C34878D82A}">
                    <a16:rowId xmlns:a16="http://schemas.microsoft.com/office/drawing/2014/main" val="10002"/>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College of Medicine</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0.37%</a:t>
                      </a:r>
                      <a:endParaRPr sz="1600"/>
                    </a:p>
                  </a:txBody>
                  <a:tcPr marL="9525" marR="9525" marT="9525" marB="0" anchor="b"/>
                </a:tc>
                <a:extLst>
                  <a:ext uri="{0D108BD9-81ED-4DB2-BD59-A6C34878D82A}">
                    <a16:rowId xmlns:a16="http://schemas.microsoft.com/office/drawing/2014/main" val="10003"/>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College of Pharmacy</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21.64%</a:t>
                      </a:r>
                      <a:endParaRPr sz="1600"/>
                    </a:p>
                  </a:txBody>
                  <a:tcPr marL="9525" marR="9525" marT="9525" marB="0" anchor="b"/>
                </a:tc>
                <a:extLst>
                  <a:ext uri="{0D108BD9-81ED-4DB2-BD59-A6C34878D82A}">
                    <a16:rowId xmlns:a16="http://schemas.microsoft.com/office/drawing/2014/main" val="10004"/>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Community Hospital</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28.06%</a:t>
                      </a:r>
                      <a:endParaRPr sz="1600"/>
                    </a:p>
                  </a:txBody>
                  <a:tcPr marL="9525" marR="9525" marT="9525" marB="0" anchor="b"/>
                </a:tc>
                <a:extLst>
                  <a:ext uri="{0D108BD9-81ED-4DB2-BD59-A6C34878D82A}">
                    <a16:rowId xmlns:a16="http://schemas.microsoft.com/office/drawing/2014/main" val="10005"/>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Community Pharmacy</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6.05%</a:t>
                      </a:r>
                      <a:endParaRPr sz="1600"/>
                    </a:p>
                  </a:txBody>
                  <a:tcPr marL="9525" marR="9525" marT="9525" marB="0" anchor="b"/>
                </a:tc>
                <a:extLst>
                  <a:ext uri="{0D108BD9-81ED-4DB2-BD59-A6C34878D82A}">
                    <a16:rowId xmlns:a16="http://schemas.microsoft.com/office/drawing/2014/main" val="10006"/>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Contract Research Org.</a:t>
                      </a:r>
                      <a:endParaRPr sz="16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0.16%</a:t>
                      </a:r>
                      <a:endParaRPr sz="1600"/>
                    </a:p>
                  </a:txBody>
                  <a:tcPr marL="9525" marR="9525" marT="9525" marB="0" anchor="b"/>
                </a:tc>
                <a:extLst>
                  <a:ext uri="{0D108BD9-81ED-4DB2-BD59-A6C34878D82A}">
                    <a16:rowId xmlns:a16="http://schemas.microsoft.com/office/drawing/2014/main" val="10007"/>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Government Hospital</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5.71%</a:t>
                      </a:r>
                      <a:endParaRPr sz="1600"/>
                    </a:p>
                  </a:txBody>
                  <a:tcPr marL="9525" marR="9525" marT="9525" marB="0" anchor="b"/>
                </a:tc>
                <a:extLst>
                  <a:ext uri="{0D108BD9-81ED-4DB2-BD59-A6C34878D82A}">
                    <a16:rowId xmlns:a16="http://schemas.microsoft.com/office/drawing/2014/main" val="10008"/>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Home Health Care</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0.24%</a:t>
                      </a:r>
                      <a:endParaRPr sz="1600"/>
                    </a:p>
                  </a:txBody>
                  <a:tcPr marL="9525" marR="9525" marT="9525" marB="0" anchor="b"/>
                </a:tc>
                <a:extLst>
                  <a:ext uri="{0D108BD9-81ED-4DB2-BD59-A6C34878D82A}">
                    <a16:rowId xmlns:a16="http://schemas.microsoft.com/office/drawing/2014/main" val="10009"/>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Long Term Care</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0.66%</a:t>
                      </a:r>
                      <a:endParaRPr sz="1600"/>
                    </a:p>
                  </a:txBody>
                  <a:tcPr marL="9525" marR="9525" marT="9525" marB="0" anchor="b"/>
                </a:tc>
                <a:extLst>
                  <a:ext uri="{0D108BD9-81ED-4DB2-BD59-A6C34878D82A}">
                    <a16:rowId xmlns:a16="http://schemas.microsoft.com/office/drawing/2014/main" val="10010"/>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Managed Care</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1.36%</a:t>
                      </a:r>
                      <a:endParaRPr sz="1600"/>
                    </a:p>
                  </a:txBody>
                  <a:tcPr marL="9525" marR="9525" marT="9525" marB="0" anchor="b"/>
                </a:tc>
                <a:extLst>
                  <a:ext uri="{0D108BD9-81ED-4DB2-BD59-A6C34878D82A}">
                    <a16:rowId xmlns:a16="http://schemas.microsoft.com/office/drawing/2014/main" val="10011"/>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Mental Health Facility</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0.35%</a:t>
                      </a:r>
                      <a:endParaRPr sz="1600"/>
                    </a:p>
                  </a:txBody>
                  <a:tcPr marL="9525" marR="9525" marT="9525" marB="0" anchor="b"/>
                </a:tc>
                <a:extLst>
                  <a:ext uri="{0D108BD9-81ED-4DB2-BD59-A6C34878D82A}">
                    <a16:rowId xmlns:a16="http://schemas.microsoft.com/office/drawing/2014/main" val="10012"/>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Other Practice Locale</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6.24%</a:t>
                      </a:r>
                      <a:endParaRPr sz="1600"/>
                    </a:p>
                  </a:txBody>
                  <a:tcPr marL="9525" marR="9525" marT="9525" marB="0" anchor="b"/>
                </a:tc>
                <a:extLst>
                  <a:ext uri="{0D108BD9-81ED-4DB2-BD59-A6C34878D82A}">
                    <a16:rowId xmlns:a16="http://schemas.microsoft.com/office/drawing/2014/main" val="10013"/>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Pharmaceutical Industry</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1.98%</a:t>
                      </a:r>
                      <a:endParaRPr sz="1600"/>
                    </a:p>
                  </a:txBody>
                  <a:tcPr marL="9525" marR="9525" marT="9525" marB="0" anchor="b"/>
                </a:tc>
                <a:extLst>
                  <a:ext uri="{0D108BD9-81ED-4DB2-BD59-A6C34878D82A}">
                    <a16:rowId xmlns:a16="http://schemas.microsoft.com/office/drawing/2014/main" val="10014"/>
                  </a:ext>
                </a:extLst>
              </a:tr>
              <a:tr h="256728">
                <a:tc>
                  <a:txBody>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University Hospital</a:t>
                      </a:r>
                      <a:endParaRPr sz="1600"/>
                    </a:p>
                  </a:txBody>
                  <a:tcPr marL="9525" marR="9525" marT="9525" marB="0" anchor="b"/>
                </a:tc>
                <a:tc>
                  <a:txBody>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17.98%</a:t>
                      </a:r>
                      <a:endParaRPr sz="1600"/>
                    </a:p>
                  </a:txBody>
                  <a:tcPr marL="9525" marR="9525" marT="9525" marB="0" anchor="b"/>
                </a:tc>
                <a:extLst>
                  <a:ext uri="{0D108BD9-81ED-4DB2-BD59-A6C34878D82A}">
                    <a16:rowId xmlns:a16="http://schemas.microsoft.com/office/drawing/2014/main" val="10015"/>
                  </a:ext>
                </a:extLst>
              </a:tr>
            </a:tbl>
          </a:graphicData>
        </a:graphic>
      </p:graphicFrame>
      <p:sp>
        <p:nvSpPr>
          <p:cNvPr id="3" name="Text Placeholder 2">
            <a:extLst>
              <a:ext uri="{FF2B5EF4-FFF2-40B4-BE49-F238E27FC236}">
                <a16:creationId xmlns:a16="http://schemas.microsoft.com/office/drawing/2014/main" id="{211FB536-B8DD-C1AB-2E98-283702CEBD7B}"/>
              </a:ext>
            </a:extLst>
          </p:cNvPr>
          <p:cNvSpPr>
            <a:spLocks noGrp="1"/>
          </p:cNvSpPr>
          <p:nvPr/>
        </p:nvSpPr>
        <p:spPr>
          <a:xfrm>
            <a:off x="9199276" y="1983281"/>
            <a:ext cx="2995352" cy="4416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sym typeface="Arial"/>
              </a:rPr>
              <a:t>Career Title Designation</a:t>
            </a:r>
            <a:endParaRPr kumimoji="0" lang="en-US" sz="1800" b="1"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"Clinical pharmacist": 38.78%</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"Other": 46.77%</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All other ranged from </a:t>
            </a:r>
            <a:b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b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0.01% to 2.50%</a:t>
            </a:r>
            <a:endParaRPr kumimoji="0" lang="en-US" sz="2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a:cs typeface="Calibri"/>
                <a:sym typeface="Arial"/>
              </a:rPr>
              <a:t>Board Certification</a:t>
            </a:r>
            <a:endParaRPr kumimoji="0" lang="en-US" sz="1800" b="0"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34.42% were board certified</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23.97% had BCPS certification</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Char char="•"/>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a:cs typeface="Calibri"/>
                <a:sym typeface="Arial"/>
              </a:rPr>
              <a:t>PRN Involvement</a:t>
            </a:r>
            <a:endParaRPr kumimoji="0" lang="en-US" sz="1800" b="0"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56% members of PRN</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Calibri"/>
                <a:cs typeface="Calibri"/>
                <a:sym typeface="Arial"/>
              </a:rPr>
              <a:t>INFD, CRIT, AMBU PRNs most common, but large spread</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Calibri"/>
              <a:cs typeface="Calibri"/>
              <a:sym typeface="Arial"/>
            </a:endParaRPr>
          </a:p>
        </p:txBody>
      </p:sp>
      <p:graphicFrame>
        <p:nvGraphicFramePr>
          <p:cNvPr id="6" name="Table 5">
            <a:extLst>
              <a:ext uri="{FF2B5EF4-FFF2-40B4-BE49-F238E27FC236}">
                <a16:creationId xmlns:a16="http://schemas.microsoft.com/office/drawing/2014/main" id="{4F8B8636-6761-9939-16CF-C777B9C8E691}"/>
              </a:ext>
            </a:extLst>
          </p:cNvPr>
          <p:cNvGraphicFramePr>
            <a:graphicFrameLocks noGrp="1"/>
          </p:cNvGraphicFramePr>
          <p:nvPr/>
        </p:nvGraphicFramePr>
        <p:xfrm>
          <a:off x="2837040" y="1975062"/>
          <a:ext cx="2919511" cy="3253359"/>
        </p:xfrm>
        <a:graphic>
          <a:graphicData uri="http://schemas.openxmlformats.org/drawingml/2006/table">
            <a:tbl>
              <a:tblPr bandRow="1"/>
              <a:tblGrid>
                <a:gridCol w="1876777">
                  <a:extLst>
                    <a:ext uri="{9D8B030D-6E8A-4147-A177-3AD203B41FA5}">
                      <a16:colId xmlns:a16="http://schemas.microsoft.com/office/drawing/2014/main" val="1875523318"/>
                    </a:ext>
                  </a:extLst>
                </a:gridCol>
                <a:gridCol w="1042734">
                  <a:extLst>
                    <a:ext uri="{9D8B030D-6E8A-4147-A177-3AD203B41FA5}">
                      <a16:colId xmlns:a16="http://schemas.microsoft.com/office/drawing/2014/main" val="3219444319"/>
                    </a:ext>
                  </a:extLst>
                </a:gridCol>
              </a:tblGrid>
              <a:tr h="117995">
                <a:tc>
                  <a:txBody>
                    <a:bodyPr/>
                    <a:lstStyle/>
                    <a:p>
                      <a:pPr fontAlgn="base"/>
                      <a:r>
                        <a:rPr lang="en-US" sz="1800" b="1">
                          <a:solidFill>
                            <a:srgbClr val="FFFFFF"/>
                          </a:solidFill>
                          <a:effectLst/>
                          <a:latin typeface="Calibri"/>
                        </a:rPr>
                        <a:t>Location</a:t>
                      </a:r>
                      <a:endParaRPr lang="en-US" b="1">
                        <a:solidFill>
                          <a:srgbClr val="FFFFFF"/>
                        </a:solidFill>
                        <a:effectLst/>
                        <a:latin typeface="Calibri"/>
                      </a:endParaRPr>
                    </a:p>
                  </a:txBody>
                  <a:tcPr marL="91450" marR="91450">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32385" cap="flat" cmpd="sng" algn="ctr">
                      <a:solidFill>
                        <a:srgbClr val="FFFFFF"/>
                      </a:solidFill>
                      <a:prstDash val="solid"/>
                      <a:round/>
                      <a:headEnd type="none" w="med" len="med"/>
                      <a:tailEnd type="none" w="med" len="med"/>
                    </a:lnB>
                    <a:solidFill>
                      <a:srgbClr val="00467F"/>
                    </a:solidFill>
                  </a:tcPr>
                </a:tc>
                <a:tc>
                  <a:txBody>
                    <a:bodyPr/>
                    <a:lstStyle/>
                    <a:p>
                      <a:pPr algn="ctr" fontAlgn="base"/>
                      <a:r>
                        <a:rPr lang="en-US" sz="1800" b="1">
                          <a:solidFill>
                            <a:srgbClr val="FFFFFF"/>
                          </a:solidFill>
                          <a:effectLst/>
                          <a:latin typeface="Calibri"/>
                        </a:rPr>
                        <a:t>Percent</a:t>
                      </a:r>
                      <a:endParaRPr lang="en-US" b="1">
                        <a:solidFill>
                          <a:srgbClr val="FFFFFF"/>
                        </a:solidFill>
                        <a:effectLst/>
                        <a:latin typeface="Calibri"/>
                      </a:endParaRPr>
                    </a:p>
                  </a:txBody>
                  <a:tcPr marL="91450" marR="91450">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32385" cap="flat" cmpd="sng" algn="ctr">
                      <a:solidFill>
                        <a:srgbClr val="FFFFFF"/>
                      </a:solidFill>
                      <a:prstDash val="solid"/>
                      <a:round/>
                      <a:headEnd type="none" w="med" len="med"/>
                      <a:tailEnd type="none" w="med" len="med"/>
                    </a:lnB>
                    <a:solidFill>
                      <a:srgbClr val="00467F"/>
                    </a:solidFill>
                  </a:tcPr>
                </a:tc>
                <a:extLst>
                  <a:ext uri="{0D108BD9-81ED-4DB2-BD59-A6C34878D82A}">
                    <a16:rowId xmlns:a16="http://schemas.microsoft.com/office/drawing/2014/main" val="1931346816"/>
                  </a:ext>
                </a:extLst>
              </a:tr>
              <a:tr h="99116">
                <a:tc>
                  <a:txBody>
                    <a:bodyPr/>
                    <a:lstStyle/>
                    <a:p>
                      <a:pPr fontAlgn="base"/>
                      <a:r>
                        <a:rPr lang="en-US" sz="1600">
                          <a:effectLst/>
                          <a:latin typeface="Calibri"/>
                        </a:rPr>
                        <a:t>International</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32385"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2.07%</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32385"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483744316"/>
                  </a:ext>
                </a:extLst>
              </a:tr>
              <a:tr h="99116">
                <a:tc>
                  <a:txBody>
                    <a:bodyPr/>
                    <a:lstStyle/>
                    <a:p>
                      <a:pPr fontAlgn="base"/>
                      <a:r>
                        <a:rPr lang="en-US" sz="1600">
                          <a:effectLst/>
                          <a:latin typeface="Calibri"/>
                        </a:rPr>
                        <a:t>PUERTO RICO</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1600">
                          <a:effectLst/>
                          <a:latin typeface="Calibri"/>
                        </a:rPr>
                        <a:t>0.55%</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1874461978"/>
                  </a:ext>
                </a:extLst>
              </a:tr>
              <a:tr h="99116">
                <a:tc>
                  <a:txBody>
                    <a:bodyPr/>
                    <a:lstStyle/>
                    <a:p>
                      <a:pPr fontAlgn="base"/>
                      <a:r>
                        <a:rPr lang="en-US" sz="1600">
                          <a:effectLst/>
                          <a:latin typeface="Calibri"/>
                        </a:rPr>
                        <a:t>New England</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4.40%</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2618939028"/>
                  </a:ext>
                </a:extLst>
              </a:tr>
              <a:tr h="99116">
                <a:tc>
                  <a:txBody>
                    <a:bodyPr/>
                    <a:lstStyle/>
                    <a:p>
                      <a:pPr fontAlgn="base"/>
                      <a:r>
                        <a:rPr lang="en-US" sz="1600">
                          <a:effectLst/>
                          <a:latin typeface="Calibri"/>
                        </a:rPr>
                        <a:t>Middle Atlantic</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1600">
                          <a:effectLst/>
                          <a:latin typeface="Calibri"/>
                        </a:rPr>
                        <a:t>10.46%</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3033005272"/>
                  </a:ext>
                </a:extLst>
              </a:tr>
              <a:tr h="99116">
                <a:tc>
                  <a:txBody>
                    <a:bodyPr/>
                    <a:lstStyle/>
                    <a:p>
                      <a:pPr fontAlgn="base"/>
                      <a:r>
                        <a:rPr lang="en-US" sz="1600">
                          <a:effectLst/>
                          <a:latin typeface="Calibri"/>
                        </a:rPr>
                        <a:t>East North Central</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13.95%</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3842543897"/>
                  </a:ext>
                </a:extLst>
              </a:tr>
              <a:tr h="99116">
                <a:tc>
                  <a:txBody>
                    <a:bodyPr/>
                    <a:lstStyle/>
                    <a:p>
                      <a:pPr fontAlgn="base"/>
                      <a:r>
                        <a:rPr lang="en-US" sz="1600">
                          <a:effectLst/>
                          <a:latin typeface="Calibri"/>
                        </a:rPr>
                        <a:t>West North Central</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1600">
                          <a:effectLst/>
                          <a:latin typeface="Calibri"/>
                        </a:rPr>
                        <a:t>10.27%</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711506021"/>
                  </a:ext>
                </a:extLst>
              </a:tr>
              <a:tr h="99116">
                <a:tc>
                  <a:txBody>
                    <a:bodyPr/>
                    <a:lstStyle/>
                    <a:p>
                      <a:pPr fontAlgn="base"/>
                      <a:r>
                        <a:rPr lang="en-US" sz="1600">
                          <a:effectLst/>
                          <a:latin typeface="Calibri"/>
                        </a:rPr>
                        <a:t>South Atlantic</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21.12%</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4222485618"/>
                  </a:ext>
                </a:extLst>
              </a:tr>
              <a:tr h="99116">
                <a:tc>
                  <a:txBody>
                    <a:bodyPr/>
                    <a:lstStyle/>
                    <a:p>
                      <a:pPr fontAlgn="base"/>
                      <a:r>
                        <a:rPr lang="en-US" sz="1600">
                          <a:effectLst/>
                          <a:latin typeface="Calibri"/>
                        </a:rPr>
                        <a:t>East South Central</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1600">
                          <a:effectLst/>
                          <a:latin typeface="Calibri"/>
                        </a:rPr>
                        <a:t>6.78%</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4203141993"/>
                  </a:ext>
                </a:extLst>
              </a:tr>
              <a:tr h="99116">
                <a:tc>
                  <a:txBody>
                    <a:bodyPr/>
                    <a:lstStyle/>
                    <a:p>
                      <a:pPr fontAlgn="base"/>
                      <a:r>
                        <a:rPr lang="en-US" sz="1600">
                          <a:effectLst/>
                          <a:latin typeface="Calibri"/>
                        </a:rPr>
                        <a:t>West South Central</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7.44%</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4286777980"/>
                  </a:ext>
                </a:extLst>
              </a:tr>
              <a:tr h="99116">
                <a:tc>
                  <a:txBody>
                    <a:bodyPr/>
                    <a:lstStyle/>
                    <a:p>
                      <a:pPr fontAlgn="base"/>
                      <a:r>
                        <a:rPr lang="en-US" sz="1600">
                          <a:effectLst/>
                          <a:latin typeface="Calibri"/>
                        </a:rPr>
                        <a:t>Mountain</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1600">
                          <a:effectLst/>
                          <a:latin typeface="Calibri"/>
                        </a:rPr>
                        <a:t>8.18%</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3554628949"/>
                  </a:ext>
                </a:extLst>
              </a:tr>
              <a:tr h="99116">
                <a:tc>
                  <a:txBody>
                    <a:bodyPr/>
                    <a:lstStyle/>
                    <a:p>
                      <a:pPr fontAlgn="base"/>
                      <a:r>
                        <a:rPr lang="en-US" sz="1600">
                          <a:effectLst/>
                          <a:latin typeface="Calibri"/>
                        </a:rPr>
                        <a:t>Pacific</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1600">
                          <a:effectLst/>
                          <a:latin typeface="Calibri"/>
                        </a:rPr>
                        <a:t>14.78%</a:t>
                      </a:r>
                    </a:p>
                  </a:txBody>
                  <a:tcPr marL="9525" marR="9525" marT="9525" marB="9144" anchor="b">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FFFFFF"/>
                      </a:solidFill>
                      <a:prstDash val="solid"/>
                      <a:round/>
                      <a:headEnd type="none" w="med" len="med"/>
                      <a:tailEnd type="none" w="med" len="med"/>
                    </a:lnT>
                    <a:lnB w="10792"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126982155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4097-90E0-E249-E0D4-06B781A9B5EC}"/>
              </a:ext>
            </a:extLst>
          </p:cNvPr>
          <p:cNvSpPr>
            <a:spLocks noGrp="1"/>
          </p:cNvSpPr>
          <p:nvPr>
            <p:ph type="title"/>
          </p:nvPr>
        </p:nvSpPr>
        <p:spPr/>
        <p:txBody>
          <a:bodyPr/>
          <a:lstStyle/>
          <a:p>
            <a:r>
              <a:rPr lang="en-US">
                <a:latin typeface="ITC Avant Garde Std Bk"/>
              </a:rPr>
              <a:t>Involved Lapsed Members </a:t>
            </a:r>
            <a:endParaRPr lang="en-US"/>
          </a:p>
        </p:txBody>
      </p:sp>
      <p:sp>
        <p:nvSpPr>
          <p:cNvPr id="3" name="Content Placeholder 2">
            <a:extLst>
              <a:ext uri="{FF2B5EF4-FFF2-40B4-BE49-F238E27FC236}">
                <a16:creationId xmlns:a16="http://schemas.microsoft.com/office/drawing/2014/main" id="{A6656F7B-1B94-7248-C9D0-C936C07B82AA}"/>
              </a:ext>
            </a:extLst>
          </p:cNvPr>
          <p:cNvSpPr>
            <a:spLocks noGrp="1"/>
          </p:cNvSpPr>
          <p:nvPr>
            <p:ph idx="1"/>
          </p:nvPr>
        </p:nvSpPr>
        <p:spPr/>
        <p:txBody>
          <a:bodyPr vert="horz" lIns="91440" tIns="45720" rIns="91440" bIns="45720" rtlCol="0" anchor="t">
            <a:normAutofit/>
          </a:bodyPr>
          <a:lstStyle/>
          <a:p>
            <a:r>
              <a:rPr lang="en-US">
                <a:solidFill>
                  <a:srgbClr val="242424"/>
                </a:solidFill>
                <a:latin typeface="Calibri"/>
                <a:ea typeface="Calibri"/>
                <a:cs typeface="Calibri"/>
              </a:rPr>
              <a:t>6% of members in at least 1 "involved role"</a:t>
            </a:r>
            <a:endParaRPr lang="en-US">
              <a:solidFill>
                <a:srgbClr val="000000"/>
              </a:solidFill>
              <a:latin typeface="Calibri"/>
              <a:ea typeface="Calibri"/>
              <a:cs typeface="Calibri"/>
            </a:endParaRPr>
          </a:p>
          <a:p>
            <a:pPr lvl="1">
              <a:buFont typeface="Courier New" panose="020B0604020202020204" pitchFamily="34" charset="0"/>
              <a:buChar char="o"/>
            </a:pPr>
            <a:r>
              <a:rPr lang="en-US">
                <a:solidFill>
                  <a:srgbClr val="242424"/>
                </a:solidFill>
                <a:latin typeface="Calibri"/>
                <a:ea typeface="Calibri"/>
                <a:cs typeface="Calibri"/>
              </a:rPr>
              <a:t>Average of 7.1 ± 8.0 years as full members</a:t>
            </a:r>
          </a:p>
          <a:p>
            <a:pPr lvl="1">
              <a:buFont typeface="Courier New" panose="020B0604020202020204" pitchFamily="34" charset="0"/>
              <a:buChar char="o"/>
            </a:pPr>
            <a:r>
              <a:rPr lang="en-US">
                <a:solidFill>
                  <a:srgbClr val="242424"/>
                </a:solidFill>
                <a:latin typeface="Calibri"/>
                <a:ea typeface="Calibri"/>
                <a:cs typeface="Calibri"/>
              </a:rPr>
              <a:t>86.7% were PRN members</a:t>
            </a:r>
          </a:p>
          <a:p>
            <a:endParaRPr lang="en-US">
              <a:solidFill>
                <a:srgbClr val="242424"/>
              </a:solidFill>
              <a:latin typeface="Calibri"/>
              <a:ea typeface="Calibri"/>
              <a:cs typeface="Calibri"/>
            </a:endParaRPr>
          </a:p>
          <a:p>
            <a:endParaRPr lang="en-US">
              <a:solidFill>
                <a:srgbClr val="242424"/>
              </a:solidFill>
              <a:latin typeface="Calibri"/>
              <a:ea typeface="Calibri"/>
              <a:cs typeface="Calibri"/>
            </a:endParaRPr>
          </a:p>
          <a:p>
            <a:endParaRPr lang="en-US">
              <a:solidFill>
                <a:srgbClr val="242424"/>
              </a:solidFill>
              <a:latin typeface="Calibri"/>
              <a:ea typeface="Calibri"/>
              <a:cs typeface="Calibri"/>
            </a:endParaRPr>
          </a:p>
        </p:txBody>
      </p:sp>
      <p:graphicFrame>
        <p:nvGraphicFramePr>
          <p:cNvPr id="6" name="Table 5">
            <a:extLst>
              <a:ext uri="{FF2B5EF4-FFF2-40B4-BE49-F238E27FC236}">
                <a16:creationId xmlns:a16="http://schemas.microsoft.com/office/drawing/2014/main" id="{863C6865-649B-B18E-51FE-543FA23F076D}"/>
              </a:ext>
            </a:extLst>
          </p:cNvPr>
          <p:cNvGraphicFramePr>
            <a:graphicFrameLocks noGrp="1"/>
          </p:cNvGraphicFramePr>
          <p:nvPr/>
        </p:nvGraphicFramePr>
        <p:xfrm>
          <a:off x="7097888" y="2356555"/>
          <a:ext cx="4411845" cy="3276600"/>
        </p:xfrm>
        <a:graphic>
          <a:graphicData uri="http://schemas.openxmlformats.org/drawingml/2006/table">
            <a:tbl>
              <a:tblPr bandRow="1"/>
              <a:tblGrid>
                <a:gridCol w="2514278">
                  <a:extLst>
                    <a:ext uri="{9D8B030D-6E8A-4147-A177-3AD203B41FA5}">
                      <a16:colId xmlns:a16="http://schemas.microsoft.com/office/drawing/2014/main" val="1855265834"/>
                    </a:ext>
                  </a:extLst>
                </a:gridCol>
                <a:gridCol w="1897567">
                  <a:extLst>
                    <a:ext uri="{9D8B030D-6E8A-4147-A177-3AD203B41FA5}">
                      <a16:colId xmlns:a16="http://schemas.microsoft.com/office/drawing/2014/main" val="2798742781"/>
                    </a:ext>
                  </a:extLst>
                </a:gridCol>
              </a:tblGrid>
              <a:tr h="119004">
                <a:tc>
                  <a:txBody>
                    <a:bodyPr/>
                    <a:lstStyle/>
                    <a:p>
                      <a:pPr fontAlgn="base"/>
                      <a:r>
                        <a:rPr lang="en-US" sz="2000" b="1">
                          <a:solidFill>
                            <a:srgbClr val="FFFFFF"/>
                          </a:solidFill>
                          <a:effectLst/>
                          <a:latin typeface="Calibri"/>
                        </a:rPr>
                        <a:t>Involvement Category</a:t>
                      </a:r>
                    </a:p>
                  </a:txBody>
                  <a:tcPr marL="91450" marR="91450">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solidFill>
                      <a:srgbClr val="00467F"/>
                    </a:solidFill>
                  </a:tcPr>
                </a:tc>
                <a:tc>
                  <a:txBody>
                    <a:bodyPr/>
                    <a:lstStyle/>
                    <a:p>
                      <a:pPr algn="ctr" fontAlgn="base"/>
                      <a:r>
                        <a:rPr lang="en-US" sz="2000" b="1">
                          <a:solidFill>
                            <a:srgbClr val="FFFFFF"/>
                          </a:solidFill>
                          <a:effectLst/>
                          <a:latin typeface="Calibri"/>
                        </a:rPr>
                        <a:t>Percent</a:t>
                      </a:r>
                    </a:p>
                  </a:txBody>
                  <a:tcPr marL="91450" marR="91450">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solidFill>
                      <a:srgbClr val="00467F"/>
                    </a:solidFill>
                  </a:tcPr>
                </a:tc>
                <a:extLst>
                  <a:ext uri="{0D108BD9-81ED-4DB2-BD59-A6C34878D82A}">
                    <a16:rowId xmlns:a16="http://schemas.microsoft.com/office/drawing/2014/main" val="83213656"/>
                  </a:ext>
                </a:extLst>
              </a:tr>
              <a:tr h="119004">
                <a:tc>
                  <a:txBody>
                    <a:bodyPr/>
                    <a:lstStyle/>
                    <a:p>
                      <a:pPr fontAlgn="base"/>
                      <a:r>
                        <a:rPr lang="en-US" sz="2000">
                          <a:effectLst/>
                          <a:latin typeface="Calibri"/>
                        </a:rPr>
                        <a:t>Committee</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2000">
                          <a:effectLst/>
                          <a:latin typeface="Calibri"/>
                        </a:rPr>
                        <a:t>3.34%</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607497373"/>
                  </a:ext>
                </a:extLst>
              </a:tr>
              <a:tr h="119004">
                <a:tc>
                  <a:txBody>
                    <a:bodyPr/>
                    <a:lstStyle/>
                    <a:p>
                      <a:pPr fontAlgn="base"/>
                      <a:r>
                        <a:rPr lang="en-US" sz="2000">
                          <a:effectLst/>
                          <a:latin typeface="Calibri"/>
                        </a:rPr>
                        <a:t>PRN Officer</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2000">
                          <a:effectLst/>
                          <a:latin typeface="Calibri"/>
                        </a:rPr>
                        <a:t>0.63%</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4242139983"/>
                  </a:ext>
                </a:extLst>
              </a:tr>
              <a:tr h="119004">
                <a:tc>
                  <a:txBody>
                    <a:bodyPr/>
                    <a:lstStyle/>
                    <a:p>
                      <a:pPr fontAlgn="base"/>
                      <a:r>
                        <a:rPr lang="en-US" sz="2000">
                          <a:effectLst/>
                          <a:latin typeface="Calibri"/>
                        </a:rPr>
                        <a:t>Board Service</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2000">
                          <a:effectLst/>
                          <a:latin typeface="Calibri"/>
                        </a:rPr>
                        <a:t>0.07%</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3259335704"/>
                  </a:ext>
                </a:extLst>
              </a:tr>
              <a:tr h="119004">
                <a:tc>
                  <a:txBody>
                    <a:bodyPr/>
                    <a:lstStyle/>
                    <a:p>
                      <a:pPr fontAlgn="base"/>
                      <a:r>
                        <a:rPr lang="en-US" sz="2000">
                          <a:effectLst/>
                          <a:latin typeface="Calibri"/>
                        </a:rPr>
                        <a:t>Event Attended</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2000">
                          <a:effectLst/>
                          <a:latin typeface="Calibri"/>
                        </a:rPr>
                        <a:t>33.06%</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1143426670"/>
                  </a:ext>
                </a:extLst>
              </a:tr>
              <a:tr h="119004">
                <a:tc>
                  <a:txBody>
                    <a:bodyPr/>
                    <a:lstStyle/>
                    <a:p>
                      <a:pPr fontAlgn="base"/>
                      <a:r>
                        <a:rPr lang="en-US" sz="2000">
                          <a:effectLst/>
                          <a:latin typeface="Calibri"/>
                        </a:rPr>
                        <a:t>Event Speaker</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2000">
                          <a:effectLst/>
                          <a:latin typeface="Calibri"/>
                        </a:rPr>
                        <a:t>1.90%</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2831622872"/>
                  </a:ext>
                </a:extLst>
              </a:tr>
              <a:tr h="119004">
                <a:tc>
                  <a:txBody>
                    <a:bodyPr/>
                    <a:lstStyle/>
                    <a:p>
                      <a:pPr fontAlgn="base"/>
                      <a:r>
                        <a:rPr lang="en-US" sz="2000">
                          <a:effectLst/>
                          <a:latin typeface="Calibri"/>
                        </a:rPr>
                        <a:t>Academy</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2000">
                          <a:effectLst/>
                          <a:latin typeface="Calibri"/>
                        </a:rPr>
                        <a:t>1.90%</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2956304523"/>
                  </a:ext>
                </a:extLst>
              </a:tr>
              <a:tr h="119004">
                <a:tc>
                  <a:txBody>
                    <a:bodyPr/>
                    <a:lstStyle/>
                    <a:p>
                      <a:pPr fontAlgn="base"/>
                      <a:r>
                        <a:rPr lang="en-US" sz="2000">
                          <a:effectLst/>
                          <a:latin typeface="Calibri"/>
                        </a:rPr>
                        <a:t>Student Membership</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tc>
                  <a:txBody>
                    <a:bodyPr/>
                    <a:lstStyle/>
                    <a:p>
                      <a:pPr algn="r" fontAlgn="base"/>
                      <a:r>
                        <a:rPr lang="en-US" sz="2000">
                          <a:effectLst/>
                          <a:latin typeface="Calibri"/>
                        </a:rPr>
                        <a:t>37.18%</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CBDDD5"/>
                    </a:solidFill>
                  </a:tcPr>
                </a:tc>
                <a:extLst>
                  <a:ext uri="{0D108BD9-81ED-4DB2-BD59-A6C34878D82A}">
                    <a16:rowId xmlns:a16="http://schemas.microsoft.com/office/drawing/2014/main" val="4195559782"/>
                  </a:ext>
                </a:extLst>
              </a:tr>
              <a:tr h="119004">
                <a:tc>
                  <a:txBody>
                    <a:bodyPr/>
                    <a:lstStyle/>
                    <a:p>
                      <a:pPr fontAlgn="base"/>
                      <a:r>
                        <a:rPr lang="en-US" sz="2000">
                          <a:effectLst/>
                          <a:latin typeface="Calibri"/>
                        </a:rPr>
                        <a:t>Resident Membership</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tc>
                  <a:txBody>
                    <a:bodyPr/>
                    <a:lstStyle/>
                    <a:p>
                      <a:pPr algn="r" fontAlgn="base"/>
                      <a:r>
                        <a:rPr lang="en-US" sz="2000">
                          <a:effectLst/>
                          <a:latin typeface="Calibri"/>
                        </a:rPr>
                        <a:t>18.30%</a:t>
                      </a:r>
                      <a:endParaRPr lang="en-US">
                        <a:effectLst/>
                        <a:latin typeface="Calibri"/>
                      </a:endParaRPr>
                    </a:p>
                  </a:txBody>
                  <a:tcPr marL="9525" marR="9525" marT="9525" anchor="b">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E7EFEB"/>
                    </a:solidFill>
                  </a:tcPr>
                </a:tc>
                <a:extLst>
                  <a:ext uri="{0D108BD9-81ED-4DB2-BD59-A6C34878D82A}">
                    <a16:rowId xmlns:a16="http://schemas.microsoft.com/office/drawing/2014/main" val="1098075113"/>
                  </a:ext>
                </a:extLst>
              </a:tr>
            </a:tbl>
          </a:graphicData>
        </a:graphic>
      </p:graphicFrame>
      <p:sp>
        <p:nvSpPr>
          <p:cNvPr id="7" name="Google Shape;164;p13">
            <a:extLst>
              <a:ext uri="{FF2B5EF4-FFF2-40B4-BE49-F238E27FC236}">
                <a16:creationId xmlns:a16="http://schemas.microsoft.com/office/drawing/2014/main" id="{6412ADA8-1EBC-D875-3334-C89B4F7C5433}"/>
              </a:ext>
            </a:extLst>
          </p:cNvPr>
          <p:cNvSpPr txBox="1"/>
          <p:nvPr/>
        </p:nvSpPr>
        <p:spPr>
          <a:xfrm>
            <a:off x="-25941" y="5787000"/>
            <a:ext cx="12118500" cy="46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Involved role = committee member, PRN officer, board service, event speaker, or academy participant (arbitrary definition)</a:t>
            </a:r>
            <a:endParaRPr kumimoji="0" lang="en-US" sz="1600" b="0" i="0" u="none" strike="noStrike" kern="0" cap="none" spc="0" normalizeH="0" baseline="0" noProof="0">
              <a:ln>
                <a:noFill/>
              </a:ln>
              <a:solidFill>
                <a:srgbClr val="000000"/>
              </a:solidFill>
              <a:effectLst/>
              <a:uLnTx/>
              <a:uFillTx/>
              <a:latin typeface="Calibri"/>
              <a:ea typeface="Calibri"/>
              <a:cs typeface="Calibri"/>
              <a:sym typeface="Arial"/>
            </a:endParaRPr>
          </a:p>
        </p:txBody>
      </p:sp>
    </p:spTree>
    <p:extLst>
      <p:ext uri="{BB962C8B-B14F-4D97-AF65-F5344CB8AC3E}">
        <p14:creationId xmlns:p14="http://schemas.microsoft.com/office/powerpoint/2010/main" val="195604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green and white lines&#10;&#10;Description automatically generated">
            <a:extLst>
              <a:ext uri="{FF2B5EF4-FFF2-40B4-BE49-F238E27FC236}">
                <a16:creationId xmlns:a16="http://schemas.microsoft.com/office/drawing/2014/main" id="{563A3F63-CB9A-8371-0C58-F2C0A14ACAB6}"/>
              </a:ext>
            </a:extLst>
          </p:cNvPr>
          <p:cNvPicPr>
            <a:picLocks noChangeAspect="1"/>
          </p:cNvPicPr>
          <p:nvPr/>
        </p:nvPicPr>
        <p:blipFill>
          <a:blip r:embed="rId2"/>
          <a:srcRect l="5099" r="950" b="-102"/>
          <a:stretch/>
        </p:blipFill>
        <p:spPr>
          <a:xfrm>
            <a:off x="205506" y="1690688"/>
            <a:ext cx="8114885" cy="4668438"/>
          </a:xfrm>
          <a:prstGeom prst="rect">
            <a:avLst/>
          </a:prstGeom>
        </p:spPr>
      </p:pic>
      <p:cxnSp>
        <p:nvCxnSpPr>
          <p:cNvPr id="2" name="Straight Arrow Connector 1">
            <a:extLst>
              <a:ext uri="{FF2B5EF4-FFF2-40B4-BE49-F238E27FC236}">
                <a16:creationId xmlns:a16="http://schemas.microsoft.com/office/drawing/2014/main" id="{63869D29-1CF1-DFB4-0110-A81AF4A8DC22}"/>
              </a:ext>
            </a:extLst>
          </p:cNvPr>
          <p:cNvCxnSpPr>
            <a:cxnSpLocks/>
          </p:cNvCxnSpPr>
          <p:nvPr/>
        </p:nvCxnSpPr>
        <p:spPr>
          <a:xfrm>
            <a:off x="2246146" y="1689323"/>
            <a:ext cx="9071" cy="4112974"/>
          </a:xfrm>
          <a:prstGeom prst="straightConnector1">
            <a:avLst/>
          </a:prstGeom>
          <a:ln w="28575"/>
        </p:spPr>
        <p:style>
          <a:lnRef idx="2">
            <a:schemeClr val="dk1"/>
          </a:lnRef>
          <a:fillRef idx="0">
            <a:schemeClr val="dk1"/>
          </a:fillRef>
          <a:effectRef idx="1">
            <a:schemeClr val="dk1"/>
          </a:effectRef>
          <a:fontRef idx="minor">
            <a:schemeClr val="tx1"/>
          </a:fontRef>
        </p:style>
      </p:cxnSp>
      <p:cxnSp>
        <p:nvCxnSpPr>
          <p:cNvPr id="3" name="Straight Arrow Connector 2">
            <a:extLst>
              <a:ext uri="{FF2B5EF4-FFF2-40B4-BE49-F238E27FC236}">
                <a16:creationId xmlns:a16="http://schemas.microsoft.com/office/drawing/2014/main" id="{D05C0F13-2555-D414-FD49-96C7D49627C3}"/>
              </a:ext>
            </a:extLst>
          </p:cNvPr>
          <p:cNvCxnSpPr>
            <a:cxnSpLocks/>
          </p:cNvCxnSpPr>
          <p:nvPr/>
        </p:nvCxnSpPr>
        <p:spPr>
          <a:xfrm>
            <a:off x="1165276" y="1716537"/>
            <a:ext cx="0" cy="4089255"/>
          </a:xfrm>
          <a:prstGeom prst="straightConnector1">
            <a:avLst/>
          </a:prstGeom>
          <a:ln w="28575"/>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19613CE9-081B-20B6-5C8D-618B1813298F}"/>
              </a:ext>
            </a:extLst>
          </p:cNvPr>
          <p:cNvSpPr>
            <a:spLocks noGrp="1"/>
          </p:cNvSpPr>
          <p:nvPr>
            <p:ph type="title"/>
          </p:nvPr>
        </p:nvSpPr>
        <p:spPr>
          <a:xfrm>
            <a:off x="829129" y="256268"/>
            <a:ext cx="7476672" cy="1352777"/>
          </a:xfrm>
        </p:spPr>
        <p:txBody>
          <a:bodyPr/>
          <a:lstStyle/>
          <a:p>
            <a:r>
              <a:rPr lang="en-US">
                <a:latin typeface="ITC Avant Garde Std Bk"/>
              </a:rPr>
              <a:t>Number of Membership Years</a:t>
            </a:r>
            <a:br>
              <a:rPr lang="en-US"/>
            </a:br>
            <a:r>
              <a:rPr lang="en-US">
                <a:latin typeface="ITC Avant Garde Std Bk"/>
              </a:rPr>
              <a:t>for Lapsed Members</a:t>
            </a:r>
          </a:p>
        </p:txBody>
      </p:sp>
      <p:sp>
        <p:nvSpPr>
          <p:cNvPr id="6" name="TextBox 5">
            <a:extLst>
              <a:ext uri="{FF2B5EF4-FFF2-40B4-BE49-F238E27FC236}">
                <a16:creationId xmlns:a16="http://schemas.microsoft.com/office/drawing/2014/main" id="{A2314344-BA26-9CA6-FB1B-C42956A73C51}"/>
              </a:ext>
            </a:extLst>
          </p:cNvPr>
          <p:cNvSpPr txBox="1"/>
          <p:nvPr/>
        </p:nvSpPr>
        <p:spPr>
          <a:xfrm>
            <a:off x="8588828" y="1767114"/>
            <a:ext cx="274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
              <a:buChar char="•"/>
              <a:tabLst/>
              <a:defRPr/>
            </a:pPr>
            <a:r>
              <a:rPr kumimoji="0" lang="en-US" sz="2400" b="0" i="0" u="none" strike="noStrike" kern="0" cap="none" spc="0" normalizeH="0" baseline="0" noProof="0">
                <a:ln>
                  <a:noFill/>
                </a:ln>
                <a:solidFill>
                  <a:srgbClr val="000000"/>
                </a:solidFill>
                <a:effectLst/>
                <a:uLnTx/>
                <a:uFillTx/>
                <a:latin typeface="Calibri"/>
                <a:cs typeface="Arial"/>
                <a:sym typeface="Arial"/>
              </a:rPr>
              <a:t>Analyzed data​</a:t>
            </a:r>
          </a:p>
          <a:p>
            <a:pPr marL="228600" marR="0" lvl="0" indent="-228600" algn="l" defTabSz="914400" rtl="0" eaLnBrk="1" fontAlgn="auto" latinLnBrk="0" hangingPunct="1">
              <a:lnSpc>
                <a:spcPct val="100000"/>
              </a:lnSpc>
              <a:spcBef>
                <a:spcPts val="0"/>
              </a:spcBef>
              <a:spcAft>
                <a:spcPts val="0"/>
              </a:spcAft>
              <a:buClr>
                <a:srgbClr val="000000"/>
              </a:buClr>
              <a:buSzTx/>
              <a:buFont typeface=""/>
              <a:buChar char="•"/>
              <a:tabLst/>
              <a:defRPr/>
            </a:pPr>
            <a:r>
              <a:rPr kumimoji="0" lang="en-US" sz="2400" b="0" i="0" u="none" strike="noStrike" kern="0" cap="none" spc="0" normalizeH="0" baseline="0" noProof="0">
                <a:ln>
                  <a:noFill/>
                </a:ln>
                <a:solidFill>
                  <a:srgbClr val="000000"/>
                </a:solidFill>
                <a:effectLst/>
                <a:uLnTx/>
                <a:uFillTx/>
                <a:latin typeface="Calibri"/>
                <a:cs typeface="Arial"/>
                <a:sym typeface="Arial"/>
              </a:rPr>
              <a:t>Clear drop off in lapsed membership around years 1-3 and 7-8​</a:t>
            </a:r>
          </a:p>
          <a:p>
            <a:pPr marL="228600" marR="0" lvl="0" indent="-228600" algn="l" defTabSz="914400" rtl="0" eaLnBrk="1" fontAlgn="auto" latinLnBrk="0" hangingPunct="1">
              <a:lnSpc>
                <a:spcPct val="100000"/>
              </a:lnSpc>
              <a:spcBef>
                <a:spcPts val="0"/>
              </a:spcBef>
              <a:spcAft>
                <a:spcPts val="0"/>
              </a:spcAft>
              <a:buClr>
                <a:srgbClr val="000000"/>
              </a:buClr>
              <a:buSzTx/>
              <a:buFont typeface=""/>
              <a:buChar char="•"/>
              <a:tabLst/>
              <a:defRPr/>
            </a:pPr>
            <a:r>
              <a:rPr kumimoji="0" lang="en-US" sz="2400" b="0" i="0" u="none" strike="noStrike" kern="0" cap="none" spc="0" normalizeH="0" baseline="0" noProof="0">
                <a:ln>
                  <a:noFill/>
                </a:ln>
                <a:solidFill>
                  <a:srgbClr val="000000"/>
                </a:solidFill>
                <a:effectLst/>
                <a:uLnTx/>
                <a:uFillTx/>
                <a:latin typeface="Calibri"/>
                <a:cs typeface="Arial"/>
                <a:sym typeface="Arial"/>
              </a:rPr>
              <a:t>Requested additional data for all ACCP members (demographics, location, practice area, etc.)</a:t>
            </a:r>
          </a:p>
        </p:txBody>
      </p:sp>
    </p:spTree>
    <p:extLst>
      <p:ext uri="{BB962C8B-B14F-4D97-AF65-F5344CB8AC3E}">
        <p14:creationId xmlns:p14="http://schemas.microsoft.com/office/powerpoint/2010/main" val="389472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8B24-6311-5F8B-308C-A97E62084E9E}"/>
              </a:ext>
            </a:extLst>
          </p:cNvPr>
          <p:cNvSpPr>
            <a:spLocks noGrp="1"/>
          </p:cNvSpPr>
          <p:nvPr>
            <p:ph type="title"/>
          </p:nvPr>
        </p:nvSpPr>
        <p:spPr>
          <a:xfrm>
            <a:off x="838200" y="742114"/>
            <a:ext cx="10515600" cy="1325563"/>
          </a:xfrm>
        </p:spPr>
        <p:txBody>
          <a:bodyPr vert="horz" lIns="91440" tIns="45720" rIns="91440" bIns="45720" rtlCol="0" anchor="ctr">
            <a:noAutofit/>
          </a:bodyPr>
          <a:lstStyle/>
          <a:p>
            <a:r>
              <a:rPr lang="en-US">
                <a:latin typeface="ITC Avant Garde Std Bk"/>
              </a:rPr>
              <a:t>Outreach Plan - Lapsed Member Survey</a:t>
            </a:r>
            <a:endParaRPr lang="en-US" sz="4800"/>
          </a:p>
          <a:p>
            <a:endParaRPr lang="en-US"/>
          </a:p>
        </p:txBody>
      </p:sp>
      <p:sp>
        <p:nvSpPr>
          <p:cNvPr id="3" name="Text Placeholder 2">
            <a:extLst>
              <a:ext uri="{FF2B5EF4-FFF2-40B4-BE49-F238E27FC236}">
                <a16:creationId xmlns:a16="http://schemas.microsoft.com/office/drawing/2014/main" id="{9F794328-949A-C50D-1777-310105937408}"/>
              </a:ext>
            </a:extLst>
          </p:cNvPr>
          <p:cNvSpPr>
            <a:spLocks noGrp="1"/>
          </p:cNvSpPr>
          <p:nvPr>
            <p:ph idx="1"/>
          </p:nvPr>
        </p:nvSpPr>
        <p:spPr/>
        <p:txBody>
          <a:bodyPr vert="horz" lIns="91440" tIns="45720" rIns="91440" bIns="45720" rtlCol="0" anchor="t">
            <a:normAutofit/>
          </a:bodyPr>
          <a:lstStyle/>
          <a:p>
            <a:r>
              <a:rPr lang="en-US" sz="2400"/>
              <a:t>The purpose of the initial survey will be to collect comprehensive information about lapsed members and the reason for their non-renewal.</a:t>
            </a:r>
            <a:endParaRPr lang="en-US" sz="2400">
              <a:cs typeface="Calibri"/>
            </a:endParaRPr>
          </a:p>
          <a:p>
            <a:r>
              <a:rPr lang="en-US" sz="2400">
                <a:cs typeface="Calibri"/>
              </a:rPr>
              <a:t>This will help us see if there are any patterns or trends in terms of demographics, specialty, area of practice or years of practice and try to recommend solutions</a:t>
            </a:r>
          </a:p>
          <a:p>
            <a:r>
              <a:rPr lang="en-US" sz="2400"/>
              <a:t>Based on initial data, ACCP to deploy two surveys via email: </a:t>
            </a:r>
            <a:endParaRPr lang="en-US"/>
          </a:p>
          <a:p>
            <a:pPr lvl="1"/>
            <a:r>
              <a:rPr lang="en-US" sz="2000"/>
              <a:t>One survey to members who were only members 1-3 years</a:t>
            </a:r>
            <a:endParaRPr lang="en-US" sz="2000">
              <a:cs typeface="Calibri"/>
            </a:endParaRPr>
          </a:p>
          <a:p>
            <a:pPr lvl="1"/>
            <a:r>
              <a:rPr lang="en-US" sz="2000"/>
              <a:t>One survey to members who were members &gt;8 years</a:t>
            </a:r>
            <a:endParaRPr lang="en-US" sz="2000">
              <a:cs typeface="Calibri"/>
            </a:endParaRPr>
          </a:p>
          <a:p>
            <a:r>
              <a:rPr lang="en-US" sz="2400"/>
              <a:t>Ascertain ability/willingness to participate in focus group as part of survey</a:t>
            </a:r>
            <a:endParaRPr lang="en-US" sz="2400">
              <a:cs typeface="Calibri"/>
            </a:endParaRPr>
          </a:p>
          <a:p>
            <a:pPr lvl="1"/>
            <a:r>
              <a:rPr lang="en-US" sz="2000"/>
              <a:t>This will remain anonymous with the use of a separate survey link </a:t>
            </a:r>
            <a:endParaRPr lang="en-US" sz="2000">
              <a:cs typeface="Calibri"/>
            </a:endParaRPr>
          </a:p>
          <a:p>
            <a:r>
              <a:rPr lang="en-US" sz="2400"/>
              <a:t>Survey results are gathered and reviewed by ACCP appointed committee, staff or task group</a:t>
            </a:r>
            <a:endParaRPr lang="en-US" sz="2400">
              <a:cs typeface="Calibri"/>
            </a:endParaRPr>
          </a:p>
          <a:p>
            <a:pPr marL="0" indent="0">
              <a:buNone/>
            </a:pPr>
            <a:endParaRPr lang="en-US" sz="2400">
              <a:cs typeface="Calibri"/>
            </a:endParaRPr>
          </a:p>
          <a:p>
            <a:endParaRPr lang="en-US" sz="2400">
              <a:cs typeface="Calibri"/>
            </a:endParaRPr>
          </a:p>
          <a:p>
            <a:pPr lvl="1"/>
            <a:endParaRPr lang="en-US" sz="2000">
              <a:cs typeface="Calibri" panose="020F0502020204030204"/>
            </a:endParaRPr>
          </a:p>
          <a:p>
            <a:endParaRPr lang="en-US" sz="2000">
              <a:cs typeface="Calibri" panose="020F0502020204030204"/>
            </a:endParaRPr>
          </a:p>
        </p:txBody>
      </p:sp>
    </p:spTree>
    <p:extLst>
      <p:ext uri="{BB962C8B-B14F-4D97-AF65-F5344CB8AC3E}">
        <p14:creationId xmlns:p14="http://schemas.microsoft.com/office/powerpoint/2010/main" val="20158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B53570-8C5A-23FD-476A-80399F0DC0B1}"/>
              </a:ext>
            </a:extLst>
          </p:cNvPr>
          <p:cNvSpPr txBox="1"/>
          <p:nvPr/>
        </p:nvSpPr>
        <p:spPr>
          <a:xfrm>
            <a:off x="424544" y="388257"/>
            <a:ext cx="107169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ITC Avant Garde Std Bk"/>
                <a:cs typeface="Arial"/>
                <a:sym typeface="Arial"/>
              </a:rPr>
              <a:t>Sample Survey Questions </a:t>
            </a: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7" name="Content Placeholder 2">
            <a:extLst>
              <a:ext uri="{FF2B5EF4-FFF2-40B4-BE49-F238E27FC236}">
                <a16:creationId xmlns:a16="http://schemas.microsoft.com/office/drawing/2014/main" id="{55F40114-DD20-A843-175F-C1A6FA633DC1}"/>
              </a:ext>
            </a:extLst>
          </p:cNvPr>
          <p:cNvSpPr txBox="1">
            <a:spLocks/>
          </p:cNvSpPr>
          <p:nvPr/>
        </p:nvSpPr>
        <p:spPr>
          <a:xfrm>
            <a:off x="143329" y="1157490"/>
            <a:ext cx="5952671" cy="50044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Approximately how long were you a member of ACCP (total number of years)</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1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2 years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3 years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4-7 years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8-10 years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11+ years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When you were an ACCP member, what was the last membership type that you held: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Retired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Full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Associate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Affiliate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Fellow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Resident Member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Student Member</a:t>
            </a: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How would you describe the overall culture of ACCP? (less than 100 words)</a:t>
            </a: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How can ACCP improve the membership experience? </a:t>
            </a:r>
            <a:endParaRPr kumimoji="0" lang="en-US" sz="2800" b="1"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Arial"/>
            </a:endParaRPr>
          </a:p>
        </p:txBody>
      </p:sp>
      <p:sp>
        <p:nvSpPr>
          <p:cNvPr id="9" name="Content Placeholder 3">
            <a:extLst>
              <a:ext uri="{FF2B5EF4-FFF2-40B4-BE49-F238E27FC236}">
                <a16:creationId xmlns:a16="http://schemas.microsoft.com/office/drawing/2014/main" id="{55DAF6C0-0005-56C8-FF2E-68BF54531B73}"/>
              </a:ext>
            </a:extLst>
          </p:cNvPr>
          <p:cNvSpPr txBox="1">
            <a:spLocks/>
          </p:cNvSpPr>
          <p:nvPr/>
        </p:nvSpPr>
        <p:spPr>
          <a:xfrm>
            <a:off x="5621136" y="1159973"/>
            <a:ext cx="6324599" cy="499540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Which of the following activities, events, or committees did you participate in as a member of ACCP (Check ALL that Apply):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Committee</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PRN Officer</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PRN Membership</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Board Service</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Event Speaker</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ACCP Academy (Leadership &amp; Management, Research &amp; Scholarship, Teaching &amp; Learning, Comprehensive Medication Management Implementation, Billing and Contracting for Outpatient Clinical Pharmacy Services)</a:t>
            </a: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Annual Meeting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Do you have any other information you would like to share about your membership experience or decision to not renew your membership?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ACCP would like to offer XXX in exchange for select survey participants to assist as a focus group panelist. Would you be willing to be contacted by ACCP for this purpose?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Yes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Please share your contact information</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Phone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Email Address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rPr>
              <a:t>No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Bahnschrift Light Condensed"/>
              <a:ea typeface="+mn-ea"/>
              <a:cs typeface="Calibri"/>
              <a:sym typeface="Arial"/>
            </a:endParaRPr>
          </a:p>
        </p:txBody>
      </p:sp>
    </p:spTree>
    <p:extLst>
      <p:ext uri="{BB962C8B-B14F-4D97-AF65-F5344CB8AC3E}">
        <p14:creationId xmlns:p14="http://schemas.microsoft.com/office/powerpoint/2010/main" val="16371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B53570-8C5A-23FD-476A-80399F0DC0B1}"/>
              </a:ext>
            </a:extLst>
          </p:cNvPr>
          <p:cNvSpPr txBox="1"/>
          <p:nvPr/>
        </p:nvSpPr>
        <p:spPr>
          <a:xfrm>
            <a:off x="442687" y="388257"/>
            <a:ext cx="107169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ITC Avant Garde Std Bk"/>
                <a:cs typeface="Arial"/>
                <a:sym typeface="Arial"/>
              </a:rPr>
              <a:t>Sample Survey Questions </a:t>
            </a: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3" name="Content Placeholder 2">
            <a:extLst>
              <a:ext uri="{FF2B5EF4-FFF2-40B4-BE49-F238E27FC236}">
                <a16:creationId xmlns:a16="http://schemas.microsoft.com/office/drawing/2014/main" id="{1C6462A1-16C1-EBCE-99A7-344AFE998E75}"/>
              </a:ext>
            </a:extLst>
          </p:cNvPr>
          <p:cNvSpPr txBox="1">
            <a:spLocks/>
          </p:cNvSpPr>
          <p:nvPr/>
        </p:nvSpPr>
        <p:spPr>
          <a:xfrm>
            <a:off x="357414" y="1163411"/>
            <a:ext cx="6025242" cy="50951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Which of the following best describes the </a:t>
            </a:r>
            <a:r>
              <a:rPr kumimoji="0" lang="en-US" sz="1400" b="1" i="0" u="none" strike="noStrike" kern="1200" cap="none" spc="0" normalizeH="0" baseline="0" noProof="0">
                <a:ln>
                  <a:noFill/>
                </a:ln>
                <a:solidFill>
                  <a:srgbClr val="FF0000"/>
                </a:solidFill>
                <a:effectLst/>
                <a:uLnTx/>
                <a:uFillTx/>
                <a:latin typeface="Bahnschrift Light Condensed"/>
                <a:ea typeface="+mn-ea"/>
                <a:cs typeface="+mn-cs"/>
                <a:sym typeface="Arial"/>
              </a:rPr>
              <a:t>largest contributor</a:t>
            </a: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 in deciding not to renew your ACCP membership? (select one only)</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Relocation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Change of job/career/business focus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Retired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It became too costly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No tangible benefits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Did not receive the expected value to justify the cost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Decline in benefits or quality of benefits offered by the organization$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Employer stopped paying membership subscription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Not enough time to use the benefits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Decided to join another pharmacy organization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Involvement in other pharmacy organizations increased/took priority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Other time commitments prevented involvement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The group was not a fit/the right one for 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Was not welcomed by the group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Felt a lack of connection/engagement with the organization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Calibri"/>
                <a:sym typeface="Arial"/>
              </a:rPr>
              <a:t>List 2 things that you liked </a:t>
            </a:r>
            <a:r>
              <a:rPr kumimoji="0" lang="en-US" sz="1400" b="1" i="0" u="none" strike="noStrike" kern="1200" cap="none" spc="0" normalizeH="0" baseline="0" noProof="0">
                <a:ln>
                  <a:noFill/>
                </a:ln>
                <a:solidFill>
                  <a:srgbClr val="FF0000"/>
                </a:solidFill>
                <a:effectLst/>
                <a:uLnTx/>
                <a:uFillTx/>
                <a:latin typeface="Bahnschrift Light Condensed"/>
                <a:ea typeface="+mn-ea"/>
                <a:cs typeface="Calibri"/>
                <a:sym typeface="Arial"/>
              </a:rPr>
              <a:t>best </a:t>
            </a:r>
            <a:r>
              <a:rPr kumimoji="0" lang="en-US" sz="1400" b="1" i="0" u="none" strike="noStrike" kern="1200" cap="none" spc="0" normalizeH="0" baseline="0" noProof="0">
                <a:ln>
                  <a:noFill/>
                </a:ln>
                <a:solidFill>
                  <a:srgbClr val="000000"/>
                </a:solidFill>
                <a:effectLst/>
                <a:uLnTx/>
                <a:uFillTx/>
                <a:latin typeface="Bahnschrift Light Condensed"/>
                <a:ea typeface="+mn-ea"/>
                <a:cs typeface="Calibri"/>
                <a:sym typeface="Arial"/>
              </a:rPr>
              <a:t>about your membership experience?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Calibri"/>
              <a:sym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Calibri"/>
                <a:sym typeface="Arial"/>
              </a:rPr>
              <a:t>List 2 things that you liked </a:t>
            </a:r>
            <a:r>
              <a:rPr kumimoji="0" lang="en-US" sz="1400" b="1" i="0" u="none" strike="noStrike" kern="1200" cap="none" spc="0" normalizeH="0" baseline="0" noProof="0">
                <a:ln>
                  <a:noFill/>
                </a:ln>
                <a:solidFill>
                  <a:srgbClr val="FF0000"/>
                </a:solidFill>
                <a:effectLst/>
                <a:uLnTx/>
                <a:uFillTx/>
                <a:latin typeface="Bahnschrift Light Condensed"/>
                <a:ea typeface="+mn-ea"/>
                <a:cs typeface="Calibri"/>
                <a:sym typeface="Arial"/>
              </a:rPr>
              <a:t>least </a:t>
            </a:r>
            <a:r>
              <a:rPr kumimoji="0" lang="en-US" sz="1400" b="1" i="0" u="none" strike="noStrike" kern="1200" cap="none" spc="0" normalizeH="0" baseline="0" noProof="0">
                <a:ln>
                  <a:noFill/>
                </a:ln>
                <a:solidFill>
                  <a:srgbClr val="000000"/>
                </a:solidFill>
                <a:effectLst/>
                <a:uLnTx/>
                <a:uFillTx/>
                <a:latin typeface="Bahnschrift Light Condensed"/>
                <a:ea typeface="+mn-ea"/>
                <a:cs typeface="Calibri"/>
                <a:sym typeface="Arial"/>
              </a:rPr>
              <a:t>about your membership experience? </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Calibri"/>
              <a:sym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000000"/>
              </a:solidFill>
              <a:effectLst/>
              <a:uLnTx/>
              <a:uFillTx/>
              <a:latin typeface="Bahnschrift Light Condensed"/>
              <a:ea typeface="+mn-ea"/>
              <a:cs typeface="Calibri"/>
              <a:sym typeface="Arial"/>
            </a:endParaRPr>
          </a:p>
        </p:txBody>
      </p:sp>
      <p:sp>
        <p:nvSpPr>
          <p:cNvPr id="6" name="Content Placeholder 3">
            <a:extLst>
              <a:ext uri="{FF2B5EF4-FFF2-40B4-BE49-F238E27FC236}">
                <a16:creationId xmlns:a16="http://schemas.microsoft.com/office/drawing/2014/main" id="{8FA9B60D-A4FE-3406-22F1-AB273E6FDF82}"/>
              </a:ext>
            </a:extLst>
          </p:cNvPr>
          <p:cNvSpPr txBox="1">
            <a:spLocks/>
          </p:cNvSpPr>
          <p:nvPr/>
        </p:nvSpPr>
        <p:spPr>
          <a:xfrm>
            <a:off x="6172200" y="1072697"/>
            <a:ext cx="5653314" cy="50135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If there were </a:t>
            </a:r>
            <a:r>
              <a:rPr kumimoji="0" lang="en-US" sz="1400" b="1" i="0" u="none" strike="noStrike" kern="1200" cap="none" spc="0" normalizeH="0" baseline="0" noProof="0">
                <a:ln>
                  <a:noFill/>
                </a:ln>
                <a:solidFill>
                  <a:srgbClr val="FF0000"/>
                </a:solidFill>
                <a:effectLst/>
                <a:uLnTx/>
                <a:uFillTx/>
                <a:latin typeface="Bahnschrift Light Condensed"/>
                <a:ea typeface="+mn-ea"/>
                <a:cs typeface="+mn-cs"/>
                <a:sym typeface="Arial"/>
              </a:rPr>
              <a:t>any other reasons </a:t>
            </a: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you chose not to renew your ACCP membership? Please select and rank them in order.  (You can choose a </a:t>
            </a:r>
            <a:r>
              <a:rPr kumimoji="0" lang="en-US" sz="1400" b="1" i="0" u="none" strike="noStrike" kern="1200" cap="none" spc="0" normalizeH="0" baseline="0" noProof="0">
                <a:ln>
                  <a:noFill/>
                </a:ln>
                <a:solidFill>
                  <a:srgbClr val="FF0000"/>
                </a:solidFill>
                <a:effectLst/>
                <a:uLnTx/>
                <a:uFillTx/>
                <a:latin typeface="Bahnschrift Light Condensed"/>
                <a:ea typeface="+mn-ea"/>
                <a:cs typeface="+mn-cs"/>
                <a:sym typeface="Arial"/>
              </a:rPr>
              <a:t>total of 5 </a:t>
            </a:r>
            <a:r>
              <a:rPr kumimoji="0" lang="en-US" sz="1400" b="1" i="0" u="none" strike="noStrike" kern="1200" cap="none" spc="0" normalizeH="0" baseline="0" noProof="0">
                <a:ln>
                  <a:noFill/>
                </a:ln>
                <a:solidFill>
                  <a:srgbClr val="000000"/>
                </a:solidFill>
                <a:effectLst/>
                <a:uLnTx/>
                <a:uFillTx/>
                <a:latin typeface="Bahnschrift Light Condensed"/>
                <a:ea typeface="+mn-ea"/>
                <a:cs typeface="+mn-cs"/>
                <a:sym typeface="Arial"/>
              </a:rPr>
              <a:t>if applicable. If none, select none/leave blank)</a:t>
            </a:r>
            <a:endParaRPr kumimoji="0" lang="en-US" sz="1400" b="0" i="0" u="none" strike="noStrike" kern="1200" cap="none" spc="0" normalizeH="0" baseline="0" noProof="0">
              <a:ln>
                <a:noFill/>
              </a:ln>
              <a:solidFill>
                <a:srgbClr val="000000"/>
              </a:solidFill>
              <a:effectLst/>
              <a:uLnTx/>
              <a:uFillTx/>
              <a:latin typeface="Bahnschrift Light Condensed"/>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Relocation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Change of job/career/business focus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Retired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It became too costly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No tangible benefits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Did not receive the expected value to justify the cost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Decline in benefits or quality of benefits offered by the organization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Employer stopped paying membership subscription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mn-cs"/>
                <a:sym typeface="Arial"/>
              </a:rPr>
              <a:t>Not enough time to use the benefits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Decided to join another pharmacy organization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Involvement in other pharmacy organizations increased/took priority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Other time commitments prevented involvement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The group was not a fit/the right one for 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Was not welcomed by the group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Felt a lack of connection/engagement with the organization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Feel the association no longer addresses my concerns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Association was ineffective in representing the profession/clinical pharmacy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rPr>
              <a:t>Disagreed with the association’s national political/advocacy position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A0A0A"/>
              </a:solidFill>
              <a:effectLst/>
              <a:uLnTx/>
              <a:uFillTx/>
              <a:latin typeface="Bahnschrift Light Condensed"/>
              <a:ea typeface="+mn-ea"/>
              <a:cs typeface="Calibri"/>
              <a:sym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Bahnschrift Light Condensed"/>
              <a:ea typeface="+mn-ea"/>
              <a:cs typeface="Calibri"/>
              <a:sym typeface="Arial"/>
            </a:endParaRPr>
          </a:p>
        </p:txBody>
      </p:sp>
    </p:spTree>
    <p:extLst>
      <p:ext uri="{BB962C8B-B14F-4D97-AF65-F5344CB8AC3E}">
        <p14:creationId xmlns:p14="http://schemas.microsoft.com/office/powerpoint/2010/main" val="342463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794328-949A-C50D-1777-310105937408}"/>
              </a:ext>
            </a:extLst>
          </p:cNvPr>
          <p:cNvSpPr>
            <a:spLocks noGrp="1"/>
          </p:cNvSpPr>
          <p:nvPr>
            <p:ph idx="1"/>
          </p:nvPr>
        </p:nvSpPr>
        <p:spPr>
          <a:xfrm>
            <a:off x="838200" y="1806170"/>
            <a:ext cx="10515600" cy="4458443"/>
          </a:xfrm>
        </p:spPr>
        <p:txBody>
          <a:bodyPr>
            <a:normAutofit/>
          </a:bodyPr>
          <a:lstStyle/>
          <a:p>
            <a:r>
              <a:rPr lang="en-US" sz="2400"/>
              <a:t>Focus group</a:t>
            </a:r>
          </a:p>
          <a:p>
            <a:pPr lvl="1"/>
            <a:r>
              <a:rPr lang="en-US" sz="2000"/>
              <a:t>Questions and specific purpose to be determined based on survey results</a:t>
            </a:r>
          </a:p>
          <a:p>
            <a:pPr lvl="2"/>
            <a:r>
              <a:rPr lang="en-US" sz="1600"/>
              <a:t>Understand the largest contributing factor for non-renewal</a:t>
            </a:r>
          </a:p>
          <a:p>
            <a:pPr lvl="2"/>
            <a:r>
              <a:rPr lang="en-US" sz="1600"/>
              <a:t>Review trends between two survey groups for reasons for non-renewal</a:t>
            </a:r>
          </a:p>
          <a:p>
            <a:pPr lvl="2"/>
            <a:r>
              <a:rPr lang="en-US" sz="1600"/>
              <a:t>Compare survey demographic information to lapsed member and ACCP membership at large information to determine if respondent sample was skewed</a:t>
            </a:r>
          </a:p>
          <a:p>
            <a:pPr lvl="1"/>
            <a:r>
              <a:rPr lang="en-US" sz="2000"/>
              <a:t>Anticipate conducting two sessions</a:t>
            </a:r>
          </a:p>
          <a:p>
            <a:pPr lvl="2"/>
            <a:r>
              <a:rPr lang="en-US" sz="1600"/>
              <a:t>“Good” lapse: competing organization membership, time constraints, change of practice area, membership cost, etc.</a:t>
            </a:r>
            <a:endParaRPr lang="en-US" sz="1400"/>
          </a:p>
          <a:p>
            <a:pPr lvl="2"/>
            <a:r>
              <a:rPr lang="en-US" sz="1600"/>
              <a:t>“Bad” lapse: membership experience, lack of connection, poor value, organizational culture, etc.</a:t>
            </a:r>
          </a:p>
          <a:p>
            <a:pPr lvl="1"/>
            <a:r>
              <a:rPr lang="en-US" sz="2000"/>
              <a:t>Sample questions</a:t>
            </a:r>
          </a:p>
          <a:p>
            <a:pPr lvl="2"/>
            <a:r>
              <a:rPr lang="en-US" sz="1600"/>
              <a:t>What did you gain from your membership?  </a:t>
            </a:r>
          </a:p>
          <a:p>
            <a:pPr lvl="2"/>
            <a:r>
              <a:rPr lang="en-US" sz="1600"/>
              <a:t>Would you still recommend this association to friends and colleagues? </a:t>
            </a:r>
          </a:p>
          <a:p>
            <a:pPr lvl="2"/>
            <a:r>
              <a:rPr lang="en-US" sz="1600"/>
              <a:t>Would you re-join in the future? </a:t>
            </a:r>
          </a:p>
          <a:p>
            <a:pPr lvl="2"/>
            <a:r>
              <a:rPr lang="en-US" sz="1600"/>
              <a:t>What would encourage you to re-join? </a:t>
            </a:r>
            <a:endParaRPr lang="en-US" sz="2000"/>
          </a:p>
          <a:p>
            <a:endParaRPr lang="en-US" sz="2400"/>
          </a:p>
          <a:p>
            <a:pPr lvl="1"/>
            <a:endParaRPr lang="en-US" sz="2000"/>
          </a:p>
          <a:p>
            <a:endParaRPr lang="en-US" sz="2000"/>
          </a:p>
        </p:txBody>
      </p:sp>
      <p:sp>
        <p:nvSpPr>
          <p:cNvPr id="5" name="Title 4">
            <a:extLst>
              <a:ext uri="{FF2B5EF4-FFF2-40B4-BE49-F238E27FC236}">
                <a16:creationId xmlns:a16="http://schemas.microsoft.com/office/drawing/2014/main" id="{F2F6C5E2-5A6A-4E79-A003-5908460B6FF3}"/>
              </a:ext>
            </a:extLst>
          </p:cNvPr>
          <p:cNvSpPr>
            <a:spLocks noGrp="1"/>
          </p:cNvSpPr>
          <p:nvPr>
            <p:ph type="title"/>
          </p:nvPr>
        </p:nvSpPr>
        <p:spPr>
          <a:xfrm>
            <a:off x="838200" y="653883"/>
            <a:ext cx="10515600" cy="1325563"/>
          </a:xfrm>
        </p:spPr>
        <p:txBody>
          <a:bodyPr>
            <a:normAutofit/>
          </a:bodyPr>
          <a:lstStyle/>
          <a:p>
            <a:r>
              <a:rPr lang="en-US">
                <a:latin typeface="ITC Avant Garde Std Bk"/>
              </a:rPr>
              <a:t>Outreach Plan- Focus Group</a:t>
            </a:r>
            <a:endParaRPr lang="en-US" b="0"/>
          </a:p>
          <a:p>
            <a:endParaRPr lang="en-US"/>
          </a:p>
        </p:txBody>
      </p:sp>
    </p:spTree>
    <p:extLst>
      <p:ext uri="{BB962C8B-B14F-4D97-AF65-F5344CB8AC3E}">
        <p14:creationId xmlns:p14="http://schemas.microsoft.com/office/powerpoint/2010/main" val="312278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515820" y="1122363"/>
            <a:ext cx="10928194" cy="2366958"/>
          </a:xfrm>
        </p:spPr>
        <p:txBody>
          <a:bodyPr/>
          <a:lstStyle/>
          <a:p>
            <a:r>
              <a:rPr lang="en-US">
                <a:latin typeface="ITC Avant Garde Std Bk"/>
              </a:rPr>
              <a:t>APLD Group Two Final Report​</a:t>
            </a:r>
          </a:p>
        </p:txBody>
      </p:sp>
      <p:sp>
        <p:nvSpPr>
          <p:cNvPr id="4" name="Text Placeholder 3"/>
          <p:cNvSpPr>
            <a:spLocks noGrp="1"/>
          </p:cNvSpPr>
          <p:nvPr>
            <p:ph type="body" sz="quarter" idx="18"/>
          </p:nvPr>
        </p:nvSpPr>
        <p:spPr>
          <a:xfrm>
            <a:off x="1516063" y="3602038"/>
            <a:ext cx="9145742" cy="2135071"/>
          </a:xfrm>
        </p:spPr>
        <p:txBody>
          <a:bodyPr vert="horz" lIns="91440" tIns="45720" rIns="91440" bIns="45720" rtlCol="0" anchor="t">
            <a:normAutofit fontScale="85000" lnSpcReduction="20000"/>
          </a:bodyPr>
          <a:lstStyle/>
          <a:p>
            <a:r>
              <a:rPr lang="en-US"/>
              <a:t>Brittany Bissell Turpin, PharmD, PhD, FCCM, BCCCP</a:t>
            </a:r>
          </a:p>
          <a:p>
            <a:r>
              <a:rPr lang="en-US">
                <a:latin typeface="ITC Avant Garde Std Bk"/>
              </a:rPr>
              <a:t>Pratish C. Patel, Pharm.D., FIDSA, BCIDP, AAHIVP</a:t>
            </a:r>
          </a:p>
          <a:p>
            <a:r>
              <a:rPr lang="en-US">
                <a:latin typeface="ITC Avant Garde Std Bk"/>
              </a:rPr>
              <a:t>Radhika S. Polisetty, Pharm.D., BCIDP, AAHIVP, FIDSA</a:t>
            </a:r>
          </a:p>
          <a:p>
            <a:r>
              <a:rPr lang="en-US">
                <a:latin typeface="ITC Avant Garde Std Bk"/>
              </a:rPr>
              <a:t>Taylor Steuber, Pharm.D., BCPS</a:t>
            </a:r>
            <a:endParaRPr lang="en-US"/>
          </a:p>
          <a:p>
            <a:r>
              <a:rPr lang="en-US"/>
              <a:t>Erin Thompson, Pharm.D., BCPS, BCACP</a:t>
            </a:r>
          </a:p>
          <a:p>
            <a:endParaRPr lang="en-US"/>
          </a:p>
        </p:txBody>
      </p:sp>
      <p:sp>
        <p:nvSpPr>
          <p:cNvPr id="6" name="Text Placeholder 5"/>
          <p:cNvSpPr>
            <a:spLocks noGrp="1"/>
          </p:cNvSpPr>
          <p:nvPr>
            <p:ph type="body" sz="quarter" idx="20"/>
          </p:nvPr>
        </p:nvSpPr>
        <p:spPr/>
        <p:txBody>
          <a:bodyPr vert="horz" lIns="91440" tIns="45720" rIns="91440" bIns="45720" rtlCol="0" anchor="t">
            <a:normAutofit lnSpcReduction="10000"/>
          </a:bodyPr>
          <a:lstStyle/>
          <a:p>
            <a:r>
              <a:rPr lang="en-US">
                <a:ea typeface="Calibri"/>
                <a:cs typeface="Calibri"/>
              </a:rPr>
              <a:t>October 13, 2024</a:t>
            </a:r>
            <a:endParaRPr lang="en-US"/>
          </a:p>
        </p:txBody>
      </p:sp>
    </p:spTree>
    <p:extLst>
      <p:ext uri="{BB962C8B-B14F-4D97-AF65-F5344CB8AC3E}">
        <p14:creationId xmlns:p14="http://schemas.microsoft.com/office/powerpoint/2010/main" val="3960676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body" idx="2"/>
          </p:nvPr>
        </p:nvSpPr>
        <p:spPr>
          <a:xfrm>
            <a:off x="1515819" y="1122363"/>
            <a:ext cx="9631641" cy="236695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None/>
            </a:pPr>
            <a:r>
              <a:rPr lang="en-US" b="1" i="0" u="none" strike="noStrike">
                <a:solidFill>
                  <a:srgbClr val="FFFFFF"/>
                </a:solidFill>
                <a:latin typeface="Questrial"/>
                <a:ea typeface="Questrial"/>
                <a:cs typeface="Questrial"/>
                <a:sym typeface="Questrial"/>
              </a:rPr>
              <a:t>Developing a Marketing Plan for the APLD Program</a:t>
            </a:r>
            <a:endParaRPr/>
          </a:p>
        </p:txBody>
      </p:sp>
      <p:sp>
        <p:nvSpPr>
          <p:cNvPr id="77" name="Google Shape;77;p13"/>
          <p:cNvSpPr txBox="1">
            <a:spLocks noGrp="1"/>
          </p:cNvSpPr>
          <p:nvPr>
            <p:ph type="body" idx="3"/>
          </p:nvPr>
        </p:nvSpPr>
        <p:spPr>
          <a:xfrm>
            <a:off x="1287463" y="3602038"/>
            <a:ext cx="9151937" cy="54292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0"/>
              </a:spcBef>
              <a:spcAft>
                <a:spcPts val="0"/>
              </a:spcAft>
              <a:buSzPts val="3200"/>
              <a:buNone/>
            </a:pPr>
            <a:r>
              <a:rPr lang="en-US" b="0" i="0" u="none" strike="noStrike">
                <a:solidFill>
                  <a:srgbClr val="FFFFFF"/>
                </a:solidFill>
                <a:latin typeface="Questrial"/>
                <a:ea typeface="Questrial"/>
                <a:cs typeface="Questrial"/>
                <a:sym typeface="Questrial"/>
              </a:rPr>
              <a:t>2023-2024 APLD Capstone Group 3</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a:t>Capstone Group 3 Members</a:t>
            </a:r>
            <a:endParaRPr/>
          </a:p>
        </p:txBody>
      </p:sp>
      <p:grpSp>
        <p:nvGrpSpPr>
          <p:cNvPr id="85" name="Google Shape;85;p14"/>
          <p:cNvGrpSpPr/>
          <p:nvPr/>
        </p:nvGrpSpPr>
        <p:grpSpPr>
          <a:xfrm>
            <a:off x="1589468" y="1513629"/>
            <a:ext cx="9013062" cy="5037344"/>
            <a:chOff x="855629" y="1846"/>
            <a:chExt cx="9013062" cy="5037344"/>
          </a:xfrm>
        </p:grpSpPr>
        <p:sp>
          <p:nvSpPr>
            <p:cNvPr id="86" name="Google Shape;86;p14"/>
            <p:cNvSpPr/>
            <p:nvPr/>
          </p:nvSpPr>
          <p:spPr>
            <a:xfrm>
              <a:off x="1070594" y="1846"/>
              <a:ext cx="2439177" cy="1680593"/>
            </a:xfrm>
            <a:prstGeom prst="roundRect">
              <a:avLst>
                <a:gd name="adj" fmla="val 16667"/>
              </a:avLst>
            </a:prstGeom>
            <a:blipFill rotWithShape="1">
              <a:blip r:embed="rId3">
                <a:alphaModFix/>
              </a:blip>
              <a:stretch>
                <a:fillRect t="-22996" b="-22996"/>
              </a:stretch>
            </a:bli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4"/>
            <p:cNvSpPr/>
            <p:nvPr/>
          </p:nvSpPr>
          <p:spPr>
            <a:xfrm>
              <a:off x="855629" y="1682439"/>
              <a:ext cx="2869106" cy="904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4"/>
            <p:cNvSpPr txBox="1"/>
            <p:nvPr/>
          </p:nvSpPr>
          <p:spPr>
            <a:xfrm>
              <a:off x="855629" y="1682439"/>
              <a:ext cx="2869106" cy="904934"/>
            </a:xfrm>
            <a:prstGeom prst="rect">
              <a:avLst/>
            </a:prstGeom>
            <a:noFill/>
            <a:ln>
              <a:noFill/>
            </a:ln>
          </p:spPr>
          <p:txBody>
            <a:bodyPr spcFirstLastPara="1" wrap="square" lIns="135125" tIns="135125" rIns="135125" bIns="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1900" b="1" i="0" u="none" strike="noStrike" cap="none">
                  <a:solidFill>
                    <a:srgbClr val="000000"/>
                  </a:solidFill>
                  <a:latin typeface="Arial"/>
                  <a:ea typeface="Arial"/>
                  <a:cs typeface="Arial"/>
                  <a:sym typeface="Arial"/>
                </a:rPr>
                <a:t>Madison Adams, Pharm.D., MHA, BCPS</a:t>
              </a:r>
              <a:endParaRPr sz="1400" b="0" i="0" u="none" strike="noStrike" cap="none">
                <a:solidFill>
                  <a:srgbClr val="000000"/>
                </a:solidFill>
                <a:latin typeface="Arial"/>
                <a:ea typeface="Arial"/>
                <a:cs typeface="Arial"/>
                <a:sym typeface="Arial"/>
              </a:endParaRPr>
            </a:p>
          </p:txBody>
        </p:sp>
        <p:sp>
          <p:nvSpPr>
            <p:cNvPr id="89" name="Google Shape;89;p14"/>
            <p:cNvSpPr/>
            <p:nvPr/>
          </p:nvSpPr>
          <p:spPr>
            <a:xfrm>
              <a:off x="4174440" y="1846"/>
              <a:ext cx="2439177" cy="1680593"/>
            </a:xfrm>
            <a:prstGeom prst="roundRect">
              <a:avLst>
                <a:gd name="adj" fmla="val 16667"/>
              </a:avLst>
            </a:prstGeom>
            <a:blipFill rotWithShape="1">
              <a:blip r:embed="rId4">
                <a:alphaModFix/>
              </a:blip>
              <a:stretch>
                <a:fillRect t="-28993" b="-28991"/>
              </a:stretch>
            </a:bli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4"/>
            <p:cNvSpPr/>
            <p:nvPr/>
          </p:nvSpPr>
          <p:spPr>
            <a:xfrm>
              <a:off x="3968756" y="1682439"/>
              <a:ext cx="2850544" cy="904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4"/>
            <p:cNvSpPr txBox="1"/>
            <p:nvPr/>
          </p:nvSpPr>
          <p:spPr>
            <a:xfrm>
              <a:off x="3968756" y="1682439"/>
              <a:ext cx="2850544" cy="904934"/>
            </a:xfrm>
            <a:prstGeom prst="rect">
              <a:avLst/>
            </a:prstGeom>
            <a:noFill/>
            <a:ln>
              <a:noFill/>
            </a:ln>
          </p:spPr>
          <p:txBody>
            <a:bodyPr spcFirstLastPara="1" wrap="square" lIns="135125" tIns="135125" rIns="135125" bIns="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1900" b="1" i="0" u="none" strike="noStrike" cap="none">
                  <a:solidFill>
                    <a:srgbClr val="000000"/>
                  </a:solidFill>
                  <a:latin typeface="Arial"/>
                  <a:ea typeface="Arial"/>
                  <a:cs typeface="Arial"/>
                  <a:sym typeface="Arial"/>
                </a:rPr>
                <a:t>Benjamin Albrecht, Pharm.D., BCIDP</a:t>
              </a:r>
              <a:endParaRPr sz="1400" b="0" i="0" u="none" strike="noStrike" cap="none">
                <a:solidFill>
                  <a:srgbClr val="000000"/>
                </a:solidFill>
                <a:latin typeface="Arial"/>
                <a:ea typeface="Arial"/>
                <a:cs typeface="Arial"/>
                <a:sym typeface="Arial"/>
              </a:endParaRPr>
            </a:p>
          </p:txBody>
        </p:sp>
        <p:sp>
          <p:nvSpPr>
            <p:cNvPr id="92" name="Google Shape;92;p14"/>
            <p:cNvSpPr/>
            <p:nvPr/>
          </p:nvSpPr>
          <p:spPr>
            <a:xfrm>
              <a:off x="7246418" y="1846"/>
              <a:ext cx="2439177" cy="1680593"/>
            </a:xfrm>
            <a:prstGeom prst="roundRect">
              <a:avLst>
                <a:gd name="adj" fmla="val 16667"/>
              </a:avLst>
            </a:prstGeom>
            <a:blipFill rotWithShape="1">
              <a:blip r:embed="rId5">
                <a:alphaModFix/>
              </a:blip>
              <a:stretch>
                <a:fillRect t="-40995" b="-40995"/>
              </a:stretch>
            </a:bli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4"/>
            <p:cNvSpPr/>
            <p:nvPr/>
          </p:nvSpPr>
          <p:spPr>
            <a:xfrm>
              <a:off x="7063321" y="1682439"/>
              <a:ext cx="2805370" cy="904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4"/>
            <p:cNvSpPr txBox="1"/>
            <p:nvPr/>
          </p:nvSpPr>
          <p:spPr>
            <a:xfrm>
              <a:off x="7063321" y="1682439"/>
              <a:ext cx="2805370" cy="904934"/>
            </a:xfrm>
            <a:prstGeom prst="rect">
              <a:avLst/>
            </a:prstGeom>
            <a:noFill/>
            <a:ln>
              <a:noFill/>
            </a:ln>
          </p:spPr>
          <p:txBody>
            <a:bodyPr spcFirstLastPara="1" wrap="square" lIns="135125" tIns="135125" rIns="135125" bIns="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1900" b="1" i="0" u="none" strike="noStrike" cap="none">
                  <a:solidFill>
                    <a:srgbClr val="000000"/>
                  </a:solidFill>
                  <a:latin typeface="Arial"/>
                  <a:ea typeface="Arial"/>
                  <a:cs typeface="Arial"/>
                  <a:sym typeface="Arial"/>
                </a:rPr>
                <a:t>Jenna Cox, Pharm.D., BCPS, BCCCP</a:t>
              </a:r>
              <a:endParaRPr sz="1400" b="0" i="0" u="none" strike="noStrike" cap="none">
                <a:solidFill>
                  <a:srgbClr val="000000"/>
                </a:solidFill>
                <a:latin typeface="Arial"/>
                <a:ea typeface="Arial"/>
                <a:cs typeface="Arial"/>
                <a:sym typeface="Arial"/>
              </a:endParaRPr>
            </a:p>
          </p:txBody>
        </p:sp>
        <p:sp>
          <p:nvSpPr>
            <p:cNvPr id="95" name="Google Shape;95;p14"/>
            <p:cNvSpPr/>
            <p:nvPr/>
          </p:nvSpPr>
          <p:spPr>
            <a:xfrm>
              <a:off x="2392130" y="2453763"/>
              <a:ext cx="2439177" cy="1680593"/>
            </a:xfrm>
            <a:prstGeom prst="roundRect">
              <a:avLst>
                <a:gd name="adj" fmla="val 16667"/>
              </a:avLst>
            </a:prstGeom>
            <a:blipFill rotWithShape="1">
              <a:blip r:embed="rId6">
                <a:alphaModFix/>
              </a:blip>
              <a:stretch>
                <a:fillRect t="-22996" b="-22996"/>
              </a:stretch>
            </a:bli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4"/>
            <p:cNvSpPr/>
            <p:nvPr/>
          </p:nvSpPr>
          <p:spPr>
            <a:xfrm>
              <a:off x="1935102" y="4134256"/>
              <a:ext cx="3353234" cy="904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4"/>
            <p:cNvSpPr txBox="1"/>
            <p:nvPr/>
          </p:nvSpPr>
          <p:spPr>
            <a:xfrm>
              <a:off x="1935102" y="4134256"/>
              <a:ext cx="3353234" cy="904934"/>
            </a:xfrm>
            <a:prstGeom prst="rect">
              <a:avLst/>
            </a:prstGeom>
            <a:noFill/>
            <a:ln>
              <a:noFill/>
            </a:ln>
          </p:spPr>
          <p:txBody>
            <a:bodyPr spcFirstLastPara="1" wrap="square" lIns="135125" tIns="135125" rIns="135125" bIns="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1900" b="1" i="0" u="none" strike="noStrike" cap="none">
                  <a:solidFill>
                    <a:srgbClr val="000000"/>
                  </a:solidFill>
                  <a:latin typeface="Arial"/>
                  <a:ea typeface="Arial"/>
                  <a:cs typeface="Arial"/>
                  <a:sym typeface="Arial"/>
                </a:rPr>
                <a:t>Jennifer Hoh, Pharm.D., BCCCP, BCEMP</a:t>
              </a:r>
              <a:endParaRPr sz="1400" b="0" i="0" u="none" strike="noStrike" cap="none">
                <a:solidFill>
                  <a:srgbClr val="000000"/>
                </a:solidFill>
                <a:latin typeface="Arial"/>
                <a:ea typeface="Arial"/>
                <a:cs typeface="Arial"/>
                <a:sym typeface="Arial"/>
              </a:endParaRPr>
            </a:p>
          </p:txBody>
        </p:sp>
        <p:sp>
          <p:nvSpPr>
            <p:cNvPr id="98" name="Google Shape;98;p14"/>
            <p:cNvSpPr/>
            <p:nvPr/>
          </p:nvSpPr>
          <p:spPr>
            <a:xfrm>
              <a:off x="5941199" y="2453763"/>
              <a:ext cx="2439177" cy="1680593"/>
            </a:xfrm>
            <a:prstGeom prst="roundRect">
              <a:avLst>
                <a:gd name="adj" fmla="val 16667"/>
              </a:avLst>
            </a:prstGeom>
            <a:blipFill rotWithShape="1">
              <a:blip r:embed="rId7">
                <a:alphaModFix/>
              </a:blip>
              <a:stretch>
                <a:fillRect/>
              </a:stretch>
            </a:bli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4"/>
            <p:cNvSpPr/>
            <p:nvPr/>
          </p:nvSpPr>
          <p:spPr>
            <a:xfrm>
              <a:off x="5532357" y="4134256"/>
              <a:ext cx="3256862" cy="904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4"/>
            <p:cNvSpPr txBox="1"/>
            <p:nvPr/>
          </p:nvSpPr>
          <p:spPr>
            <a:xfrm>
              <a:off x="5532357" y="4134256"/>
              <a:ext cx="3256862" cy="904934"/>
            </a:xfrm>
            <a:prstGeom prst="rect">
              <a:avLst/>
            </a:prstGeom>
            <a:noFill/>
            <a:ln>
              <a:noFill/>
            </a:ln>
          </p:spPr>
          <p:txBody>
            <a:bodyPr spcFirstLastPara="1" wrap="square" lIns="135125" tIns="135125" rIns="135125" bIns="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1900" b="1" i="0" u="none" strike="noStrike" cap="none">
                  <a:solidFill>
                    <a:srgbClr val="000000"/>
                  </a:solidFill>
                  <a:latin typeface="Arial"/>
                  <a:ea typeface="Arial"/>
                  <a:cs typeface="Arial"/>
                  <a:sym typeface="Arial"/>
                </a:rPr>
                <a:t>Melissa Santibañez, Pharm.D., FCCM, BCCCP</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Background</a:t>
            </a:r>
            <a:endParaRPr dirty="0"/>
          </a:p>
        </p:txBody>
      </p:sp>
      <p:grpSp>
        <p:nvGrpSpPr>
          <p:cNvPr id="94" name="Google Shape;94;p5"/>
          <p:cNvGrpSpPr/>
          <p:nvPr/>
        </p:nvGrpSpPr>
        <p:grpSpPr>
          <a:xfrm>
            <a:off x="436742" y="1266092"/>
            <a:ext cx="10911724" cy="5023415"/>
            <a:chOff x="5333" y="0"/>
            <a:chExt cx="10911724" cy="5023415"/>
          </a:xfrm>
        </p:grpSpPr>
        <p:sp>
          <p:nvSpPr>
            <p:cNvPr id="95" name="Google Shape;95;p5"/>
            <p:cNvSpPr/>
            <p:nvPr/>
          </p:nvSpPr>
          <p:spPr>
            <a:xfrm>
              <a:off x="819179" y="0"/>
              <a:ext cx="9284032" cy="5023415"/>
            </a:xfrm>
            <a:prstGeom prst="rightArrow">
              <a:avLst>
                <a:gd name="adj1" fmla="val 50000"/>
                <a:gd name="adj2" fmla="val 50000"/>
              </a:avLst>
            </a:prstGeom>
            <a:solidFill>
              <a:srgbClr val="CA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5"/>
            <p:cNvSpPr/>
            <p:nvPr/>
          </p:nvSpPr>
          <p:spPr>
            <a:xfrm>
              <a:off x="5333" y="1507024"/>
              <a:ext cx="3519911" cy="2009366"/>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5"/>
            <p:cNvSpPr txBox="1"/>
            <p:nvPr/>
          </p:nvSpPr>
          <p:spPr>
            <a:xfrm>
              <a:off x="103422" y="1605113"/>
              <a:ext cx="3323733" cy="181318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dirty="0">
                  <a:solidFill>
                    <a:schemeClr val="lt1"/>
                  </a:solidFill>
                  <a:latin typeface="Calibri"/>
                  <a:ea typeface="Calibri"/>
                  <a:cs typeface="Calibri"/>
                  <a:sym typeface="Calibri"/>
                </a:rPr>
                <a:t>ACCP’s vision for the profession of pharmacy includes residency-trained, board-certified clinical pharmacists being accountable for medication optimization. </a:t>
              </a:r>
              <a:endParaRPr sz="1900" b="0" i="0" u="none" strike="noStrike" cap="none" dirty="0">
                <a:solidFill>
                  <a:schemeClr val="lt1"/>
                </a:solidFill>
                <a:latin typeface="Calibri"/>
                <a:ea typeface="Calibri"/>
                <a:cs typeface="Calibri"/>
                <a:sym typeface="Calibri"/>
              </a:endParaRPr>
            </a:p>
          </p:txBody>
        </p:sp>
        <p:sp>
          <p:nvSpPr>
            <p:cNvPr id="98" name="Google Shape;98;p5"/>
            <p:cNvSpPr/>
            <p:nvPr/>
          </p:nvSpPr>
          <p:spPr>
            <a:xfrm>
              <a:off x="3701239" y="1507024"/>
              <a:ext cx="3519911" cy="2009366"/>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5"/>
            <p:cNvSpPr txBox="1"/>
            <p:nvPr/>
          </p:nvSpPr>
          <p:spPr>
            <a:xfrm>
              <a:off x="3799328" y="1605113"/>
              <a:ext cx="3323733" cy="181318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dirty="0">
                  <a:solidFill>
                    <a:schemeClr val="lt1"/>
                  </a:solidFill>
                  <a:latin typeface="Calibri"/>
                  <a:ea typeface="Calibri"/>
                  <a:cs typeface="Calibri"/>
                  <a:sym typeface="Calibri"/>
                </a:rPr>
                <a:t>ACCP has provided board certification preparatory review courses in-person, as written text, and through recorded on-demand videos. </a:t>
              </a:r>
              <a:endParaRPr sz="1900" b="0" i="0" u="none" strike="noStrike" cap="none" dirty="0">
                <a:solidFill>
                  <a:schemeClr val="lt1"/>
                </a:solidFill>
                <a:latin typeface="Calibri"/>
                <a:ea typeface="Calibri"/>
                <a:cs typeface="Calibri"/>
                <a:sym typeface="Calibri"/>
              </a:endParaRPr>
            </a:p>
          </p:txBody>
        </p:sp>
        <p:sp>
          <p:nvSpPr>
            <p:cNvPr id="100" name="Google Shape;100;p5"/>
            <p:cNvSpPr/>
            <p:nvPr/>
          </p:nvSpPr>
          <p:spPr>
            <a:xfrm>
              <a:off x="7397146" y="1507024"/>
              <a:ext cx="3519911" cy="2009366"/>
            </a:xfrm>
            <a:prstGeom prst="roundRect">
              <a:avLst>
                <a:gd name="adj" fmla="val 16667"/>
              </a:avLst>
            </a:prstGeom>
            <a:solidFill>
              <a:srgbClr val="0045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5"/>
            <p:cNvSpPr txBox="1"/>
            <p:nvPr/>
          </p:nvSpPr>
          <p:spPr>
            <a:xfrm>
              <a:off x="7495235" y="1605113"/>
              <a:ext cx="3323733" cy="181318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dirty="0">
                  <a:solidFill>
                    <a:schemeClr val="lt1"/>
                  </a:solidFill>
                  <a:latin typeface="Calibri"/>
                  <a:ea typeface="Calibri"/>
                  <a:cs typeface="Calibri"/>
                  <a:sym typeface="Calibri"/>
                </a:rPr>
                <a:t>As podcasts and audiobooks continue to grow in popularity, an audio format may be appealing to clinical pharmacists looking for an alternative to the traditional formats. </a:t>
              </a:r>
              <a:endParaRPr sz="19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a:t>Learning Objectives</a:t>
            </a:r>
            <a:endParaRPr/>
          </a:p>
        </p:txBody>
      </p:sp>
      <p:sp>
        <p:nvSpPr>
          <p:cNvPr id="106" name="Google Shape;106;p15"/>
          <p:cNvSpPr txBox="1">
            <a:spLocks noGrp="1"/>
          </p:cNvSpPr>
          <p:nvPr>
            <p:ph type="body" idx="1"/>
          </p:nvPr>
        </p:nvSpPr>
        <p:spPr>
          <a:xfrm>
            <a:off x="838199" y="1825625"/>
            <a:ext cx="10699679" cy="4337273"/>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Describe rationale for developing a marketing plan for APLD program</a:t>
            </a:r>
            <a:endParaRPr/>
          </a:p>
          <a:p>
            <a:pPr marL="1143000" lvl="1" indent="-400050" algn="l" rtl="0">
              <a:lnSpc>
                <a:spcPct val="90000"/>
              </a:lnSpc>
              <a:spcBef>
                <a:spcPts val="0"/>
              </a:spcBef>
              <a:spcAft>
                <a:spcPts val="0"/>
              </a:spcAft>
              <a:buSzPts val="2800"/>
              <a:buChar char="•"/>
            </a:pPr>
            <a:r>
              <a:rPr lang="en-US"/>
              <a:t>Based on inaugural 2022-2023 and current 2023-2024 APLD classes</a:t>
            </a:r>
            <a:endParaRPr/>
          </a:p>
          <a:p>
            <a:pPr marL="514350" lvl="0" indent="-514350" algn="l" rtl="0">
              <a:lnSpc>
                <a:spcPct val="90000"/>
              </a:lnSpc>
              <a:spcBef>
                <a:spcPts val="0"/>
              </a:spcBef>
              <a:spcAft>
                <a:spcPts val="0"/>
              </a:spcAft>
              <a:buClr>
                <a:schemeClr val="dk1"/>
              </a:buClr>
              <a:buSzPts val="2800"/>
              <a:buFont typeface="Calibri"/>
              <a:buAutoNum type="arabicPeriod"/>
            </a:pPr>
            <a:r>
              <a:rPr lang="en-US"/>
              <a:t>Present timeline and progression for completion of APLD program marketing plan</a:t>
            </a:r>
            <a:endParaRPr/>
          </a:p>
          <a:p>
            <a:pPr marL="514350" lvl="0" indent="-514350" algn="l" rtl="0">
              <a:lnSpc>
                <a:spcPct val="90000"/>
              </a:lnSpc>
              <a:spcBef>
                <a:spcPts val="0"/>
              </a:spcBef>
              <a:spcAft>
                <a:spcPts val="0"/>
              </a:spcAft>
              <a:buClr>
                <a:schemeClr val="dk1"/>
              </a:buClr>
              <a:buSzPts val="2800"/>
              <a:buFont typeface="Calibri"/>
              <a:buAutoNum type="arabicPeriod"/>
            </a:pPr>
            <a:r>
              <a:rPr lang="en-US"/>
              <a:t>Introduce continued opportunities for APLD program advertising </a:t>
            </a:r>
            <a:endParaRPr/>
          </a:p>
          <a:p>
            <a:pPr marL="514350" lvl="0" indent="-336550" algn="l" rtl="0">
              <a:lnSpc>
                <a:spcPct val="90000"/>
              </a:lnSpc>
              <a:spcBef>
                <a:spcPts val="0"/>
              </a:spcBef>
              <a:spcAft>
                <a:spcPts val="0"/>
              </a:spcAft>
              <a:buClr>
                <a:schemeClr val="dk1"/>
              </a:buClr>
              <a:buSzPts val="2800"/>
              <a:buFont typeface="Calibri"/>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Charge</a:t>
            </a:r>
            <a:endParaRPr/>
          </a:p>
        </p:txBody>
      </p:sp>
      <p:sp>
        <p:nvSpPr>
          <p:cNvPr id="112" name="Google Shape;112;p16"/>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en-US" i="1"/>
              <a:t>“Using material from the ACCP Professional Leadership Development program as a resource, in addition to your own experience as APLD members, the experience of previous APLD members, speakers, and mentors, develop a plan to market the program to ACCP members. The plan should highlight the unique nature of the program and provide examples of social media and website postings to promote the program to multiple groups within our membership, including our target audience of emerging leaders as well as more seasoned members who may have employees, younger colleagues, or mentees who would benefit from the program. In addition, the plan should include a timeline for issuing posts throughout the year.”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Marketing Plan Goals</a:t>
            </a:r>
            <a:endParaRPr/>
          </a:p>
        </p:txBody>
      </p:sp>
      <p:sp>
        <p:nvSpPr>
          <p:cNvPr id="119" name="Google Shape;119;p17"/>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grpSp>
        <p:nvGrpSpPr>
          <p:cNvPr id="120" name="Google Shape;120;p17"/>
          <p:cNvGrpSpPr/>
          <p:nvPr/>
        </p:nvGrpSpPr>
        <p:grpSpPr>
          <a:xfrm>
            <a:off x="290351" y="1825625"/>
            <a:ext cx="11681146" cy="4337273"/>
            <a:chOff x="1426" y="0"/>
            <a:chExt cx="11681146" cy="4337273"/>
          </a:xfrm>
        </p:grpSpPr>
        <p:sp>
          <p:nvSpPr>
            <p:cNvPr id="121" name="Google Shape;121;p17"/>
            <p:cNvSpPr/>
            <p:nvPr/>
          </p:nvSpPr>
          <p:spPr>
            <a:xfrm>
              <a:off x="1426" y="0"/>
              <a:ext cx="3708300" cy="4337273"/>
            </a:xfrm>
            <a:prstGeom prst="roundRect">
              <a:avLst>
                <a:gd name="adj" fmla="val 10000"/>
              </a:avLst>
            </a:prstGeom>
            <a:solidFill>
              <a:srgbClr val="CACED7"/>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7"/>
            <p:cNvSpPr txBox="1"/>
            <p:nvPr/>
          </p:nvSpPr>
          <p:spPr>
            <a:xfrm>
              <a:off x="1426" y="0"/>
              <a:ext cx="3708300" cy="1301181"/>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[Goal 1]        </a:t>
              </a:r>
              <a:r>
                <a:rPr lang="en-US" sz="2700" b="0" i="0" u="none" strike="noStrike" cap="none">
                  <a:solidFill>
                    <a:srgbClr val="000000"/>
                  </a:solidFill>
                  <a:latin typeface="Arial"/>
                  <a:ea typeface="Arial"/>
                  <a:cs typeface="Arial"/>
                  <a:sym typeface="Arial"/>
                </a:rPr>
                <a:t>Showcase </a:t>
              </a:r>
              <a:r>
                <a:rPr lang="en-US" sz="2700" b="1" i="0" u="none" strike="noStrike" cap="none">
                  <a:solidFill>
                    <a:schemeClr val="accent2"/>
                  </a:solidFill>
                  <a:latin typeface="Arial"/>
                  <a:ea typeface="Arial"/>
                  <a:cs typeface="Arial"/>
                  <a:sym typeface="Arial"/>
                </a:rPr>
                <a:t>2022-2023</a:t>
              </a:r>
              <a:r>
                <a:rPr lang="en-US" sz="2700" b="0" i="0" u="none" strike="noStrike" cap="none">
                  <a:solidFill>
                    <a:srgbClr val="000000"/>
                  </a:solidFill>
                  <a:latin typeface="Arial"/>
                  <a:ea typeface="Arial"/>
                  <a:cs typeface="Arial"/>
                  <a:sym typeface="Arial"/>
                </a:rPr>
                <a:t> APLD class</a:t>
              </a:r>
              <a:endParaRPr sz="1400" b="0" i="0" u="none" strike="noStrike" cap="none">
                <a:solidFill>
                  <a:srgbClr val="000000"/>
                </a:solidFill>
                <a:latin typeface="Arial"/>
                <a:ea typeface="Arial"/>
                <a:cs typeface="Arial"/>
                <a:sym typeface="Arial"/>
              </a:endParaRPr>
            </a:p>
          </p:txBody>
        </p:sp>
        <p:sp>
          <p:nvSpPr>
            <p:cNvPr id="123" name="Google Shape;123;p17"/>
            <p:cNvSpPr/>
            <p:nvPr/>
          </p:nvSpPr>
          <p:spPr>
            <a:xfrm>
              <a:off x="372256" y="1302452"/>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7"/>
            <p:cNvSpPr txBox="1"/>
            <p:nvPr/>
          </p:nvSpPr>
          <p:spPr>
            <a:xfrm>
              <a:off x="410559" y="1340755"/>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Target date: Apr-June 2024</a:t>
              </a:r>
              <a:endParaRPr sz="1400" b="0" i="0" u="none" strike="noStrike" cap="none">
                <a:solidFill>
                  <a:srgbClr val="000000"/>
                </a:solidFill>
                <a:latin typeface="Arial"/>
                <a:ea typeface="Arial"/>
                <a:cs typeface="Arial"/>
                <a:sym typeface="Arial"/>
              </a:endParaRPr>
            </a:p>
          </p:txBody>
        </p:sp>
        <p:sp>
          <p:nvSpPr>
            <p:cNvPr id="125" name="Google Shape;125;p17"/>
            <p:cNvSpPr/>
            <p:nvPr/>
          </p:nvSpPr>
          <p:spPr>
            <a:xfrm>
              <a:off x="372256" y="2811391"/>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7"/>
            <p:cNvSpPr txBox="1"/>
            <p:nvPr/>
          </p:nvSpPr>
          <p:spPr>
            <a:xfrm>
              <a:off x="410559" y="2849694"/>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Social media posts, ACCP newsletter, APLD website</a:t>
              </a:r>
              <a:endParaRPr sz="1400" b="0" i="0" u="none" strike="noStrike" cap="none">
                <a:solidFill>
                  <a:srgbClr val="000000"/>
                </a:solidFill>
                <a:latin typeface="Arial"/>
                <a:ea typeface="Arial"/>
                <a:cs typeface="Arial"/>
                <a:sym typeface="Arial"/>
              </a:endParaRPr>
            </a:p>
          </p:txBody>
        </p:sp>
        <p:sp>
          <p:nvSpPr>
            <p:cNvPr id="127" name="Google Shape;127;p17"/>
            <p:cNvSpPr/>
            <p:nvPr/>
          </p:nvSpPr>
          <p:spPr>
            <a:xfrm>
              <a:off x="3987849" y="0"/>
              <a:ext cx="3708300" cy="4337273"/>
            </a:xfrm>
            <a:prstGeom prst="roundRect">
              <a:avLst>
                <a:gd name="adj" fmla="val 10000"/>
              </a:avLst>
            </a:prstGeom>
            <a:solidFill>
              <a:srgbClr val="CACED7"/>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7"/>
            <p:cNvSpPr txBox="1"/>
            <p:nvPr/>
          </p:nvSpPr>
          <p:spPr>
            <a:xfrm>
              <a:off x="3987849" y="0"/>
              <a:ext cx="3708300" cy="1301181"/>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[Goal 2]           </a:t>
              </a:r>
              <a:r>
                <a:rPr lang="en-US" sz="2700" b="0" i="0" u="none" strike="noStrike" cap="none">
                  <a:solidFill>
                    <a:srgbClr val="000000"/>
                  </a:solidFill>
                  <a:latin typeface="Arial"/>
                  <a:ea typeface="Arial"/>
                  <a:cs typeface="Arial"/>
                  <a:sym typeface="Arial"/>
                </a:rPr>
                <a:t>Highlight </a:t>
              </a:r>
              <a:r>
                <a:rPr lang="en-US" sz="2700" b="1" i="0" u="none" strike="noStrike" cap="none">
                  <a:solidFill>
                    <a:schemeClr val="accent2"/>
                  </a:solidFill>
                  <a:latin typeface="Arial"/>
                  <a:ea typeface="Arial"/>
                  <a:cs typeface="Arial"/>
                  <a:sym typeface="Arial"/>
                </a:rPr>
                <a:t>2023-2024 </a:t>
              </a:r>
              <a:r>
                <a:rPr lang="en-US" sz="2700" b="0" i="0" u="none" strike="noStrike" cap="none">
                  <a:solidFill>
                    <a:srgbClr val="000000"/>
                  </a:solidFill>
                  <a:latin typeface="Arial"/>
                  <a:ea typeface="Arial"/>
                  <a:cs typeface="Arial"/>
                  <a:sym typeface="Arial"/>
                </a:rPr>
                <a:t>APLD class</a:t>
              </a: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4358679" y="1302452"/>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7"/>
            <p:cNvSpPr txBox="1"/>
            <p:nvPr/>
          </p:nvSpPr>
          <p:spPr>
            <a:xfrm>
              <a:off x="4396982" y="1340755"/>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Target date: longitudinal</a:t>
              </a:r>
              <a:endParaRPr sz="1400" b="0" i="0" u="none" strike="noStrike" cap="none">
                <a:solidFill>
                  <a:srgbClr val="000000"/>
                </a:solidFill>
                <a:latin typeface="Arial"/>
                <a:ea typeface="Arial"/>
                <a:cs typeface="Arial"/>
                <a:sym typeface="Arial"/>
              </a:endParaRPr>
            </a:p>
          </p:txBody>
        </p:sp>
        <p:sp>
          <p:nvSpPr>
            <p:cNvPr id="131" name="Google Shape;131;p17"/>
            <p:cNvSpPr/>
            <p:nvPr/>
          </p:nvSpPr>
          <p:spPr>
            <a:xfrm>
              <a:off x="4358679" y="2811391"/>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7"/>
            <p:cNvSpPr txBox="1"/>
            <p:nvPr/>
          </p:nvSpPr>
          <p:spPr>
            <a:xfrm>
              <a:off x="4396982" y="2849694"/>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Social media posts, testimonials, APLD website</a:t>
              </a:r>
              <a:endParaRPr sz="1400" b="0" i="0" u="none" strike="noStrike" cap="none">
                <a:solidFill>
                  <a:srgbClr val="000000"/>
                </a:solidFill>
                <a:latin typeface="Arial"/>
                <a:ea typeface="Arial"/>
                <a:cs typeface="Arial"/>
                <a:sym typeface="Arial"/>
              </a:endParaRPr>
            </a:p>
          </p:txBody>
        </p:sp>
        <p:sp>
          <p:nvSpPr>
            <p:cNvPr id="133" name="Google Shape;133;p17"/>
            <p:cNvSpPr/>
            <p:nvPr/>
          </p:nvSpPr>
          <p:spPr>
            <a:xfrm>
              <a:off x="7974272" y="0"/>
              <a:ext cx="3708300" cy="4337273"/>
            </a:xfrm>
            <a:prstGeom prst="roundRect">
              <a:avLst>
                <a:gd name="adj" fmla="val 10000"/>
              </a:avLst>
            </a:prstGeom>
            <a:solidFill>
              <a:srgbClr val="CACED7"/>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7"/>
            <p:cNvSpPr txBox="1"/>
            <p:nvPr/>
          </p:nvSpPr>
          <p:spPr>
            <a:xfrm>
              <a:off x="7974272" y="0"/>
              <a:ext cx="3708300" cy="1301181"/>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[Goal 3]           </a:t>
              </a:r>
              <a:r>
                <a:rPr lang="en-US" sz="2700" b="0" i="0" u="none" strike="noStrike" cap="none">
                  <a:solidFill>
                    <a:srgbClr val="000000"/>
                  </a:solidFill>
                  <a:latin typeface="Arial"/>
                  <a:ea typeface="Arial"/>
                  <a:cs typeface="Arial"/>
                  <a:sym typeface="Arial"/>
                </a:rPr>
                <a:t>Develop </a:t>
              </a:r>
              <a:r>
                <a:rPr lang="en-US" sz="2700" b="1" i="0" u="none" strike="noStrike" cap="none">
                  <a:solidFill>
                    <a:schemeClr val="accent2"/>
                  </a:solidFill>
                  <a:latin typeface="Arial"/>
                  <a:ea typeface="Arial"/>
                  <a:cs typeface="Arial"/>
                  <a:sym typeface="Arial"/>
                </a:rPr>
                <a:t>future</a:t>
              </a:r>
              <a:r>
                <a:rPr lang="en-US" sz="2700" b="0" i="0" u="none" strike="noStrike" cap="none">
                  <a:solidFill>
                    <a:srgbClr val="000000"/>
                  </a:solidFill>
                  <a:latin typeface="Arial"/>
                  <a:ea typeface="Arial"/>
                  <a:cs typeface="Arial"/>
                  <a:sym typeface="Arial"/>
                </a:rPr>
                <a:t> APLD recruitment materials</a:t>
              </a:r>
              <a:endParaRPr sz="1400" b="0" i="0" u="none" strike="noStrike" cap="none">
                <a:solidFill>
                  <a:srgbClr val="000000"/>
                </a:solidFill>
                <a:latin typeface="Arial"/>
                <a:ea typeface="Arial"/>
                <a:cs typeface="Arial"/>
                <a:sym typeface="Arial"/>
              </a:endParaRPr>
            </a:p>
          </p:txBody>
        </p:sp>
        <p:sp>
          <p:nvSpPr>
            <p:cNvPr id="135" name="Google Shape;135;p17"/>
            <p:cNvSpPr/>
            <p:nvPr/>
          </p:nvSpPr>
          <p:spPr>
            <a:xfrm>
              <a:off x="8345103" y="1302452"/>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7"/>
            <p:cNvSpPr txBox="1"/>
            <p:nvPr/>
          </p:nvSpPr>
          <p:spPr>
            <a:xfrm>
              <a:off x="8383406" y="1340755"/>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Target date: Apr-June 2024</a:t>
              </a:r>
              <a:endParaRPr sz="1400" b="0" i="0" u="none" strike="noStrike" cap="none">
                <a:solidFill>
                  <a:srgbClr val="000000"/>
                </a:solidFill>
                <a:latin typeface="Arial"/>
                <a:ea typeface="Arial"/>
                <a:cs typeface="Arial"/>
                <a:sym typeface="Arial"/>
              </a:endParaRPr>
            </a:p>
          </p:txBody>
        </p:sp>
        <p:sp>
          <p:nvSpPr>
            <p:cNvPr id="137" name="Google Shape;137;p17"/>
            <p:cNvSpPr/>
            <p:nvPr/>
          </p:nvSpPr>
          <p:spPr>
            <a:xfrm>
              <a:off x="8345103" y="2811391"/>
              <a:ext cx="2966640" cy="1307747"/>
            </a:xfrm>
            <a:prstGeom prst="roundRect">
              <a:avLst>
                <a:gd name="adj" fmla="val 10000"/>
              </a:avLst>
            </a:prstGeom>
            <a:solidFill>
              <a:srgbClr val="00457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txBox="1"/>
            <p:nvPr/>
          </p:nvSpPr>
          <p:spPr>
            <a:xfrm>
              <a:off x="8383406" y="2849694"/>
              <a:ext cx="2890034" cy="1231141"/>
            </a:xfrm>
            <a:prstGeom prst="rect">
              <a:avLst/>
            </a:prstGeom>
            <a:noFill/>
            <a:ln>
              <a:noFill/>
            </a:ln>
          </p:spPr>
          <p:txBody>
            <a:bodyPr spcFirstLastPara="1" wrap="square" lIns="63500" tIns="47625" rIns="63500"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Social media posts, ACCP newsletter, APLD website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838199" y="365125"/>
            <a:ext cx="1073050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Timeline of Marketing Plan Implementation</a:t>
            </a:r>
            <a:endParaRPr/>
          </a:p>
        </p:txBody>
      </p:sp>
      <p:sp>
        <p:nvSpPr>
          <p:cNvPr id="144" name="Google Shape;144;p18"/>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45" name="Google Shape;145;p18"/>
          <p:cNvPicPr preferRelativeResize="0"/>
          <p:nvPr/>
        </p:nvPicPr>
        <p:blipFill rotWithShape="1">
          <a:blip r:embed="rId3">
            <a:alphaModFix/>
          </a:blip>
          <a:srcRect/>
          <a:stretch/>
        </p:blipFill>
        <p:spPr>
          <a:xfrm>
            <a:off x="103900" y="1766900"/>
            <a:ext cx="11894875" cy="4472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Goal 1: Showcase 2022-2023 APLD Program Class</a:t>
            </a:r>
            <a:endParaRPr/>
          </a:p>
        </p:txBody>
      </p:sp>
      <p:sp>
        <p:nvSpPr>
          <p:cNvPr id="151" name="Google Shape;151;p19"/>
          <p:cNvSpPr txBox="1">
            <a:spLocks noGrp="1"/>
          </p:cNvSpPr>
          <p:nvPr>
            <p:ph type="body" idx="1"/>
          </p:nvPr>
        </p:nvSpPr>
        <p:spPr>
          <a:xfrm>
            <a:off x="178199" y="1825625"/>
            <a:ext cx="7784701" cy="4575175"/>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0"/>
              </a:spcBef>
              <a:spcAft>
                <a:spcPts val="0"/>
              </a:spcAft>
              <a:buSzPct val="69498"/>
              <a:buChar char="•"/>
            </a:pPr>
            <a:r>
              <a:rPr lang="en-US" b="0" i="0" u="none" strike="noStrike">
                <a:solidFill>
                  <a:srgbClr val="000000"/>
                </a:solidFill>
                <a:latin typeface="Calibri"/>
                <a:ea typeface="Calibri"/>
                <a:cs typeface="Calibri"/>
                <a:sym typeface="Calibri"/>
              </a:rPr>
              <a:t>REDCap</a:t>
            </a:r>
            <a:r>
              <a:rPr lang="en-US">
                <a:solidFill>
                  <a:srgbClr val="000000"/>
                </a:solidFill>
                <a:latin typeface="Calibri"/>
                <a:ea typeface="Calibri"/>
                <a:cs typeface="Calibri"/>
                <a:sym typeface="Calibri"/>
              </a:rPr>
              <a:t> survey developed and distributed to 2022-2023 APLD program graduates in Feb 2024</a:t>
            </a:r>
            <a:endParaRPr/>
          </a:p>
          <a:p>
            <a:pPr marL="914400" lvl="1"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Also requested video testimonials </a:t>
            </a:r>
            <a:endParaRPr/>
          </a:p>
          <a:p>
            <a:pPr marL="914400" lvl="1"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Received 8 completed responses </a:t>
            </a:r>
            <a:endParaRPr/>
          </a:p>
          <a:p>
            <a:pPr marL="1371600" lvl="2"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Added to APLD program website</a:t>
            </a:r>
            <a:endParaRPr/>
          </a:p>
          <a:p>
            <a:pPr marL="1371600" lvl="2"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Posted on ACCP social media accounts weekly Apr-May 2024</a:t>
            </a:r>
            <a:endParaRPr/>
          </a:p>
          <a:p>
            <a:pPr marL="1371600" lvl="2"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Included in ACCP Member Spotlight in Apr 2024 PRN Report</a:t>
            </a:r>
            <a:endParaRPr/>
          </a:p>
          <a:p>
            <a:pPr marL="457200" lvl="0" indent="-342900" algn="l" rtl="0">
              <a:lnSpc>
                <a:spcPct val="90000"/>
              </a:lnSpc>
              <a:spcBef>
                <a:spcPts val="0"/>
              </a:spcBef>
              <a:spcAft>
                <a:spcPts val="0"/>
              </a:spcAft>
              <a:buSzPct val="69498"/>
              <a:buChar char="•"/>
            </a:pPr>
            <a:r>
              <a:rPr lang="en-US" b="0" i="0" u="none" strike="noStrike">
                <a:solidFill>
                  <a:srgbClr val="000000"/>
                </a:solidFill>
                <a:latin typeface="Calibri"/>
                <a:ea typeface="Calibri"/>
                <a:cs typeface="Calibri"/>
                <a:sym typeface="Calibri"/>
              </a:rPr>
              <a:t>Final capstone presentations from 2022-2023 cohort posted on APLD program website in Apr-May 2024</a:t>
            </a:r>
            <a:endParaRPr/>
          </a:p>
          <a:p>
            <a:pPr marL="914400" lvl="1" indent="-342900" algn="l" rtl="0">
              <a:lnSpc>
                <a:spcPct val="90000"/>
              </a:lnSpc>
              <a:spcBef>
                <a:spcPts val="0"/>
              </a:spcBef>
              <a:spcAft>
                <a:spcPts val="0"/>
              </a:spcAft>
              <a:buSzPct val="69498"/>
              <a:buChar char="•"/>
            </a:pPr>
            <a:r>
              <a:rPr lang="en-US" sz="2800" b="0" i="0" u="none" strike="noStrike">
                <a:solidFill>
                  <a:srgbClr val="000000"/>
                </a:solidFill>
                <a:latin typeface="Calibri"/>
                <a:ea typeface="Calibri"/>
                <a:cs typeface="Calibri"/>
                <a:sym typeface="Calibri"/>
              </a:rPr>
              <a:t>Prior to opening the 2024-2025 </a:t>
            </a:r>
            <a:r>
              <a:rPr lang="en-US" sz="2800">
                <a:solidFill>
                  <a:srgbClr val="000000"/>
                </a:solidFill>
                <a:latin typeface="Calibri"/>
                <a:ea typeface="Calibri"/>
                <a:cs typeface="Calibri"/>
                <a:sym typeface="Calibri"/>
              </a:rPr>
              <a:t>c</a:t>
            </a:r>
            <a:r>
              <a:rPr lang="en-US" sz="2800" b="0" i="0" u="none" strike="noStrike">
                <a:solidFill>
                  <a:srgbClr val="000000"/>
                </a:solidFill>
                <a:latin typeface="Calibri"/>
                <a:ea typeface="Calibri"/>
                <a:cs typeface="Calibri"/>
                <a:sym typeface="Calibri"/>
              </a:rPr>
              <a:t>all for applications for 2024-2025 cohort</a:t>
            </a:r>
            <a:endParaRPr/>
          </a:p>
        </p:txBody>
      </p:sp>
      <p:pic>
        <p:nvPicPr>
          <p:cNvPr id="152" name="Google Shape;152;p19" descr="A person looking at a picture of a person&#10;&#10;Description automatically generated"/>
          <p:cNvPicPr preferRelativeResize="0"/>
          <p:nvPr/>
        </p:nvPicPr>
        <p:blipFill rotWithShape="1">
          <a:blip r:embed="rId3">
            <a:alphaModFix/>
          </a:blip>
          <a:srcRect/>
          <a:stretch/>
        </p:blipFill>
        <p:spPr>
          <a:xfrm>
            <a:off x="7962900" y="1712609"/>
            <a:ext cx="4229100" cy="457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Goal 2: Highlight 2023-2024 APLD Program Class</a:t>
            </a:r>
            <a:endParaRPr/>
          </a:p>
        </p:txBody>
      </p:sp>
      <p:sp>
        <p:nvSpPr>
          <p:cNvPr id="158" name="Google Shape;158;p20"/>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b="0" i="0" u="none" strike="noStrike">
                <a:solidFill>
                  <a:srgbClr val="000000"/>
                </a:solidFill>
                <a:latin typeface="Calibri"/>
                <a:ea typeface="Calibri"/>
                <a:cs typeface="Calibri"/>
                <a:sym typeface="Calibri"/>
              </a:rPr>
              <a:t>Longitudinal goal</a:t>
            </a:r>
            <a:endParaRPr/>
          </a:p>
          <a:p>
            <a:pPr marL="457200" lvl="0" indent="-342900" algn="l" rtl="0">
              <a:lnSpc>
                <a:spcPct val="90000"/>
              </a:lnSpc>
              <a:spcBef>
                <a:spcPts val="1000"/>
              </a:spcBef>
              <a:spcAft>
                <a:spcPts val="0"/>
              </a:spcAft>
              <a:buClr>
                <a:schemeClr val="dk1"/>
              </a:buClr>
              <a:buSzPts val="1800"/>
              <a:buChar char="•"/>
            </a:pPr>
            <a:r>
              <a:rPr lang="en-US" b="0" i="0" u="none" strike="noStrike">
                <a:solidFill>
                  <a:srgbClr val="000000"/>
                </a:solidFill>
                <a:latin typeface="Calibri"/>
                <a:ea typeface="Calibri"/>
                <a:cs typeface="Calibri"/>
                <a:sym typeface="Calibri"/>
              </a:rPr>
              <a:t>REDCap surveys were distributed to 2023-2024 APLD program cohort in Sep 2024</a:t>
            </a:r>
            <a:endParaRPr/>
          </a:p>
          <a:p>
            <a:pPr marL="914400" lvl="1" indent="-342900" algn="l" rtl="0">
              <a:lnSpc>
                <a:spcPct val="90000"/>
              </a:lnSpc>
              <a:spcBef>
                <a:spcPts val="500"/>
              </a:spcBef>
              <a:spcAft>
                <a:spcPts val="0"/>
              </a:spcAft>
              <a:buSzPts val="1800"/>
              <a:buChar char="•"/>
            </a:pPr>
            <a:r>
              <a:rPr lang="en-US">
                <a:solidFill>
                  <a:srgbClr val="000000"/>
                </a:solidFill>
                <a:latin typeface="Calibri"/>
                <a:ea typeface="Calibri"/>
                <a:cs typeface="Calibri"/>
                <a:sym typeface="Calibri"/>
              </a:rPr>
              <a:t>Te</a:t>
            </a:r>
            <a:r>
              <a:rPr lang="en-US" b="0" i="0" u="none" strike="noStrike">
                <a:solidFill>
                  <a:srgbClr val="000000"/>
                </a:solidFill>
                <a:latin typeface="Calibri"/>
                <a:ea typeface="Calibri"/>
                <a:cs typeface="Calibri"/>
                <a:sym typeface="Calibri"/>
              </a:rPr>
              <a:t>stimonials will continue to be shared/posted as before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Goal 3: Develop Future APLD Program Recruitment Materials </a:t>
            </a:r>
            <a:endParaRPr/>
          </a:p>
        </p:txBody>
      </p:sp>
      <p:sp>
        <p:nvSpPr>
          <p:cNvPr id="164" name="Google Shape;164;p21"/>
          <p:cNvSpPr txBox="1">
            <a:spLocks noGrp="1"/>
          </p:cNvSpPr>
          <p:nvPr>
            <p:ph type="body" idx="1"/>
          </p:nvPr>
        </p:nvSpPr>
        <p:spPr>
          <a:xfrm>
            <a:off x="838199" y="1825625"/>
            <a:ext cx="10977081" cy="4803775"/>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90000"/>
              </a:lnSpc>
              <a:spcBef>
                <a:spcPts val="0"/>
              </a:spcBef>
              <a:spcAft>
                <a:spcPts val="0"/>
              </a:spcAft>
              <a:buSzPct val="69498"/>
              <a:buChar char="•"/>
            </a:pPr>
            <a:r>
              <a:rPr lang="en-US" b="0" i="0" u="none" strike="noStrike">
                <a:solidFill>
                  <a:srgbClr val="000000"/>
                </a:solidFill>
                <a:latin typeface="Calibri"/>
                <a:ea typeface="Calibri"/>
                <a:cs typeface="Calibri"/>
                <a:sym typeface="Calibri"/>
              </a:rPr>
              <a:t>APLD program website updated with ACCP input to improve user experience</a:t>
            </a:r>
            <a:endParaRPr/>
          </a:p>
          <a:p>
            <a:pPr marL="914400" lvl="1"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Enhanced</a:t>
            </a:r>
            <a:r>
              <a:rPr lang="en-US" sz="2800" b="0" i="0" u="none" strike="noStrike">
                <a:solidFill>
                  <a:srgbClr val="000000"/>
                </a:solidFill>
                <a:latin typeface="Calibri"/>
                <a:ea typeface="Calibri"/>
                <a:cs typeface="Calibri"/>
                <a:sym typeface="Calibri"/>
              </a:rPr>
              <a:t> user aesthetics</a:t>
            </a:r>
            <a:endParaRPr/>
          </a:p>
          <a:p>
            <a:pPr marL="914400" lvl="1"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S</a:t>
            </a:r>
            <a:r>
              <a:rPr lang="en-US" sz="2800" b="0" i="0" u="none" strike="noStrike">
                <a:solidFill>
                  <a:srgbClr val="000000"/>
                </a:solidFill>
                <a:latin typeface="Calibri"/>
                <a:ea typeface="Calibri"/>
                <a:cs typeface="Calibri"/>
                <a:sym typeface="Calibri"/>
              </a:rPr>
              <a:t>howcased past capstone projects</a:t>
            </a:r>
            <a:endParaRPr/>
          </a:p>
          <a:p>
            <a:pPr marL="914400" lvl="1" indent="-342900" algn="l" rtl="0">
              <a:lnSpc>
                <a:spcPct val="90000"/>
              </a:lnSpc>
              <a:spcBef>
                <a:spcPts val="0"/>
              </a:spcBef>
              <a:spcAft>
                <a:spcPts val="0"/>
              </a:spcAft>
              <a:buSzPct val="69498"/>
              <a:buChar char="•"/>
            </a:pPr>
            <a:r>
              <a:rPr lang="en-US" sz="2800">
                <a:solidFill>
                  <a:srgbClr val="000000"/>
                </a:solidFill>
                <a:latin typeface="Calibri"/>
                <a:ea typeface="Calibri"/>
                <a:cs typeface="Calibri"/>
                <a:sym typeface="Calibri"/>
              </a:rPr>
              <a:t>P</a:t>
            </a:r>
            <a:r>
              <a:rPr lang="en-US" sz="2800" b="0" i="0" u="none" strike="noStrike">
                <a:solidFill>
                  <a:srgbClr val="000000"/>
                </a:solidFill>
                <a:latin typeface="Calibri"/>
                <a:ea typeface="Calibri"/>
                <a:cs typeface="Calibri"/>
                <a:sym typeface="Calibri"/>
              </a:rPr>
              <a:t>rovided links </a:t>
            </a:r>
            <a:r>
              <a:rPr lang="en-US" sz="2800">
                <a:solidFill>
                  <a:srgbClr val="000000"/>
                </a:solidFill>
                <a:latin typeface="Calibri"/>
                <a:ea typeface="Calibri"/>
                <a:cs typeface="Calibri"/>
                <a:sym typeface="Calibri"/>
              </a:rPr>
              <a:t>to graduates’ testimonials</a:t>
            </a:r>
            <a:endParaRPr/>
          </a:p>
          <a:p>
            <a:pPr marL="914400" lvl="1" indent="-342900" algn="l" rtl="0">
              <a:lnSpc>
                <a:spcPct val="90000"/>
              </a:lnSpc>
              <a:spcBef>
                <a:spcPts val="0"/>
              </a:spcBef>
              <a:spcAft>
                <a:spcPts val="0"/>
              </a:spcAft>
              <a:buSzPct val="69498"/>
              <a:buChar char="•"/>
            </a:pPr>
            <a:r>
              <a:rPr lang="en-US" sz="2800" b="0" i="0" u="none" strike="noStrike">
                <a:solidFill>
                  <a:srgbClr val="000000"/>
                </a:solidFill>
                <a:latin typeface="Calibri"/>
                <a:ea typeface="Calibri"/>
                <a:cs typeface="Calibri"/>
                <a:sym typeface="Calibri"/>
              </a:rPr>
              <a:t>Compared APLD program to ACCP Leadership and Management Academy</a:t>
            </a:r>
            <a:endParaRPr sz="2800" b="0"/>
          </a:p>
          <a:p>
            <a:pPr marL="457200" lvl="0" indent="-342900" algn="l" rtl="0">
              <a:lnSpc>
                <a:spcPct val="90000"/>
              </a:lnSpc>
              <a:spcBef>
                <a:spcPts val="0"/>
              </a:spcBef>
              <a:spcAft>
                <a:spcPts val="0"/>
              </a:spcAft>
              <a:buSzPct val="69498"/>
              <a:buChar char="•"/>
            </a:pPr>
            <a:r>
              <a:rPr lang="en-US" b="0" i="0" u="none" strike="noStrike">
                <a:solidFill>
                  <a:srgbClr val="000000"/>
                </a:solidFill>
                <a:latin typeface="Calibri"/>
                <a:ea typeface="Calibri"/>
                <a:cs typeface="Calibri"/>
                <a:sym typeface="Calibri"/>
              </a:rPr>
              <a:t>APLD program graduate testimonials posted weekly on ACCP social media</a:t>
            </a:r>
            <a:endParaRPr/>
          </a:p>
          <a:p>
            <a:pPr marL="457200" lvl="0" indent="-342900" algn="l" rtl="0">
              <a:lnSpc>
                <a:spcPct val="90000"/>
              </a:lnSpc>
              <a:spcBef>
                <a:spcPts val="0"/>
              </a:spcBef>
              <a:spcAft>
                <a:spcPts val="0"/>
              </a:spcAft>
              <a:buSzPct val="69498"/>
              <a:buChar char="•"/>
            </a:pPr>
            <a:r>
              <a:rPr lang="en-US">
                <a:solidFill>
                  <a:srgbClr val="000000"/>
                </a:solidFill>
                <a:latin typeface="Calibri"/>
                <a:ea typeface="Calibri"/>
                <a:cs typeface="Calibri"/>
                <a:sym typeface="Calibri"/>
              </a:rPr>
              <a:t>Personalized re</a:t>
            </a:r>
            <a:r>
              <a:rPr lang="en-US" b="0" i="0" u="none" strike="noStrike">
                <a:solidFill>
                  <a:srgbClr val="000000"/>
                </a:solidFill>
                <a:latin typeface="Calibri"/>
                <a:ea typeface="Calibri"/>
                <a:cs typeface="Calibri"/>
                <a:sym typeface="Calibri"/>
              </a:rPr>
              <a:t>cruitment emails sent to each PRN during 2024-2025 call for applications</a:t>
            </a:r>
            <a:endParaRPr/>
          </a:p>
          <a:p>
            <a:pPr marL="457200" lvl="0" indent="-342900" algn="l" rtl="0">
              <a:lnSpc>
                <a:spcPct val="90000"/>
              </a:lnSpc>
              <a:spcBef>
                <a:spcPts val="0"/>
              </a:spcBef>
              <a:spcAft>
                <a:spcPts val="0"/>
              </a:spcAft>
              <a:buSzPct val="69498"/>
              <a:buChar char="•"/>
            </a:pPr>
            <a:r>
              <a:rPr lang="en-US" b="0" i="0" u="none" strike="noStrike">
                <a:solidFill>
                  <a:srgbClr val="000000"/>
                </a:solidFill>
                <a:latin typeface="Calibri"/>
                <a:ea typeface="Calibri"/>
                <a:cs typeface="Calibri"/>
                <a:sym typeface="Calibri"/>
              </a:rPr>
              <a:t>Outgoing recommendations</a:t>
            </a:r>
            <a:endParaRPr/>
          </a:p>
          <a:p>
            <a:pPr marL="914400" lvl="1" indent="-342900" algn="l" rtl="0">
              <a:lnSpc>
                <a:spcPct val="90000"/>
              </a:lnSpc>
              <a:spcBef>
                <a:spcPts val="0"/>
              </a:spcBef>
              <a:spcAft>
                <a:spcPts val="0"/>
              </a:spcAft>
              <a:buSzPct val="81081"/>
              <a:buChar char="•"/>
            </a:pPr>
            <a:r>
              <a:rPr lang="en-US" b="0" i="0" u="none" strike="noStrike">
                <a:solidFill>
                  <a:srgbClr val="000000"/>
                </a:solidFill>
                <a:latin typeface="Calibri"/>
                <a:ea typeface="Calibri"/>
                <a:cs typeface="Calibri"/>
                <a:sym typeface="Calibri"/>
              </a:rPr>
              <a:t>Continue increasing APLD program visibility at ACCP Annual Meetings</a:t>
            </a:r>
            <a:endParaRPr/>
          </a:p>
          <a:p>
            <a:pPr marL="1371600" lvl="2" indent="-342900" algn="l" rtl="0">
              <a:lnSpc>
                <a:spcPct val="90000"/>
              </a:lnSpc>
              <a:spcBef>
                <a:spcPts val="0"/>
              </a:spcBef>
              <a:spcAft>
                <a:spcPts val="0"/>
              </a:spcAft>
              <a:buSzPct val="81081"/>
              <a:buChar char="•"/>
            </a:pPr>
            <a:r>
              <a:rPr lang="en-US" b="0" i="0" u="none" strike="noStrike">
                <a:solidFill>
                  <a:srgbClr val="000000"/>
                </a:solidFill>
                <a:latin typeface="Calibri"/>
                <a:ea typeface="Calibri"/>
                <a:cs typeface="Calibri"/>
                <a:sym typeface="Calibri"/>
              </a:rPr>
              <a:t>Including showcasing APLD program graduates at awards ceremony</a:t>
            </a:r>
            <a:endParaRPr/>
          </a:p>
          <a:p>
            <a:pPr marL="914400" lvl="1" indent="-342900" algn="l" rtl="0">
              <a:lnSpc>
                <a:spcPct val="90000"/>
              </a:lnSpc>
              <a:spcBef>
                <a:spcPts val="0"/>
              </a:spcBef>
              <a:spcAft>
                <a:spcPts val="0"/>
              </a:spcAft>
              <a:buSzPct val="81081"/>
              <a:buChar char="•"/>
            </a:pPr>
            <a:r>
              <a:rPr lang="en-US" b="0" i="0" u="none" strike="noStrike">
                <a:solidFill>
                  <a:srgbClr val="000000"/>
                </a:solidFill>
                <a:latin typeface="Calibri"/>
                <a:ea typeface="Calibri"/>
                <a:cs typeface="Calibri"/>
                <a:sym typeface="Calibri"/>
              </a:rPr>
              <a:t>Post final presentations from each graduating class to continue highlighting APLD program capstone projects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838200" y="-17158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2022-2023 Graduate Testimonials</a:t>
            </a:r>
            <a:endParaRPr/>
          </a:p>
        </p:txBody>
      </p:sp>
      <p:sp>
        <p:nvSpPr>
          <p:cNvPr id="170" name="Google Shape;170;p22"/>
          <p:cNvSpPr txBox="1">
            <a:spLocks noGrp="1"/>
          </p:cNvSpPr>
          <p:nvPr>
            <p:ph type="body" idx="1"/>
          </p:nvPr>
        </p:nvSpPr>
        <p:spPr>
          <a:xfrm>
            <a:off x="-3620784" y="1657350"/>
            <a:ext cx="10515600" cy="4337273"/>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171" name="Google Shape;171;p22" descr="A screenshot of a social media post&#10;&#10;Description automatically generated"/>
          <p:cNvPicPr preferRelativeResize="0"/>
          <p:nvPr/>
        </p:nvPicPr>
        <p:blipFill rotWithShape="1">
          <a:blip r:embed="rId3">
            <a:alphaModFix/>
          </a:blip>
          <a:srcRect/>
          <a:stretch/>
        </p:blipFill>
        <p:spPr>
          <a:xfrm>
            <a:off x="3049464" y="3740948"/>
            <a:ext cx="2869093" cy="2524125"/>
          </a:xfrm>
          <a:prstGeom prst="rect">
            <a:avLst/>
          </a:prstGeom>
          <a:noFill/>
          <a:ln w="28575" cap="flat" cmpd="sng">
            <a:solidFill>
              <a:schemeClr val="dk1"/>
            </a:solidFill>
            <a:prstDash val="solid"/>
            <a:round/>
            <a:headEnd type="none" w="sm" len="sm"/>
            <a:tailEnd type="none" w="sm" len="sm"/>
          </a:ln>
        </p:spPr>
      </p:pic>
      <p:pic>
        <p:nvPicPr>
          <p:cNvPr id="172" name="Google Shape;172;p22" descr="A screenshot of a social media post&#10;&#10;Description automatically generated"/>
          <p:cNvPicPr preferRelativeResize="0"/>
          <p:nvPr/>
        </p:nvPicPr>
        <p:blipFill rotWithShape="1">
          <a:blip r:embed="rId4">
            <a:alphaModFix/>
          </a:blip>
          <a:srcRect/>
          <a:stretch/>
        </p:blipFill>
        <p:spPr>
          <a:xfrm>
            <a:off x="6006162" y="971245"/>
            <a:ext cx="2820441" cy="2647950"/>
          </a:xfrm>
          <a:prstGeom prst="rect">
            <a:avLst/>
          </a:prstGeom>
          <a:noFill/>
          <a:ln w="28575" cap="flat" cmpd="sng">
            <a:solidFill>
              <a:schemeClr val="dk1"/>
            </a:solidFill>
            <a:prstDash val="solid"/>
            <a:round/>
            <a:headEnd type="none" w="sm" len="sm"/>
            <a:tailEnd type="none" w="sm" len="sm"/>
          </a:ln>
        </p:spPr>
      </p:pic>
      <p:pic>
        <p:nvPicPr>
          <p:cNvPr id="173" name="Google Shape;173;p22" descr="A screenshot of a social media post&#10;&#10;Description automatically generated"/>
          <p:cNvPicPr preferRelativeResize="0"/>
          <p:nvPr/>
        </p:nvPicPr>
        <p:blipFill rotWithShape="1">
          <a:blip r:embed="rId5">
            <a:alphaModFix/>
          </a:blip>
          <a:srcRect/>
          <a:stretch/>
        </p:blipFill>
        <p:spPr>
          <a:xfrm>
            <a:off x="8950211" y="963970"/>
            <a:ext cx="3102665" cy="2647950"/>
          </a:xfrm>
          <a:prstGeom prst="rect">
            <a:avLst/>
          </a:prstGeom>
          <a:noFill/>
          <a:ln w="28575" cap="flat" cmpd="sng">
            <a:solidFill>
              <a:schemeClr val="dk1"/>
            </a:solidFill>
            <a:prstDash val="solid"/>
            <a:round/>
            <a:headEnd type="none" w="sm" len="sm"/>
            <a:tailEnd type="none" w="sm" len="sm"/>
          </a:ln>
        </p:spPr>
      </p:pic>
      <p:pic>
        <p:nvPicPr>
          <p:cNvPr id="174" name="Google Shape;174;p22" descr="A screenshot of a social media post&#10;&#10;Description automatically generated"/>
          <p:cNvPicPr preferRelativeResize="0"/>
          <p:nvPr/>
        </p:nvPicPr>
        <p:blipFill rotWithShape="1">
          <a:blip r:embed="rId6">
            <a:alphaModFix/>
          </a:blip>
          <a:srcRect/>
          <a:stretch/>
        </p:blipFill>
        <p:spPr>
          <a:xfrm>
            <a:off x="141417" y="3738145"/>
            <a:ext cx="2820442" cy="2516990"/>
          </a:xfrm>
          <a:prstGeom prst="rect">
            <a:avLst/>
          </a:prstGeom>
          <a:noFill/>
          <a:ln w="28575" cap="flat" cmpd="sng">
            <a:solidFill>
              <a:schemeClr val="dk1"/>
            </a:solidFill>
            <a:prstDash val="solid"/>
            <a:round/>
            <a:headEnd type="none" w="sm" len="sm"/>
            <a:tailEnd type="none" w="sm" len="sm"/>
          </a:ln>
        </p:spPr>
      </p:pic>
      <p:pic>
        <p:nvPicPr>
          <p:cNvPr id="175" name="Google Shape;175;p22" descr="A screenshot of a social media post&#10;&#10;Description automatically generated"/>
          <p:cNvPicPr preferRelativeResize="0"/>
          <p:nvPr/>
        </p:nvPicPr>
        <p:blipFill rotWithShape="1">
          <a:blip r:embed="rId7">
            <a:alphaModFix/>
          </a:blip>
          <a:srcRect/>
          <a:stretch/>
        </p:blipFill>
        <p:spPr>
          <a:xfrm>
            <a:off x="8943557" y="3722312"/>
            <a:ext cx="3102665" cy="2552700"/>
          </a:xfrm>
          <a:prstGeom prst="rect">
            <a:avLst/>
          </a:prstGeom>
          <a:noFill/>
          <a:ln w="28575" cap="flat" cmpd="sng">
            <a:solidFill>
              <a:schemeClr val="dk1"/>
            </a:solidFill>
            <a:prstDash val="solid"/>
            <a:round/>
            <a:headEnd type="none" w="sm" len="sm"/>
            <a:tailEnd type="none" w="sm" len="sm"/>
          </a:ln>
        </p:spPr>
      </p:pic>
      <p:pic>
        <p:nvPicPr>
          <p:cNvPr id="176" name="Google Shape;176;p22" descr="A screenshot of a social media post&#10;&#10;Description automatically generated"/>
          <p:cNvPicPr preferRelativeResize="0"/>
          <p:nvPr/>
        </p:nvPicPr>
        <p:blipFill rotWithShape="1">
          <a:blip r:embed="rId8">
            <a:alphaModFix/>
          </a:blip>
          <a:srcRect/>
          <a:stretch/>
        </p:blipFill>
        <p:spPr>
          <a:xfrm>
            <a:off x="6006163" y="3740948"/>
            <a:ext cx="2869093" cy="2524125"/>
          </a:xfrm>
          <a:prstGeom prst="rect">
            <a:avLst/>
          </a:prstGeom>
          <a:noFill/>
          <a:ln w="28575" cap="flat" cmpd="sng">
            <a:solidFill>
              <a:schemeClr val="dk1"/>
            </a:solidFill>
            <a:prstDash val="solid"/>
            <a:round/>
            <a:headEnd type="none" w="sm" len="sm"/>
            <a:tailEnd type="none" w="sm" len="sm"/>
          </a:ln>
        </p:spPr>
      </p:pic>
      <p:pic>
        <p:nvPicPr>
          <p:cNvPr id="177" name="Google Shape;177;p22" descr="A screenshot of a social media post&#10;&#10;Description automatically generated"/>
          <p:cNvPicPr preferRelativeResize="0"/>
          <p:nvPr/>
        </p:nvPicPr>
        <p:blipFill rotWithShape="1">
          <a:blip r:embed="rId9">
            <a:alphaModFix/>
          </a:blip>
          <a:srcRect/>
          <a:stretch/>
        </p:blipFill>
        <p:spPr>
          <a:xfrm>
            <a:off x="3049463" y="971245"/>
            <a:ext cx="2869094" cy="2630557"/>
          </a:xfrm>
          <a:prstGeom prst="rect">
            <a:avLst/>
          </a:prstGeom>
          <a:noFill/>
          <a:ln w="28575" cap="flat" cmpd="sng">
            <a:solidFill>
              <a:schemeClr val="dk1"/>
            </a:solidFill>
            <a:prstDash val="solid"/>
            <a:round/>
            <a:headEnd type="none" w="sm" len="sm"/>
            <a:tailEnd type="none" w="sm" len="sm"/>
          </a:ln>
        </p:spPr>
      </p:pic>
      <p:pic>
        <p:nvPicPr>
          <p:cNvPr id="178" name="Google Shape;178;p22" descr="A group of people posing for a photo&#10;&#10;Description automatically generated"/>
          <p:cNvPicPr preferRelativeResize="0"/>
          <p:nvPr/>
        </p:nvPicPr>
        <p:blipFill rotWithShape="1">
          <a:blip r:embed="rId10">
            <a:alphaModFix/>
          </a:blip>
          <a:srcRect/>
          <a:stretch/>
        </p:blipFill>
        <p:spPr>
          <a:xfrm>
            <a:off x="121945" y="971244"/>
            <a:ext cx="2839913" cy="264067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1148992" y="365125"/>
            <a:ext cx="102048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Acknowledgments: </a:t>
            </a:r>
            <a:br>
              <a:rPr lang="en-US"/>
            </a:br>
            <a:r>
              <a:rPr lang="en-US"/>
              <a:t>Capstone Project Advisors</a:t>
            </a:r>
            <a:endParaRPr/>
          </a:p>
        </p:txBody>
      </p:sp>
      <p:sp>
        <p:nvSpPr>
          <p:cNvPr id="184" name="Google Shape;184;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Marcia Buck, Pharm.D., FCCP, FPPA, BCPP </a:t>
            </a:r>
            <a:endParaRPr/>
          </a:p>
          <a:p>
            <a:pPr marL="457200" lvl="0" indent="-342900" algn="l" rtl="0">
              <a:lnSpc>
                <a:spcPct val="90000"/>
              </a:lnSpc>
              <a:spcBef>
                <a:spcPts val="1000"/>
              </a:spcBef>
              <a:spcAft>
                <a:spcPts val="0"/>
              </a:spcAft>
              <a:buClr>
                <a:schemeClr val="dk1"/>
              </a:buClr>
              <a:buSzPts val="1800"/>
              <a:buChar char="•"/>
            </a:pPr>
            <a:r>
              <a:rPr lang="en-US"/>
              <a:t>ACCP Director of Clinical Practice Advancement</a:t>
            </a:r>
            <a:endParaRPr/>
          </a:p>
        </p:txBody>
      </p:sp>
      <p:sp>
        <p:nvSpPr>
          <p:cNvPr id="185" name="Google Shape;185;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Britni Downey, B.A. </a:t>
            </a:r>
            <a:endParaRPr/>
          </a:p>
          <a:p>
            <a:pPr marL="457200" lvl="0" indent="-342900" algn="l" rtl="0">
              <a:lnSpc>
                <a:spcPct val="90000"/>
              </a:lnSpc>
              <a:spcBef>
                <a:spcPts val="1000"/>
              </a:spcBef>
              <a:spcAft>
                <a:spcPts val="0"/>
              </a:spcAft>
              <a:buClr>
                <a:schemeClr val="dk1"/>
              </a:buClr>
              <a:buSzPts val="1800"/>
              <a:buChar char="•"/>
            </a:pPr>
            <a:r>
              <a:rPr lang="en-US"/>
              <a:t>ACCP Senior Marketing and Communications Specialist</a:t>
            </a:r>
            <a:endParaRPr/>
          </a:p>
        </p:txBody>
      </p:sp>
      <p:pic>
        <p:nvPicPr>
          <p:cNvPr id="186" name="Google Shape;186;p23" descr="Marcia Buck, Pharm.D., FCCP, BCPPS ..."/>
          <p:cNvPicPr preferRelativeResize="0"/>
          <p:nvPr/>
        </p:nvPicPr>
        <p:blipFill rotWithShape="1">
          <a:blip r:embed="rId3">
            <a:alphaModFix/>
          </a:blip>
          <a:srcRect/>
          <a:stretch/>
        </p:blipFill>
        <p:spPr>
          <a:xfrm>
            <a:off x="2178977" y="3753067"/>
            <a:ext cx="2095500" cy="2181225"/>
          </a:xfrm>
          <a:prstGeom prst="rect">
            <a:avLst/>
          </a:prstGeom>
          <a:noFill/>
          <a:ln w="28575" cap="flat" cmpd="sng">
            <a:solidFill>
              <a:schemeClr val="dk1"/>
            </a:solidFill>
            <a:prstDash val="solid"/>
            <a:round/>
            <a:headEnd type="none" w="sm" len="sm"/>
            <a:tailEnd type="none" w="sm" len="sm"/>
          </a:ln>
        </p:spPr>
      </p:pic>
      <p:pic>
        <p:nvPicPr>
          <p:cNvPr id="187" name="Google Shape;187;p23" descr="Britni Downey - Senior Marketing ..."/>
          <p:cNvPicPr preferRelativeResize="0"/>
          <p:nvPr/>
        </p:nvPicPr>
        <p:blipFill rotWithShape="1">
          <a:blip r:embed="rId4">
            <a:alphaModFix/>
          </a:blip>
          <a:srcRect/>
          <a:stretch/>
        </p:blipFill>
        <p:spPr>
          <a:xfrm>
            <a:off x="7715250" y="3742794"/>
            <a:ext cx="2095499" cy="2181225"/>
          </a:xfrm>
          <a:prstGeom prst="rect">
            <a:avLst/>
          </a:prstGeom>
          <a:noFill/>
          <a:ln w="28575" cap="flat" cmpd="sng">
            <a:solidFill>
              <a:schemeClr val="dk1"/>
            </a:solidFill>
            <a:prstDash val="solid"/>
            <a:round/>
            <a:headEnd type="none" w="sm" len="sm"/>
            <a:tailEnd type="none" w="sm" len="sm"/>
          </a:ln>
        </p:spPr>
      </p:pic>
      <p:pic>
        <p:nvPicPr>
          <p:cNvPr id="188" name="Google Shape;188;p23" descr="Heart with solid fill"/>
          <p:cNvPicPr preferRelativeResize="0"/>
          <p:nvPr/>
        </p:nvPicPr>
        <p:blipFill rotWithShape="1">
          <a:blip r:embed="rId5">
            <a:alphaModFix/>
          </a:blip>
          <a:srcRect/>
          <a:stretch/>
        </p:blipFill>
        <p:spPr>
          <a:xfrm>
            <a:off x="10231350" y="365125"/>
            <a:ext cx="1047964" cy="10479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body" idx="2"/>
          </p:nvPr>
        </p:nvSpPr>
        <p:spPr>
          <a:xfrm>
            <a:off x="1515820" y="1122363"/>
            <a:ext cx="9144000" cy="2366958"/>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SzPts val="6000"/>
              <a:buNone/>
            </a:pPr>
            <a:r>
              <a:rPr lang="en-US" b="1" i="0" u="none" strike="noStrike">
                <a:solidFill>
                  <a:srgbClr val="FFFFFF"/>
                </a:solidFill>
                <a:latin typeface="Questrial"/>
                <a:ea typeface="Questrial"/>
                <a:cs typeface="Questrial"/>
                <a:sym typeface="Questrial"/>
              </a:rPr>
              <a:t>Developing a Marketing Plan for the APLD Program</a:t>
            </a:r>
            <a:endParaRPr/>
          </a:p>
        </p:txBody>
      </p:sp>
      <p:sp>
        <p:nvSpPr>
          <p:cNvPr id="194" name="Google Shape;194;p24"/>
          <p:cNvSpPr txBox="1">
            <a:spLocks noGrp="1"/>
          </p:cNvSpPr>
          <p:nvPr>
            <p:ph type="body" idx="3"/>
          </p:nvPr>
        </p:nvSpPr>
        <p:spPr>
          <a:xfrm>
            <a:off x="1516063" y="3602038"/>
            <a:ext cx="9151937" cy="542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US" b="0" i="0" u="none" strike="noStrike">
                <a:solidFill>
                  <a:srgbClr val="FFFFFF"/>
                </a:solidFill>
                <a:latin typeface="Questrial"/>
                <a:ea typeface="Questrial"/>
                <a:cs typeface="Questrial"/>
                <a:sym typeface="Questrial"/>
              </a:rPr>
              <a:t>2023-2024 APLD Capstone Group 3</a:t>
            </a:r>
            <a:endParaRPr b="0"/>
          </a:p>
          <a:p>
            <a:pPr marL="0" lvl="0" indent="0" algn="l" rtl="0">
              <a:lnSpc>
                <a:spcPct val="90000"/>
              </a:lnSpc>
              <a:spcBef>
                <a:spcPts val="0"/>
              </a:spcBef>
              <a:spcAft>
                <a:spcPts val="0"/>
              </a:spcAft>
              <a:buClr>
                <a:schemeClr val="lt1"/>
              </a:buClr>
              <a:buSzPts val="3200"/>
              <a:buNone/>
            </a:pPr>
            <a:endParaRPr/>
          </a:p>
        </p:txBody>
      </p:sp>
      <p:sp>
        <p:nvSpPr>
          <p:cNvPr id="196" name="Google Shape;196;p24"/>
          <p:cNvSpPr/>
          <p:nvPr/>
        </p:nvSpPr>
        <p:spPr>
          <a:xfrm>
            <a:off x="3177932" y="4045796"/>
            <a:ext cx="5819775" cy="1524000"/>
          </a:xfrm>
          <a:prstGeom prst="rightArrow">
            <a:avLst>
              <a:gd name="adj1" fmla="val 50000"/>
              <a:gd name="adj2" fmla="val 50000"/>
            </a:avLst>
          </a:prstGeom>
          <a:solidFill>
            <a:schemeClr val="lt1"/>
          </a:solidFill>
          <a:ln w="25400" cap="flat" cmpd="sng">
            <a:solidFill>
              <a:srgbClr val="001D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Check out the </a:t>
            </a:r>
            <a:r>
              <a:rPr lang="en-US" sz="2800" b="1" i="0" u="sng" strike="noStrike" cap="none">
                <a:solidFill>
                  <a:schemeClr val="accent2"/>
                </a:solidFill>
                <a:latin typeface="Calibri"/>
                <a:ea typeface="Calibri"/>
                <a:cs typeface="Calibri"/>
                <a:sym typeface="Calibri"/>
              </a:rPr>
              <a:t>NEW</a:t>
            </a:r>
            <a:r>
              <a:rPr lang="en-US" sz="2800" b="0" i="0" u="none" strike="noStrike" cap="none">
                <a:solidFill>
                  <a:schemeClr val="dk1"/>
                </a:solidFill>
                <a:latin typeface="Calibri"/>
                <a:ea typeface="Calibri"/>
                <a:cs typeface="Calibri"/>
                <a:sym typeface="Calibri"/>
              </a:rPr>
              <a:t> APLD website!</a:t>
            </a:r>
            <a:endParaRPr sz="1400" b="0" i="0" u="none" strike="noStrike" cap="none">
              <a:solidFill>
                <a:srgbClr val="000000"/>
              </a:solidFill>
              <a:latin typeface="Arial"/>
              <a:ea typeface="Arial"/>
              <a:cs typeface="Arial"/>
              <a:sym typeface="Arial"/>
            </a:endParaRPr>
          </a:p>
        </p:txBody>
      </p:sp>
      <p:pic>
        <p:nvPicPr>
          <p:cNvPr id="3" name="Picture 2" descr="A qr code on a white background&#10;&#10;Description automatically generated">
            <a:extLst>
              <a:ext uri="{FF2B5EF4-FFF2-40B4-BE49-F238E27FC236}">
                <a16:creationId xmlns:a16="http://schemas.microsoft.com/office/drawing/2014/main" id="{0BDCCF7C-FC8A-A206-F116-D84E35A7E056}"/>
              </a:ext>
            </a:extLst>
          </p:cNvPr>
          <p:cNvPicPr>
            <a:picLocks noChangeAspect="1"/>
          </p:cNvPicPr>
          <p:nvPr/>
        </p:nvPicPr>
        <p:blipFill>
          <a:blip r:embed="rId3"/>
          <a:stretch>
            <a:fillRect/>
          </a:stretch>
        </p:blipFill>
        <p:spPr>
          <a:xfrm>
            <a:off x="9153144" y="2650112"/>
            <a:ext cx="3013326" cy="30133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838200" y="5142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Current ACCP Audio Resources </a:t>
            </a:r>
            <a:endParaRPr dirty="0"/>
          </a:p>
        </p:txBody>
      </p:sp>
      <p:sp>
        <p:nvSpPr>
          <p:cNvPr id="108" name="Google Shape;108;p7"/>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t>Each chapter is a separate audio file (.mp3) that must be downloaded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09" name="Google Shape;109;p7"/>
          <p:cNvPicPr preferRelativeResize="0"/>
          <p:nvPr/>
        </p:nvPicPr>
        <p:blipFill rotWithShape="1">
          <a:blip r:embed="rId3">
            <a:alphaModFix/>
          </a:blip>
          <a:srcRect/>
          <a:stretch/>
        </p:blipFill>
        <p:spPr>
          <a:xfrm>
            <a:off x="492862" y="2519624"/>
            <a:ext cx="11206276" cy="3643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Current ACCP Audio Resources </a:t>
            </a:r>
            <a:endParaRPr dirty="0"/>
          </a:p>
        </p:txBody>
      </p:sp>
      <p:sp>
        <p:nvSpPr>
          <p:cNvPr id="115" name="Google Shape;115;p8"/>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Length of each chapter is ~1-1.5 hours </a:t>
            </a:r>
            <a:endParaRPr dirty="0"/>
          </a:p>
          <a:p>
            <a:pPr marL="228600" lvl="0" indent="-228600" algn="l" rtl="0">
              <a:lnSpc>
                <a:spcPct val="90000"/>
              </a:lnSpc>
              <a:spcBef>
                <a:spcPts val="1000"/>
              </a:spcBef>
              <a:spcAft>
                <a:spcPts val="0"/>
              </a:spcAft>
              <a:buClr>
                <a:schemeClr val="dk1"/>
              </a:buClr>
              <a:buSzPts val="2400"/>
              <a:buChar char="•"/>
            </a:pPr>
            <a:r>
              <a:rPr lang="en-US" sz="2400" dirty="0"/>
              <a:t>No ability to adjust speed of presentation </a:t>
            </a:r>
            <a:endParaRPr dirty="0"/>
          </a:p>
          <a:p>
            <a:pPr marL="228600" lvl="0" indent="-228600" algn="l" rtl="0">
              <a:lnSpc>
                <a:spcPct val="90000"/>
              </a:lnSpc>
              <a:spcBef>
                <a:spcPts val="1000"/>
              </a:spcBef>
              <a:spcAft>
                <a:spcPts val="0"/>
              </a:spcAft>
              <a:buClr>
                <a:schemeClr val="dk1"/>
              </a:buClr>
              <a:buSzPts val="2400"/>
              <a:buChar char="•"/>
            </a:pPr>
            <a:r>
              <a:rPr lang="en-US" sz="2400" dirty="0"/>
              <a:t>User must keep device screen open or playback stops </a:t>
            </a:r>
            <a:endParaRPr dirty="0"/>
          </a:p>
          <a:p>
            <a:pPr marL="228600" lvl="0" indent="-228600" algn="l" rtl="0">
              <a:lnSpc>
                <a:spcPct val="90000"/>
              </a:lnSpc>
              <a:spcBef>
                <a:spcPts val="1000"/>
              </a:spcBef>
              <a:spcAft>
                <a:spcPts val="0"/>
              </a:spcAft>
              <a:buClr>
                <a:schemeClr val="dk1"/>
              </a:buClr>
              <a:buSzPts val="2400"/>
              <a:buChar char="•"/>
            </a:pPr>
            <a:r>
              <a:rPr lang="en-US" sz="2400" dirty="0"/>
              <a:t>Does not keep place in audio if listener doesn’t complete listening in one session </a:t>
            </a:r>
            <a:endParaRPr dirty="0"/>
          </a:p>
          <a:p>
            <a:pPr marL="228600" lvl="0" indent="-228600" algn="l" rtl="0">
              <a:lnSpc>
                <a:spcPct val="90000"/>
              </a:lnSpc>
              <a:spcBef>
                <a:spcPts val="1000"/>
              </a:spcBef>
              <a:spcAft>
                <a:spcPts val="0"/>
              </a:spcAft>
              <a:buClr>
                <a:schemeClr val="dk1"/>
              </a:buClr>
              <a:buSzPts val="2400"/>
              <a:buChar char="•"/>
            </a:pPr>
            <a:r>
              <a:rPr lang="en-US" sz="2400" dirty="0"/>
              <a:t>No easy way to jump topics as no marks of topic breaks. </a:t>
            </a:r>
            <a:endParaRPr dirty="0"/>
          </a:p>
        </p:txBody>
      </p:sp>
      <p:pic>
        <p:nvPicPr>
          <p:cNvPr id="116" name="Google Shape;116;p8"/>
          <p:cNvPicPr preferRelativeResize="0"/>
          <p:nvPr/>
        </p:nvPicPr>
        <p:blipFill rotWithShape="1">
          <a:blip r:embed="rId3">
            <a:alphaModFix/>
          </a:blip>
          <a:srcRect/>
          <a:stretch/>
        </p:blipFill>
        <p:spPr>
          <a:xfrm>
            <a:off x="428016" y="4487774"/>
            <a:ext cx="11093801" cy="1401500"/>
          </a:xfrm>
          <a:prstGeom prst="rect">
            <a:avLst/>
          </a:prstGeom>
          <a:noFill/>
          <a:ln>
            <a:noFill/>
          </a:ln>
        </p:spPr>
      </p:pic>
      <p:sp>
        <p:nvSpPr>
          <p:cNvPr id="117" name="Google Shape;117;p8"/>
          <p:cNvSpPr/>
          <p:nvPr/>
        </p:nvSpPr>
        <p:spPr>
          <a:xfrm>
            <a:off x="9922213" y="5188524"/>
            <a:ext cx="1431587" cy="466928"/>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Capstone Project Charges  </a:t>
            </a:r>
            <a:endParaRPr dirty="0"/>
          </a:p>
        </p:txBody>
      </p:sp>
      <p:sp>
        <p:nvSpPr>
          <p:cNvPr id="123" name="Google Shape;123;p6"/>
          <p:cNvSpPr txBox="1">
            <a:spLocks noGrp="1"/>
          </p:cNvSpPr>
          <p:nvPr>
            <p:ph type="body" idx="1"/>
          </p:nvPr>
        </p:nvSpPr>
        <p:spPr>
          <a:xfrm>
            <a:off x="838200" y="1825625"/>
            <a:ext cx="10515600" cy="4337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latin typeface="Calibri"/>
                <a:ea typeface="Calibri"/>
                <a:cs typeface="Calibri"/>
                <a:sym typeface="Calibri"/>
              </a:rPr>
              <a:t> </a:t>
            </a:r>
            <a:endParaRPr dirty="0"/>
          </a:p>
        </p:txBody>
      </p:sp>
      <p:sp>
        <p:nvSpPr>
          <p:cNvPr id="124" name="Google Shape;124;p6"/>
          <p:cNvSpPr/>
          <p:nvPr/>
        </p:nvSpPr>
        <p:spPr>
          <a:xfrm>
            <a:off x="1657642" y="2892784"/>
            <a:ext cx="8876700" cy="126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6"/>
          <p:cNvSpPr/>
          <p:nvPr/>
        </p:nvSpPr>
        <p:spPr>
          <a:xfrm>
            <a:off x="838200" y="2310325"/>
            <a:ext cx="9696300" cy="3052200"/>
          </a:xfrm>
          <a:prstGeom prst="wedgeRectCallout">
            <a:avLst>
              <a:gd name="adj1" fmla="val -20833"/>
              <a:gd name="adj2" fmla="val 62500"/>
            </a:avLst>
          </a:prstGeom>
          <a:solidFill>
            <a:srgbClr val="00457F"/>
          </a:solidFill>
          <a:ln w="12700" cap="flat" cmpd="sng">
            <a:solidFill>
              <a:schemeClr val="lt1"/>
            </a:solidFill>
            <a:prstDash val="solid"/>
            <a:miter lim="8000"/>
            <a:headEnd type="none" w="sm" len="sm"/>
            <a:tailEnd type="none" w="sm" len="sm"/>
          </a:ln>
        </p:spPr>
        <p:txBody>
          <a:bodyPr spcFirstLastPara="1" wrap="square" lIns="91425" tIns="91425" rIns="91425" bIns="91425" anchor="t" anchorCtr="0">
            <a:noAutofit/>
          </a:bodyPr>
          <a:lstStyle/>
          <a:p>
            <a:pPr marL="457200" lvl="0" indent="-419100" algn="l" rtl="0">
              <a:lnSpc>
                <a:spcPct val="90000"/>
              </a:lnSpc>
              <a:spcBef>
                <a:spcPts val="0"/>
              </a:spcBef>
              <a:spcAft>
                <a:spcPts val="0"/>
              </a:spcAft>
              <a:buClr>
                <a:schemeClr val="lt1"/>
              </a:buClr>
              <a:buSzPts val="3000"/>
              <a:buFont typeface="Calibri"/>
              <a:buChar char="●"/>
            </a:pPr>
            <a:r>
              <a:rPr lang="en-US" sz="3000" dirty="0">
                <a:solidFill>
                  <a:schemeClr val="lt1"/>
                </a:solidFill>
                <a:latin typeface="Calibri"/>
                <a:ea typeface="Calibri"/>
                <a:cs typeface="Calibri"/>
                <a:sym typeface="Calibri"/>
              </a:rPr>
              <a:t>Utilize existing ACCP Pharmacotherapy Preparatory Review resources and research into podcasting best practices to develop a plan for an effective audio course</a:t>
            </a:r>
            <a:endParaRPr sz="3000" dirty="0">
              <a:solidFill>
                <a:schemeClr val="lt1"/>
              </a:solidFill>
              <a:latin typeface="Calibri"/>
              <a:ea typeface="Calibri"/>
              <a:cs typeface="Calibri"/>
              <a:sym typeface="Calibri"/>
            </a:endParaRPr>
          </a:p>
          <a:p>
            <a:pPr marL="457200" lvl="0" indent="-419100" algn="l" rtl="0">
              <a:lnSpc>
                <a:spcPct val="90000"/>
              </a:lnSpc>
              <a:spcBef>
                <a:spcPts val="0"/>
              </a:spcBef>
              <a:spcAft>
                <a:spcPts val="0"/>
              </a:spcAft>
              <a:buClr>
                <a:schemeClr val="lt1"/>
              </a:buClr>
              <a:buSzPts val="3000"/>
              <a:buFont typeface="Calibri"/>
              <a:buChar char="●"/>
            </a:pPr>
            <a:r>
              <a:rPr lang="en-US" sz="3000" dirty="0">
                <a:solidFill>
                  <a:schemeClr val="lt1"/>
                </a:solidFill>
                <a:latin typeface="Calibri"/>
                <a:ea typeface="Calibri"/>
                <a:cs typeface="Calibri"/>
                <a:sym typeface="Calibri"/>
              </a:rPr>
              <a:t>Include a plan with a timeline for program development, the curriculum, one or more sample recordings, and a </a:t>
            </a:r>
            <a:r>
              <a:rPr lang="en-US" sz="3000"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marketing plan</a:t>
            </a:r>
            <a:endParaRPr sz="3000" dirty="0">
              <a:solidFill>
                <a:schemeClr val="lt1"/>
              </a:solidFill>
              <a:latin typeface="Calibri"/>
              <a:ea typeface="Calibri"/>
              <a:cs typeface="Calibri"/>
              <a:sym typeface="Calibri"/>
            </a:endParaRPr>
          </a:p>
          <a:p>
            <a:pPr marL="1371600" lvl="0" indent="0" algn="l" rtl="0">
              <a:lnSpc>
                <a:spcPct val="90000"/>
              </a:lnSpc>
              <a:spcBef>
                <a:spcPts val="0"/>
              </a:spcBef>
              <a:spcAft>
                <a:spcPts val="0"/>
              </a:spcAft>
              <a:buNone/>
            </a:pPr>
            <a:endParaRPr sz="2300" dirty="0">
              <a:solidFill>
                <a:schemeClr val="lt1"/>
              </a:solidFill>
              <a:latin typeface="Calibri"/>
              <a:ea typeface="Calibri"/>
              <a:cs typeface="Calibri"/>
              <a:sym typeface="Calibri"/>
            </a:endParaRPr>
          </a:p>
          <a:p>
            <a:pPr marL="0" lvl="0" indent="0" algn="l" rtl="0">
              <a:lnSpc>
                <a:spcPct val="90000"/>
              </a:lnSpc>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Market Analysis </a:t>
            </a:r>
            <a:endParaRPr dirty="0"/>
          </a:p>
        </p:txBody>
      </p:sp>
      <p:sp>
        <p:nvSpPr>
          <p:cNvPr id="132" name="Google Shape;132;p9"/>
          <p:cNvSpPr txBox="1">
            <a:spLocks noGrp="1"/>
          </p:cNvSpPr>
          <p:nvPr>
            <p:ph type="body" idx="1"/>
          </p:nvPr>
        </p:nvSpPr>
        <p:spPr>
          <a:xfrm>
            <a:off x="838200" y="1885242"/>
            <a:ext cx="10329153" cy="435991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1" u="sng" dirty="0"/>
              <a:t>ASHP</a:t>
            </a:r>
            <a:r>
              <a:rPr lang="en-US" dirty="0"/>
              <a:t> </a:t>
            </a:r>
            <a:endParaRPr dirty="0"/>
          </a:p>
          <a:p>
            <a:pPr marL="685800" lvl="1" indent="-228600" algn="l" rtl="0">
              <a:lnSpc>
                <a:spcPct val="90000"/>
              </a:lnSpc>
              <a:spcBef>
                <a:spcPts val="500"/>
              </a:spcBef>
              <a:spcAft>
                <a:spcPts val="0"/>
              </a:spcAft>
              <a:buClr>
                <a:schemeClr val="dk1"/>
              </a:buClr>
              <a:buSzPts val="2400"/>
              <a:buChar char="•"/>
            </a:pPr>
            <a:r>
              <a:rPr lang="en-US" dirty="0"/>
              <a:t>Podcasts offered weekly/semi-weekly </a:t>
            </a:r>
            <a:endParaRPr dirty="0"/>
          </a:p>
          <a:p>
            <a:pPr marL="685800" lvl="1" indent="-228600" algn="l" rtl="0">
              <a:lnSpc>
                <a:spcPct val="90000"/>
              </a:lnSpc>
              <a:spcBef>
                <a:spcPts val="500"/>
              </a:spcBef>
              <a:spcAft>
                <a:spcPts val="0"/>
              </a:spcAft>
              <a:buClr>
                <a:schemeClr val="dk1"/>
              </a:buClr>
              <a:buSzPts val="2400"/>
              <a:buChar char="•"/>
            </a:pPr>
            <a:r>
              <a:rPr lang="en-US" dirty="0"/>
              <a:t>8-12 minutes in length </a:t>
            </a:r>
            <a:endParaRPr dirty="0"/>
          </a:p>
          <a:p>
            <a:pPr marL="685800" lvl="1" indent="-228600" algn="l" rtl="0">
              <a:lnSpc>
                <a:spcPct val="90000"/>
              </a:lnSpc>
              <a:spcBef>
                <a:spcPts val="500"/>
              </a:spcBef>
              <a:spcAft>
                <a:spcPts val="0"/>
              </a:spcAft>
              <a:buClr>
                <a:schemeClr val="dk1"/>
              </a:buClr>
              <a:buSzPts val="2400"/>
              <a:buChar char="•"/>
            </a:pPr>
            <a:r>
              <a:rPr lang="en-US" dirty="0"/>
              <a:t>No cost or CE</a:t>
            </a:r>
            <a:endParaRPr dirty="0"/>
          </a:p>
          <a:p>
            <a:pPr marL="228600" lvl="0" indent="-228600" algn="l" rtl="0">
              <a:lnSpc>
                <a:spcPct val="90000"/>
              </a:lnSpc>
              <a:spcBef>
                <a:spcPts val="1000"/>
              </a:spcBef>
              <a:spcAft>
                <a:spcPts val="0"/>
              </a:spcAft>
              <a:buClr>
                <a:schemeClr val="dk1"/>
              </a:buClr>
              <a:buSzPts val="2800"/>
              <a:buChar char="•"/>
            </a:pPr>
            <a:r>
              <a:rPr lang="en-US" b="1" u="sng" dirty="0"/>
              <a:t>APhA</a:t>
            </a:r>
            <a:endParaRPr b="1" u="sng" dirty="0"/>
          </a:p>
          <a:p>
            <a:pPr marL="685800" lvl="1" indent="-228600" algn="l" rtl="0">
              <a:lnSpc>
                <a:spcPct val="90000"/>
              </a:lnSpc>
              <a:spcBef>
                <a:spcPts val="500"/>
              </a:spcBef>
              <a:spcAft>
                <a:spcPts val="0"/>
              </a:spcAft>
              <a:buClr>
                <a:schemeClr val="dk1"/>
              </a:buClr>
              <a:buSzPts val="2400"/>
              <a:buChar char="•"/>
            </a:pPr>
            <a:r>
              <a:rPr lang="en-US" dirty="0"/>
              <a:t>Podcasts hosted in partnership with iForumRx with APhA membership</a:t>
            </a:r>
            <a:endParaRPr dirty="0"/>
          </a:p>
          <a:p>
            <a:pPr marL="685800" lvl="1" indent="-228600" algn="l" rtl="0">
              <a:lnSpc>
                <a:spcPct val="90000"/>
              </a:lnSpc>
              <a:spcBef>
                <a:spcPts val="500"/>
              </a:spcBef>
              <a:spcAft>
                <a:spcPts val="0"/>
              </a:spcAft>
              <a:buClr>
                <a:schemeClr val="dk1"/>
              </a:buClr>
              <a:buSzPts val="2400"/>
              <a:buChar char="•"/>
            </a:pPr>
            <a:r>
              <a:rPr lang="en-US" dirty="0"/>
              <a:t>5 x 5 minute podcasts offered each month </a:t>
            </a:r>
            <a:endParaRPr dirty="0"/>
          </a:p>
          <a:p>
            <a:pPr marL="1143000" lvl="2" indent="-228600" algn="l" rtl="0">
              <a:lnSpc>
                <a:spcPct val="90000"/>
              </a:lnSpc>
              <a:spcBef>
                <a:spcPts val="500"/>
              </a:spcBef>
              <a:spcAft>
                <a:spcPts val="0"/>
              </a:spcAft>
              <a:buClr>
                <a:schemeClr val="dk1"/>
              </a:buClr>
              <a:buSzPts val="2000"/>
              <a:buChar char="•"/>
            </a:pPr>
            <a:r>
              <a:rPr lang="en-US" dirty="0"/>
              <a:t>0.05 CE per podcast </a:t>
            </a:r>
            <a:endParaRPr dirty="0"/>
          </a:p>
          <a:p>
            <a:pPr marL="228600" lvl="0" indent="-228600" algn="l" rtl="0">
              <a:lnSpc>
                <a:spcPct val="90000"/>
              </a:lnSpc>
              <a:spcBef>
                <a:spcPts val="1000"/>
              </a:spcBef>
              <a:spcAft>
                <a:spcPts val="0"/>
              </a:spcAft>
              <a:buClr>
                <a:schemeClr val="dk1"/>
              </a:buClr>
              <a:buSzPts val="2800"/>
              <a:buChar char="•"/>
            </a:pPr>
            <a:r>
              <a:rPr lang="en-US" b="1" u="sng" dirty="0"/>
              <a:t>SCCM</a:t>
            </a:r>
            <a:endParaRPr dirty="0"/>
          </a:p>
          <a:p>
            <a:pPr marL="685800" lvl="1" indent="-228600" algn="l" rtl="0">
              <a:lnSpc>
                <a:spcPct val="90000"/>
              </a:lnSpc>
              <a:spcBef>
                <a:spcPts val="500"/>
              </a:spcBef>
              <a:spcAft>
                <a:spcPts val="0"/>
              </a:spcAft>
              <a:buClr>
                <a:schemeClr val="dk1"/>
              </a:buClr>
              <a:buSzPts val="2400"/>
              <a:buChar char="•"/>
            </a:pPr>
            <a:r>
              <a:rPr lang="en-US" dirty="0"/>
              <a:t>Podcasts that offer interview/content expert discussions </a:t>
            </a:r>
            <a:endParaRPr dirty="0"/>
          </a:p>
          <a:p>
            <a:pPr marL="685800" lvl="1" indent="-228600" algn="l" rtl="0">
              <a:lnSpc>
                <a:spcPct val="90000"/>
              </a:lnSpc>
              <a:spcBef>
                <a:spcPts val="500"/>
              </a:spcBef>
              <a:spcAft>
                <a:spcPts val="0"/>
              </a:spcAft>
              <a:buClr>
                <a:schemeClr val="dk1"/>
              </a:buClr>
              <a:buSzPts val="2400"/>
              <a:buChar char="•"/>
            </a:pPr>
            <a:r>
              <a:rPr lang="en-US" dirty="0"/>
              <a:t>No cost or 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Goals of Survey to Past ACCP Prep Course Faculty &amp; Participants</a:t>
            </a:r>
            <a:endParaRPr dirty="0"/>
          </a:p>
        </p:txBody>
      </p:sp>
      <p:grpSp>
        <p:nvGrpSpPr>
          <p:cNvPr id="138" name="Google Shape;138;p11"/>
          <p:cNvGrpSpPr/>
          <p:nvPr/>
        </p:nvGrpSpPr>
        <p:grpSpPr>
          <a:xfrm>
            <a:off x="841280" y="2448755"/>
            <a:ext cx="10509438" cy="3091011"/>
            <a:chOff x="3080" y="623130"/>
            <a:chExt cx="10509438" cy="3091011"/>
          </a:xfrm>
        </p:grpSpPr>
        <p:sp>
          <p:nvSpPr>
            <p:cNvPr id="139" name="Google Shape;139;p11"/>
            <p:cNvSpPr/>
            <p:nvPr/>
          </p:nvSpPr>
          <p:spPr>
            <a:xfrm>
              <a:off x="3080" y="623130"/>
              <a:ext cx="3091011" cy="3091011"/>
            </a:xfrm>
            <a:prstGeom prst="ellipse">
              <a:avLst/>
            </a:prstGeom>
            <a:solidFill>
              <a:srgbClr val="00457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11"/>
            <p:cNvSpPr txBox="1"/>
            <p:nvPr/>
          </p:nvSpPr>
          <p:spPr>
            <a:xfrm>
              <a:off x="455748" y="1075798"/>
              <a:ext cx="2185675" cy="2185675"/>
            </a:xfrm>
            <a:prstGeom prst="rect">
              <a:avLst/>
            </a:prstGeom>
            <a:noFill/>
            <a:ln>
              <a:noFill/>
            </a:ln>
          </p:spPr>
          <p:txBody>
            <a:bodyPr spcFirstLastPara="1" wrap="square" lIns="170100" tIns="26650" rIns="17010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Determine how many are currently using audio resource with course </a:t>
              </a:r>
              <a:endParaRPr dirty="0"/>
            </a:p>
          </p:txBody>
        </p:sp>
        <p:sp>
          <p:nvSpPr>
            <p:cNvPr id="141" name="Google Shape;141;p11"/>
            <p:cNvSpPr/>
            <p:nvPr/>
          </p:nvSpPr>
          <p:spPr>
            <a:xfrm>
              <a:off x="2475889" y="623130"/>
              <a:ext cx="3091011" cy="3091011"/>
            </a:xfrm>
            <a:prstGeom prst="ellipse">
              <a:avLst/>
            </a:prstGeom>
            <a:solidFill>
              <a:srgbClr val="00457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11"/>
            <p:cNvSpPr txBox="1"/>
            <p:nvPr/>
          </p:nvSpPr>
          <p:spPr>
            <a:xfrm>
              <a:off x="2928557" y="1075798"/>
              <a:ext cx="2185675" cy="2185675"/>
            </a:xfrm>
            <a:prstGeom prst="rect">
              <a:avLst/>
            </a:prstGeom>
            <a:noFill/>
            <a:ln>
              <a:noFill/>
            </a:ln>
          </p:spPr>
          <p:txBody>
            <a:bodyPr spcFirstLastPara="1" wrap="square" lIns="170100" tIns="26650" rIns="17010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Determine goal length for content </a:t>
              </a:r>
              <a:endParaRPr dirty="0"/>
            </a:p>
          </p:txBody>
        </p:sp>
        <p:sp>
          <p:nvSpPr>
            <p:cNvPr id="143" name="Google Shape;143;p11"/>
            <p:cNvSpPr/>
            <p:nvPr/>
          </p:nvSpPr>
          <p:spPr>
            <a:xfrm>
              <a:off x="4948698" y="623130"/>
              <a:ext cx="3091011" cy="3091011"/>
            </a:xfrm>
            <a:prstGeom prst="ellipse">
              <a:avLst/>
            </a:prstGeom>
            <a:solidFill>
              <a:srgbClr val="00457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11"/>
            <p:cNvSpPr txBox="1"/>
            <p:nvPr/>
          </p:nvSpPr>
          <p:spPr>
            <a:xfrm>
              <a:off x="5401366" y="1075798"/>
              <a:ext cx="2185675" cy="2185675"/>
            </a:xfrm>
            <a:prstGeom prst="rect">
              <a:avLst/>
            </a:prstGeom>
            <a:noFill/>
            <a:ln>
              <a:noFill/>
            </a:ln>
          </p:spPr>
          <p:txBody>
            <a:bodyPr spcFirstLastPara="1" wrap="square" lIns="170100" tIns="26650" rIns="17010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Determine if users would support content that is additional cost beyond course </a:t>
              </a:r>
              <a:endParaRPr dirty="0"/>
            </a:p>
          </p:txBody>
        </p:sp>
        <p:sp>
          <p:nvSpPr>
            <p:cNvPr id="145" name="Google Shape;145;p11"/>
            <p:cNvSpPr/>
            <p:nvPr/>
          </p:nvSpPr>
          <p:spPr>
            <a:xfrm>
              <a:off x="7421507" y="623130"/>
              <a:ext cx="3091011" cy="3091011"/>
            </a:xfrm>
            <a:prstGeom prst="ellipse">
              <a:avLst/>
            </a:prstGeom>
            <a:solidFill>
              <a:srgbClr val="00457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11"/>
            <p:cNvSpPr txBox="1"/>
            <p:nvPr/>
          </p:nvSpPr>
          <p:spPr>
            <a:xfrm>
              <a:off x="7874175" y="1075798"/>
              <a:ext cx="2185675" cy="2185675"/>
            </a:xfrm>
            <a:prstGeom prst="rect">
              <a:avLst/>
            </a:prstGeom>
            <a:noFill/>
            <a:ln>
              <a:noFill/>
            </a:ln>
          </p:spPr>
          <p:txBody>
            <a:bodyPr spcFirstLastPara="1" wrap="square" lIns="170100" tIns="26650" rIns="17010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Determine if faculty would be willing to create additional content or CE questions </a:t>
              </a: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estrial"/>
              <a:buNone/>
            </a:pPr>
            <a:r>
              <a:rPr lang="en-US" dirty="0"/>
              <a:t>Survey </a:t>
            </a:r>
            <a:endParaRPr dirty="0"/>
          </a:p>
        </p:txBody>
      </p:sp>
      <p:sp>
        <p:nvSpPr>
          <p:cNvPr id="152" name="Google Shape;152;p12"/>
          <p:cNvSpPr txBox="1">
            <a:spLocks noGrp="1"/>
          </p:cNvSpPr>
          <p:nvPr>
            <p:ph type="body" idx="1"/>
          </p:nvPr>
        </p:nvSpPr>
        <p:spPr>
          <a:xfrm>
            <a:off x="488004" y="2248684"/>
            <a:ext cx="4259096" cy="43372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Survey sent to those who have been user and faculty for the BCPS Preparatory Course on two different dates </a:t>
            </a:r>
            <a:endParaRPr dirty="0"/>
          </a:p>
          <a:p>
            <a:pPr marL="228600" lvl="0" indent="-228600" algn="l" rtl="0">
              <a:lnSpc>
                <a:spcPct val="90000"/>
              </a:lnSpc>
              <a:spcBef>
                <a:spcPts val="1000"/>
              </a:spcBef>
              <a:spcAft>
                <a:spcPts val="0"/>
              </a:spcAft>
              <a:buClr>
                <a:schemeClr val="dk1"/>
              </a:buClr>
              <a:buSzPts val="2800"/>
              <a:buChar char="•"/>
            </a:pPr>
            <a:r>
              <a:rPr lang="en-US" dirty="0"/>
              <a:t>Responses </a:t>
            </a:r>
            <a:endParaRPr dirty="0"/>
          </a:p>
          <a:p>
            <a:pPr marL="685800" lvl="1" indent="-228600" algn="l" rtl="0">
              <a:lnSpc>
                <a:spcPct val="90000"/>
              </a:lnSpc>
              <a:spcBef>
                <a:spcPts val="500"/>
              </a:spcBef>
              <a:spcAft>
                <a:spcPts val="0"/>
              </a:spcAft>
              <a:buClr>
                <a:schemeClr val="dk1"/>
              </a:buClr>
              <a:buSzPts val="2400"/>
              <a:buChar char="•"/>
            </a:pPr>
            <a:r>
              <a:rPr lang="en-US" dirty="0"/>
              <a:t>74 users </a:t>
            </a:r>
            <a:endParaRPr dirty="0"/>
          </a:p>
          <a:p>
            <a:pPr marL="685800" lvl="1" indent="-228600" algn="l" rtl="0">
              <a:lnSpc>
                <a:spcPct val="90000"/>
              </a:lnSpc>
              <a:spcBef>
                <a:spcPts val="500"/>
              </a:spcBef>
              <a:spcAft>
                <a:spcPts val="0"/>
              </a:spcAft>
              <a:buClr>
                <a:schemeClr val="dk1"/>
              </a:buClr>
              <a:buSzPts val="2400"/>
              <a:buChar char="•"/>
            </a:pPr>
            <a:r>
              <a:rPr lang="en-US" dirty="0"/>
              <a:t>4 faculty </a:t>
            </a:r>
            <a:endParaRPr dirty="0"/>
          </a:p>
        </p:txBody>
      </p:sp>
      <p:graphicFrame>
        <p:nvGraphicFramePr>
          <p:cNvPr id="153" name="Google Shape;153;p12"/>
          <p:cNvGraphicFramePr/>
          <p:nvPr/>
        </p:nvGraphicFramePr>
        <p:xfrm>
          <a:off x="4416357" y="2789235"/>
          <a:ext cx="7444975" cy="3125150"/>
        </p:xfrm>
        <a:graphic>
          <a:graphicData uri="http://schemas.openxmlformats.org/drawingml/2006/table">
            <a:tbl>
              <a:tblPr>
                <a:noFill/>
              </a:tblPr>
              <a:tblGrid>
                <a:gridCol w="1422075">
                  <a:extLst>
                    <a:ext uri="{9D8B030D-6E8A-4147-A177-3AD203B41FA5}">
                      <a16:colId xmlns:a16="http://schemas.microsoft.com/office/drawing/2014/main" val="20000"/>
                    </a:ext>
                  </a:extLst>
                </a:gridCol>
                <a:gridCol w="1541575">
                  <a:extLst>
                    <a:ext uri="{9D8B030D-6E8A-4147-A177-3AD203B41FA5}">
                      <a16:colId xmlns:a16="http://schemas.microsoft.com/office/drawing/2014/main" val="20001"/>
                    </a:ext>
                  </a:extLst>
                </a:gridCol>
                <a:gridCol w="1505725">
                  <a:extLst>
                    <a:ext uri="{9D8B030D-6E8A-4147-A177-3AD203B41FA5}">
                      <a16:colId xmlns:a16="http://schemas.microsoft.com/office/drawing/2014/main" val="20002"/>
                    </a:ext>
                  </a:extLst>
                </a:gridCol>
                <a:gridCol w="1553525">
                  <a:extLst>
                    <a:ext uri="{9D8B030D-6E8A-4147-A177-3AD203B41FA5}">
                      <a16:colId xmlns:a16="http://schemas.microsoft.com/office/drawing/2014/main" val="20003"/>
                    </a:ext>
                  </a:extLst>
                </a:gridCol>
                <a:gridCol w="1422075">
                  <a:extLst>
                    <a:ext uri="{9D8B030D-6E8A-4147-A177-3AD203B41FA5}">
                      <a16:colId xmlns:a16="http://schemas.microsoft.com/office/drawing/2014/main" val="20004"/>
                    </a:ext>
                  </a:extLst>
                </a:gridCol>
              </a:tblGrid>
              <a:tr h="1193250">
                <a:tc>
                  <a:txBody>
                    <a:bodyPr/>
                    <a:lstStyle/>
                    <a:p>
                      <a:pPr marL="0" marR="0" lvl="0" indent="0" algn="l" rtl="0">
                        <a:spcBef>
                          <a:spcPts val="0"/>
                        </a:spcBef>
                        <a:spcAft>
                          <a:spcPts val="0"/>
                        </a:spcAft>
                        <a:buNone/>
                      </a:pPr>
                      <a:br>
                        <a:rPr lang="en-US" sz="1800" u="none" strike="noStrike" cap="none" dirty="0"/>
                      </a:b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March 19</a:t>
                      </a:r>
                      <a:r>
                        <a:rPr lang="en-US" sz="1100" b="1" i="0" u="none" strike="noStrike" cap="none" baseline="30000" dirty="0">
                          <a:solidFill>
                            <a:srgbClr val="000000"/>
                          </a:solidFill>
                          <a:latin typeface="Calibri"/>
                          <a:ea typeface="Calibri"/>
                          <a:cs typeface="Calibri"/>
                          <a:sym typeface="Calibri"/>
                        </a:rPr>
                        <a:t>th</a:t>
                      </a:r>
                      <a:r>
                        <a:rPr lang="en-US" sz="1100" b="1" i="0" u="none" strike="noStrike" cap="none" dirty="0">
                          <a:solidFill>
                            <a:srgbClr val="000000"/>
                          </a:solidFill>
                          <a:latin typeface="Calibri"/>
                          <a:ea typeface="Calibri"/>
                          <a:cs typeface="Calibri"/>
                          <a:sym typeface="Calibri"/>
                        </a:rPr>
                        <a:t> User</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April 9</a:t>
                      </a:r>
                      <a:r>
                        <a:rPr lang="en-US" sz="1100" b="1" i="0" u="none" strike="noStrike" cap="none" baseline="30000" dirty="0">
                          <a:solidFill>
                            <a:srgbClr val="000000"/>
                          </a:solidFill>
                          <a:latin typeface="Calibri"/>
                          <a:ea typeface="Calibri"/>
                          <a:cs typeface="Calibri"/>
                          <a:sym typeface="Calibri"/>
                        </a:rPr>
                        <a:t>th</a:t>
                      </a:r>
                      <a:r>
                        <a:rPr lang="en-US" sz="1100" b="1" i="0" u="none" strike="noStrike" cap="none" dirty="0">
                          <a:solidFill>
                            <a:srgbClr val="000000"/>
                          </a:solidFill>
                          <a:latin typeface="Calibri"/>
                          <a:ea typeface="Calibri"/>
                          <a:cs typeface="Calibri"/>
                          <a:sym typeface="Calibri"/>
                        </a:rPr>
                        <a:t> User</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March 19</a:t>
                      </a:r>
                      <a:r>
                        <a:rPr lang="en-US" sz="1100" b="1" i="0" u="none" strike="noStrike" cap="none" baseline="30000" dirty="0">
                          <a:solidFill>
                            <a:srgbClr val="000000"/>
                          </a:solidFill>
                          <a:latin typeface="Calibri"/>
                          <a:ea typeface="Calibri"/>
                          <a:cs typeface="Calibri"/>
                          <a:sym typeface="Calibri"/>
                        </a:rPr>
                        <a:t>th</a:t>
                      </a:r>
                      <a:r>
                        <a:rPr lang="en-US" sz="1100" b="1" i="0" u="none" strike="noStrike" cap="none" dirty="0">
                          <a:solidFill>
                            <a:srgbClr val="000000"/>
                          </a:solidFill>
                          <a:latin typeface="Calibri"/>
                          <a:ea typeface="Calibri"/>
                          <a:cs typeface="Calibri"/>
                          <a:sym typeface="Calibri"/>
                        </a:rPr>
                        <a:t> Faculty</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April 9</a:t>
                      </a:r>
                      <a:r>
                        <a:rPr lang="en-US" sz="1100" b="1" i="0" u="none" strike="noStrike" cap="none" baseline="30000" dirty="0">
                          <a:solidFill>
                            <a:srgbClr val="000000"/>
                          </a:solidFill>
                          <a:latin typeface="Calibri"/>
                          <a:ea typeface="Calibri"/>
                          <a:cs typeface="Calibri"/>
                          <a:sym typeface="Calibri"/>
                        </a:rPr>
                        <a:t>th</a:t>
                      </a:r>
                      <a:r>
                        <a:rPr lang="en-US" sz="1100" b="1" i="0" u="none" strike="noStrike" cap="none" dirty="0">
                          <a:solidFill>
                            <a:srgbClr val="000000"/>
                          </a:solidFill>
                          <a:latin typeface="Calibri"/>
                          <a:ea typeface="Calibri"/>
                          <a:cs typeface="Calibri"/>
                          <a:sym typeface="Calibri"/>
                        </a:rPr>
                        <a:t> Faculty </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2975">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Sent</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3503</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3500</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22</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22</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2975">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Delivered</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3501</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3499</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22</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22</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2975">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Opened</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1968 (56.2%)</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1926 (55%)</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16 (72.7%)</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17 (77.3%)</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2975">
                <a:tc>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Clicked</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68 (3.5%) </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48 (2.5%)</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3  (18.8%)</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i="0" u="none" strike="noStrike" cap="none" dirty="0">
                          <a:solidFill>
                            <a:srgbClr val="000000"/>
                          </a:solidFill>
                          <a:latin typeface="Calibri"/>
                          <a:ea typeface="Calibri"/>
                          <a:cs typeface="Calibri"/>
                          <a:sym typeface="Calibri"/>
                        </a:rPr>
                        <a:t>2 (11.8%) </a:t>
                      </a:r>
                      <a:endParaRPr sz="1800" u="none" strike="noStrike" cap="none" dirty="0"/>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4" name="Google Shape;154;p12"/>
          <p:cNvSpPr/>
          <p:nvPr/>
        </p:nvSpPr>
        <p:spPr>
          <a:xfrm>
            <a:off x="4218587" y="4068765"/>
            <a:ext cx="13903943" cy="69711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ACCP">
      <a:dk1>
        <a:srgbClr val="000000"/>
      </a:dk1>
      <a:lt1>
        <a:srgbClr val="FFFFFF"/>
      </a:lt1>
      <a:dk2>
        <a:srgbClr val="545454"/>
      </a:dk2>
      <a:lt2>
        <a:srgbClr val="E4E5E6"/>
      </a:lt2>
      <a:accent1>
        <a:srgbClr val="00467F"/>
      </a:accent1>
      <a:accent2>
        <a:srgbClr val="FBAD18"/>
      </a:accent2>
      <a:accent3>
        <a:srgbClr val="00467F"/>
      </a:accent3>
      <a:accent4>
        <a:srgbClr val="FBAD18"/>
      </a:accent4>
      <a:accent5>
        <a:srgbClr val="00467F"/>
      </a:accent5>
      <a:accent6>
        <a:srgbClr val="FBAD18"/>
      </a:accent6>
      <a:hlink>
        <a:srgbClr val="00467F"/>
      </a:hlink>
      <a:folHlink>
        <a:srgbClr val="E4E5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rm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BBBA677882A4FA9EB92DEC63415DF" ma:contentTypeVersion="18" ma:contentTypeDescription="Create a new document." ma:contentTypeScope="" ma:versionID="2d6da34a6c6f0df1e4443785dfbb1b43">
  <xsd:schema xmlns:xsd="http://www.w3.org/2001/XMLSchema" xmlns:xs="http://www.w3.org/2001/XMLSchema" xmlns:p="http://schemas.microsoft.com/office/2006/metadata/properties" xmlns:ns2="40254b41-ae7a-4239-b980-1bfdf24737ea" xmlns:ns3="4f1a43a0-9c65-4a40-8e59-d06f573524aa" targetNamespace="http://schemas.microsoft.com/office/2006/metadata/properties" ma:root="true" ma:fieldsID="b379fe77a547806ff58b97d5ac75e812" ns2:_="" ns3:_="">
    <xsd:import namespace="40254b41-ae7a-4239-b980-1bfdf24737ea"/>
    <xsd:import namespace="4f1a43a0-9c65-4a40-8e59-d06f573524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54b41-ae7a-4239-b980-1bfdf2473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18ed9f0-8a0a-4237-802f-03fd290300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1a43a0-9c65-4a40-8e59-d06f573524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c55737e-c173-482e-9227-bc8e22512de6}" ma:internalName="TaxCatchAll" ma:showField="CatchAllData" ma:web="4f1a43a0-9c65-4a40-8e59-d06f573524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1a43a0-9c65-4a40-8e59-d06f573524aa" xsi:nil="true"/>
    <lcf76f155ced4ddcb4097134ff3c332f xmlns="40254b41-ae7a-4239-b980-1bfdf24737ea">
      <Terms xmlns="http://schemas.microsoft.com/office/infopath/2007/PartnerControls"/>
    </lcf76f155ced4ddcb4097134ff3c332f>
    <_Flow_SignoffStatus xmlns="40254b41-ae7a-4239-b980-1bfdf24737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760E2E-F9AE-405D-A5F5-6263539EA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54b41-ae7a-4239-b980-1bfdf24737ea"/>
    <ds:schemaRef ds:uri="4f1a43a0-9c65-4a40-8e59-d06f573524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322A3B-7B6A-4FCD-9C46-97C4A86974D0}">
  <ds:schemaRefs>
    <ds:schemaRef ds:uri="4f1a43a0-9c65-4a40-8e59-d06f573524aa"/>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40254b41-ae7a-4239-b980-1bfdf24737ea"/>
    <ds:schemaRef ds:uri="http://www.w3.org/XML/1998/namespace"/>
    <ds:schemaRef ds:uri="http://purl.org/dc/terms/"/>
  </ds:schemaRefs>
</ds:datastoreItem>
</file>

<file path=customXml/itemProps3.xml><?xml version="1.0" encoding="utf-8"?>
<ds:datastoreItem xmlns:ds="http://schemas.openxmlformats.org/officeDocument/2006/customXml" ds:itemID="{9995AD62-DCAF-4248-B4D1-FC7C507951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TotalTime>
  <Words>3147</Words>
  <Application>Microsoft Office PowerPoint</Application>
  <PresentationFormat>Widescreen</PresentationFormat>
  <Paragraphs>440</Paragraphs>
  <Slides>39</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Arial,Sans-Serif</vt:lpstr>
      <vt:lpstr>Bahnschrift Light Condensed</vt:lpstr>
      <vt:lpstr>Calibri</vt:lpstr>
      <vt:lpstr>Courier New</vt:lpstr>
      <vt:lpstr>ITC Avant Garde Std Bk</vt:lpstr>
      <vt:lpstr>Questrial</vt:lpstr>
      <vt:lpstr>Office Theme</vt:lpstr>
      <vt:lpstr>PowerPoint Presentation</vt:lpstr>
      <vt:lpstr>Project Goal </vt:lpstr>
      <vt:lpstr>Background</vt:lpstr>
      <vt:lpstr>Current ACCP Audio Resources </vt:lpstr>
      <vt:lpstr>Current ACCP Audio Resources </vt:lpstr>
      <vt:lpstr>Capstone Project Charges  </vt:lpstr>
      <vt:lpstr>Market Analysis </vt:lpstr>
      <vt:lpstr>Goals of Survey to Past ACCP Prep Course Faculty &amp; Participants</vt:lpstr>
      <vt:lpstr>Survey </vt:lpstr>
      <vt:lpstr>PowerPoint Presentation</vt:lpstr>
      <vt:lpstr>Survey Results </vt:lpstr>
      <vt:lpstr>Recommendations </vt:lpstr>
      <vt:lpstr>Steps for Setting Up a Podcast </vt:lpstr>
      <vt:lpstr>What Could it Look Like? </vt:lpstr>
      <vt:lpstr>PowerPoint Presentation</vt:lpstr>
      <vt:lpstr>Background Information</vt:lpstr>
      <vt:lpstr>Group Charge</vt:lpstr>
      <vt:lpstr>Methods </vt:lpstr>
      <vt:lpstr>Data Assessment </vt:lpstr>
      <vt:lpstr>Demographics and Characteristics</vt:lpstr>
      <vt:lpstr>Involved Lapsed Members </vt:lpstr>
      <vt:lpstr>Number of Membership Years for Lapsed Members</vt:lpstr>
      <vt:lpstr>Outreach Plan - Lapsed Member Survey </vt:lpstr>
      <vt:lpstr>PowerPoint Presentation</vt:lpstr>
      <vt:lpstr>PowerPoint Presentation</vt:lpstr>
      <vt:lpstr>Outreach Plan- Focus Group </vt:lpstr>
      <vt:lpstr>PowerPoint Presentation</vt:lpstr>
      <vt:lpstr>PowerPoint Presentation</vt:lpstr>
      <vt:lpstr>Capstone Group 3 Members</vt:lpstr>
      <vt:lpstr>Learning Objectives</vt:lpstr>
      <vt:lpstr>Charge</vt:lpstr>
      <vt:lpstr>Marketing Plan Goals</vt:lpstr>
      <vt:lpstr>Timeline of Marketing Plan Implementation</vt:lpstr>
      <vt:lpstr>Goal 1: Showcase 2022-2023 APLD Program Class</vt:lpstr>
      <vt:lpstr>Goal 2: Highlight 2023-2024 APLD Program Class</vt:lpstr>
      <vt:lpstr>Goal 3: Develop Future APLD Program Recruitment Materials </vt:lpstr>
      <vt:lpstr>2022-2023 Graduate Testimonials</vt:lpstr>
      <vt:lpstr>Acknowledgments:  Capstone Project Advisors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 Anderson</dc:creator>
  <cp:lastModifiedBy>Marcia Buck</cp:lastModifiedBy>
  <cp:revision>51</cp:revision>
  <dcterms:created xsi:type="dcterms:W3CDTF">2016-06-21T14:49:51Z</dcterms:created>
  <dcterms:modified xsi:type="dcterms:W3CDTF">2024-11-12T20:08:11Z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0x010100B1CBBBA677882A4FA9EB92DEC63415DF</vt:lpwstr>
  </property>
  <property fmtid="{D5CDD505-2E9C-101B-9397-08002B2CF9AE}" pid="3" name="Order">
    <vt:r8>127110000</vt:r8>
  </property>
  <property fmtid="{D5CDD505-2E9C-101B-9397-08002B2CF9AE}" pid="4" name="MediaServiceImageTags">
    <vt:lpwstr/>
  </property>
</Properties>
</file>