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  <p:sldMasterId id="2147483693" r:id="rId5"/>
    <p:sldMasterId id="2147483698" r:id="rId6"/>
    <p:sldMasterId id="2147483710" r:id="rId7"/>
  </p:sldMasterIdLst>
  <p:notesMasterIdLst>
    <p:notesMasterId r:id="rId44"/>
  </p:notesMasterIdLst>
  <p:handoutMasterIdLst>
    <p:handoutMasterId r:id="rId45"/>
  </p:handoutMasterIdLst>
  <p:sldIdLst>
    <p:sldId id="261" r:id="rId8"/>
    <p:sldId id="293" r:id="rId9"/>
    <p:sldId id="275" r:id="rId10"/>
    <p:sldId id="276" r:id="rId11"/>
    <p:sldId id="277" r:id="rId12"/>
    <p:sldId id="260" r:id="rId13"/>
    <p:sldId id="263" r:id="rId14"/>
    <p:sldId id="278" r:id="rId15"/>
    <p:sldId id="279" r:id="rId16"/>
    <p:sldId id="265" r:id="rId17"/>
    <p:sldId id="280" r:id="rId18"/>
    <p:sldId id="256" r:id="rId19"/>
    <p:sldId id="281" r:id="rId20"/>
    <p:sldId id="257" r:id="rId21"/>
    <p:sldId id="258" r:id="rId22"/>
    <p:sldId id="259" r:id="rId23"/>
    <p:sldId id="282" r:id="rId24"/>
    <p:sldId id="283" r:id="rId25"/>
    <p:sldId id="262" r:id="rId26"/>
    <p:sldId id="284" r:id="rId27"/>
    <p:sldId id="285" r:id="rId28"/>
    <p:sldId id="286" r:id="rId29"/>
    <p:sldId id="266" r:id="rId30"/>
    <p:sldId id="267" r:id="rId31"/>
    <p:sldId id="287" r:id="rId32"/>
    <p:sldId id="288" r:id="rId33"/>
    <p:sldId id="289" r:id="rId34"/>
    <p:sldId id="290" r:id="rId35"/>
    <p:sldId id="291" r:id="rId36"/>
    <p:sldId id="269" r:id="rId37"/>
    <p:sldId id="270" r:id="rId38"/>
    <p:sldId id="271" r:id="rId39"/>
    <p:sldId id="272" r:id="rId40"/>
    <p:sldId id="273" r:id="rId41"/>
    <p:sldId id="274" r:id="rId42"/>
    <p:sldId id="264" r:id="rId4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10A591-DA73-1700-BC6D-64EC586B5F8C}" name="Angie Fagerlin" initials="AF" userId="7342b8d20302592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5AA1"/>
    <a:srgbClr val="63AA8A"/>
    <a:srgbClr val="4774C5"/>
    <a:srgbClr val="28659C"/>
    <a:srgbClr val="6888C8"/>
    <a:srgbClr val="8D79A3"/>
    <a:srgbClr val="000000"/>
    <a:srgbClr val="DACFE9"/>
    <a:srgbClr val="5B4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C1FA61-1724-4550-AA7E-BFF1D0020421}" v="6" dt="2026-10-01T21:34:38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6320" autoAdjust="0"/>
  </p:normalViewPr>
  <p:slideViewPr>
    <p:cSldViewPr snapToGrid="0">
      <p:cViewPr varScale="1">
        <p:scale>
          <a:sx n="62" d="100"/>
          <a:sy n="62" d="100"/>
        </p:scale>
        <p:origin x="1206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4808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BCAA437-EDB7-4D19-AEDB-A74A0F30B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8993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A437-EDB7-4D19-AEDB-A74A0F30BFDA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5A923-6FA5-1E2D-CB7B-E2C0B8A14F7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04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2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4930C-A6E1-CEFB-0F07-C59AA30108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3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668E3-DCF2-D104-89EE-02B400F077B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4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71EF3B-C1BA-A3E3-2CB9-357F3A20311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original text below:</a:t>
            </a:r>
          </a:p>
          <a:p>
            <a:r>
              <a:rPr lang="en-US" dirty="0"/>
              <a:t>One-page infographic: </a:t>
            </a:r>
            <a:r>
              <a:rPr lang="en-US" sz="1300" dirty="0">
                <a:latin typeface="Heebo" pitchFamily="2" charset="-79"/>
                <a:ea typeface="Heebo" pitchFamily="34" charset="-122"/>
                <a:cs typeface="Heebo" pitchFamily="2" charset="-79"/>
              </a:rPr>
              <a:t>A concise, high-level roadmap for nominating an individual for an ACCP award, organizing the process into six major content areas.</a:t>
            </a:r>
          </a:p>
          <a:p>
            <a:endParaRPr lang="en-US" sz="1300" dirty="0">
              <a:latin typeface="Heebo" pitchFamily="2" charset="-79"/>
              <a:cs typeface="Heebo" pitchFamily="2" charset="-79"/>
            </a:endParaRPr>
          </a:p>
          <a:p>
            <a:pPr defTabSz="966612">
              <a:defRPr/>
            </a:pPr>
            <a:r>
              <a:rPr lang="en-US" sz="1300" dirty="0">
                <a:latin typeface="Heebo" pitchFamily="2" charset="-79"/>
                <a:cs typeface="Heebo" pitchFamily="2" charset="-79"/>
              </a:rPr>
              <a:t>FAQ document: </a:t>
            </a:r>
            <a:r>
              <a:rPr lang="en-US" sz="1300" dirty="0">
                <a:latin typeface="Heebo" pitchFamily="2" charset="-79"/>
                <a:ea typeface="Heebo" pitchFamily="34" charset="-122"/>
                <a:cs typeface="Heebo" pitchFamily="2" charset="-79"/>
              </a:rPr>
              <a:t>Provides additional explanation and links to relevant ACCP website resources, addressing eligibility criteria, submission requirements, distinctions among awards, and practical guidance for strong nomination packets.</a:t>
            </a:r>
            <a:endParaRPr lang="en-US" sz="1300" dirty="0">
              <a:latin typeface="Heebo" pitchFamily="2" charset="-79"/>
              <a:cs typeface="Heebo" pitchFamily="2" charset="-79"/>
            </a:endParaRPr>
          </a:p>
          <a:p>
            <a:endParaRPr lang="en-US" dirty="0"/>
          </a:p>
          <a:p>
            <a:pPr defTabSz="966612">
              <a:defRPr/>
            </a:pPr>
            <a:r>
              <a:rPr lang="en-US" dirty="0"/>
              <a:t>Awards Summary Table: </a:t>
            </a:r>
            <a:r>
              <a:rPr lang="en-US" sz="1300" dirty="0">
                <a:latin typeface="Heebo" pitchFamily="2" charset="-79"/>
                <a:ea typeface="Heebo" pitchFamily="34" charset="-122"/>
                <a:cs typeface="Heebo" pitchFamily="2" charset="-79"/>
              </a:rPr>
              <a:t>A quick-reference comparison of eligibility requirements, nomination deadlines, packet deadlines, packet requirements, letter requirements, and rollover eligibility for all awards.</a:t>
            </a:r>
            <a:endParaRPr lang="en-US" sz="1300" dirty="0">
              <a:latin typeface="Heebo" pitchFamily="2" charset="-79"/>
              <a:cs typeface="Heebo" pitchFamily="2" charset="-79"/>
            </a:endParaRPr>
          </a:p>
          <a:p>
            <a:endParaRPr lang="en-US" dirty="0"/>
          </a:p>
          <a:p>
            <a:pPr defTabSz="966612">
              <a:defRPr/>
            </a:pPr>
            <a:r>
              <a:rPr lang="en-US" dirty="0"/>
              <a:t>How-to Nominate Video: </a:t>
            </a:r>
            <a:r>
              <a:rPr lang="en-US" sz="1300" dirty="0">
                <a:solidFill>
                  <a:srgbClr val="4C4C4D"/>
                </a:solidFill>
                <a:latin typeface="Heebo" pitchFamily="2" charset="-79"/>
                <a:ea typeface="Heebo" pitchFamily="34" charset="-122"/>
                <a:cs typeface="Heebo" pitchFamily="2" charset="-79"/>
              </a:rPr>
              <a:t>A </a:t>
            </a:r>
            <a:r>
              <a:rPr lang="en-US" sz="1300" dirty="0">
                <a:latin typeface="Heebo" pitchFamily="2" charset="-79"/>
                <a:cs typeface="Heebo" pitchFamily="2" charset="-79"/>
              </a:rPr>
              <a:t>step-by-step guided video with accompanying written handout walking through the nomination process in the Nominations Portal on the ACCP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5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46742D-A82D-391C-9087-4D62FDD2E72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1000"/>
              </a:lnSpc>
              <a:buSzPct val="100000"/>
            </a:pPr>
            <a:r>
              <a:rPr lang="en-US" b="1" i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We organized the resource around six questions nominators most need answered.</a:t>
            </a:r>
          </a:p>
          <a:p>
            <a:pPr marL="161102" indent="-161102">
              <a:lnSpc>
                <a:spcPct val="101000"/>
              </a:lnSpc>
              <a:buSzPct val="100000"/>
              <a:buChar char="•"/>
            </a:pPr>
            <a:r>
              <a:rPr lang="en-US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Eligibility Criteria</a:t>
            </a:r>
            <a:r>
              <a:rPr lang="en-US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Membership requirements, 'new' award distinctions, terminal-degree considerations, and rollover nominations</a:t>
            </a:r>
            <a:endParaRPr lang="en-US" dirty="0"/>
          </a:p>
          <a:p>
            <a:pPr marL="161102" indent="-161102">
              <a:lnSpc>
                <a:spcPct val="101000"/>
              </a:lnSpc>
              <a:buSzPct val="100000"/>
              <a:buChar char="•"/>
            </a:pPr>
            <a:r>
              <a:rPr lang="en-US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Nomination Team Formation</a:t>
            </a:r>
            <a:r>
              <a:rPr lang="en-US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Guidance and membership requirements for PRN-based, individual, or committee nominations</a:t>
            </a:r>
          </a:p>
          <a:p>
            <a:pPr marL="161102" indent="-161102">
              <a:lnSpc>
                <a:spcPct val="101000"/>
              </a:lnSpc>
              <a:buSzPct val="100000"/>
              <a:buChar char="•"/>
            </a:pPr>
            <a:r>
              <a:rPr lang="en-US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Nomination Deadlines</a:t>
            </a:r>
            <a:r>
              <a:rPr lang="en-US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Key deadlines and annual award cycles, including awards selected one year in advance</a:t>
            </a:r>
            <a:endParaRPr lang="en-US" dirty="0"/>
          </a:p>
          <a:p>
            <a:pPr marL="161102" indent="-161102">
              <a:lnSpc>
                <a:spcPct val="101000"/>
              </a:lnSpc>
              <a:buSzPct val="100000"/>
              <a:buChar char="•"/>
            </a:pPr>
            <a:r>
              <a:rPr lang="en-US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Nominations and Awards Timeline</a:t>
            </a:r>
            <a:r>
              <a:rPr lang="en-US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A step-by-step overview from submitting a nominee's name through packet compilation to post-submission steps</a:t>
            </a:r>
            <a:endParaRPr lang="en-US" dirty="0"/>
          </a:p>
          <a:p>
            <a:pPr marL="161102" indent="-161102">
              <a:lnSpc>
                <a:spcPct val="101000"/>
              </a:lnSpc>
              <a:buSzPct val="100000"/>
              <a:buChar char="•"/>
            </a:pPr>
            <a:r>
              <a:rPr lang="en-US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Awards Review Process</a:t>
            </a:r>
            <a:r>
              <a:rPr lang="en-US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Timeline clarification on multi-stage review, including subcommittee finalist selection, full committee vote, and Board approval</a:t>
            </a:r>
            <a:endParaRPr lang="en-US" dirty="0"/>
          </a:p>
          <a:p>
            <a:pPr marL="161102" indent="-161102">
              <a:lnSpc>
                <a:spcPct val="101000"/>
              </a:lnSpc>
              <a:buSzPct val="100000"/>
              <a:buChar char="•"/>
            </a:pPr>
            <a:r>
              <a:rPr lang="en-US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Key Tips and FAQs</a:t>
            </a:r>
            <a:r>
              <a:rPr lang="en-US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Recommendations and tips for submission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6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53C81-DD43-99C2-5509-9BC79BFC420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7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4B59D-C0E9-8DC2-9F9C-0CC74EC97BB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926AD3-F56A-FD69-ABD8-1BB9B14AB4F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9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9B60F-CA6C-7C31-3AE3-79D0E19D259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10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E7BF1-0457-2F87-FB0C-CB2C73980F2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66612">
              <a:defRPr/>
            </a:pPr>
            <a:fld id="{F7021451-1387-4CA6-816F-3879F97B5CBC}" type="slidenum">
              <a:rPr lang="en-US" sz="1900">
                <a:solidFill>
                  <a:prstClr val="black"/>
                </a:solidFill>
                <a:latin typeface="Aptos" panose="02110004020202020204"/>
              </a:rPr>
              <a:pPr algn="l" defTabSz="966612">
                <a:defRPr/>
              </a:pPr>
              <a:t>12</a:t>
            </a:fld>
            <a:endParaRPr lang="en-US" sz="19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9CD5C-4C55-D919-483E-E40E4892E52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/>
          <a:p>
            <a:r>
              <a:rPr lang="en-US" dirty="0"/>
              <a:t>Last modified: 09/20/2026</a:t>
            </a:r>
            <a:br>
              <a:rPr lang="en-US" dirty="0"/>
            </a:br>
            <a:r>
              <a:rPr lang="en-US" dirty="0"/>
              <a:t>No Presenter Notes</a:t>
            </a:r>
            <a:endParaRPr dirty="0"/>
          </a:p>
        </p:txBody>
      </p:sp>
      <p:sp>
        <p:nvSpPr>
          <p:cNvPr id="138" name="Google Shape;138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13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2B1A0-689F-11FF-A11C-D2E34EA625B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46" name="Google Shape;146;p5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14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DB825-CCC2-DD60-D69E-711AA7959B3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5ed36bd3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5ed36bd3a_0_37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53" name="Google Shape;153;g3f5ed36bd3a_0_37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15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318BE3-036D-E1E8-40E9-68530116FA7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5ed36bd3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5ed36bd3a_0_14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60" name="Google Shape;160;g3f5ed36bd3a_0_14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16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535C33-430B-3F69-19F1-E301C58A6E2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5ed36bd3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5ed36bd3a_0_30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67" name="Google Shape;167;g3f5ed36bd3a_0_30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17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047D86-1467-0B8D-B6DD-20C7AC1E8AF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63e8763a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63e8763a7_0_2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75" name="Google Shape;175;g3f63e8763a7_0_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18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DA8CC-AC2C-DFC2-3DDB-7EAD8094C71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5de178b1a_0_0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83" name="Google Shape;183;g3f5de178b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9DC41-BF1A-55D7-32E5-D795C28A637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5de178b1a_0_7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195" name="Google Shape;195;g3f5de178b1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AE2733-38E2-F140-D359-02B5F34E079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5de178b1a_0_24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204" name="Google Shape;204;g3f5de178b1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63401F-FAD1-EC84-6F97-9A2CACCF3F1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3cf10b3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3cf10b392_0_0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1269"/>
              </a:spcBef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f3cf10b392_0_0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22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1981D7-1CF8-6057-4814-B8D1D33D4FF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5f8cfe7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f5f8cfe7bf_0_0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225" name="Google Shape;225;g3f5f8cfe7bf_0_0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23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5EA304-E579-E3FC-C603-662256308A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5ed36bd3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5ed36bd3a_0_20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>
              <a:lnSpc>
                <a:spcPct val="142857"/>
              </a:lnSpc>
              <a:spcBef>
                <a:spcPts val="1163"/>
              </a:spcBef>
              <a:buClr>
                <a:schemeClr val="dk1"/>
              </a:buClr>
              <a:buSzPts val="1100"/>
            </a:pPr>
            <a:endParaRPr dirty="0"/>
          </a:p>
        </p:txBody>
      </p:sp>
      <p:sp>
        <p:nvSpPr>
          <p:cNvPr id="233" name="Google Shape;233;g3f5ed36bd3a_0_20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24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2BC056-8052-33E7-8BC7-5BDC051C1FB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63e87697b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63e87697b_0_208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/>
          </a:p>
        </p:txBody>
      </p:sp>
      <p:sp>
        <p:nvSpPr>
          <p:cNvPr id="240" name="Google Shape;240;g3f63e87697b_0_208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25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179D5E-6303-70F3-33E5-1EAE657086C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5ed68c94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f5ed68c94e_0_2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267" name="Google Shape;267;g3f5ed68c94e_0_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26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A25AE-9FCB-DE5E-F5CC-31ED5ED5D25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5ed68c94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5ed68c94e_0_35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/>
          </a:p>
        </p:txBody>
      </p:sp>
      <p:sp>
        <p:nvSpPr>
          <p:cNvPr id="274" name="Google Shape;274;g3f5ed68c94e_0_35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27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B554-C7A6-F206-F742-87299DE17D3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67090e330_1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f67090e330_1_329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/>
          </a:p>
        </p:txBody>
      </p:sp>
      <p:sp>
        <p:nvSpPr>
          <p:cNvPr id="281" name="Google Shape;281;g3f67090e330_1_329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28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43A02C-EB86-5051-7DDE-DAC5BE18822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f5ed68c94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3f5ed68c94e_0_28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/>
          </a:p>
        </p:txBody>
      </p:sp>
      <p:sp>
        <p:nvSpPr>
          <p:cNvPr id="300" name="Google Shape;300;g3f5ed68c94e_0_28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defTabSz="966612">
              <a:buClr>
                <a:srgbClr val="000000"/>
              </a:buClr>
              <a:defRPr/>
            </a:pPr>
            <a:fld id="{00000000-1234-1234-1234-123412341234}" type="slidenum">
              <a:rPr lang="en-US" sz="15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66612">
                <a:buClr>
                  <a:srgbClr val="000000"/>
                </a:buClr>
                <a:defRPr/>
              </a:pPr>
              <a:t>29</a:t>
            </a:fld>
            <a:endParaRPr sz="15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328B3A-452A-8BAB-843A-27EFB38064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AEF2B-379E-0018-0C5E-F4ACD344E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2AC28B-4797-D686-4A60-DA3494EC39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9EE7B-B530-08E1-A19C-6964A0E92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39401-430C-E1CD-3B8D-9DF78A898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A437-EDB7-4D19-AEDB-A74A0F30BFDA}" type="slidenum">
              <a:rPr lang="en-US" smtClean="0"/>
              <a:t>30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92122-A667-47DA-0384-FECAECFD4D5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11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EC8C3-40F5-55A2-A7C2-A6A04C9C4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119F3-2F22-5F6F-54BF-BE45C5FC3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6BB4DF-2B35-1227-4F78-C8BA87BD22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E8C04-066E-1B39-7021-7670D023B7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A437-EDB7-4D19-AEDB-A74A0F30BFDA}" type="slidenum">
              <a:rPr lang="en-US" smtClean="0"/>
              <a:t>31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F6904-49A1-652B-4009-0FAB6AF4B80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777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D53FE-FCDA-5488-A914-A592DEC90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33D8BE-A910-CDC9-B1F1-189BB7B8CB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10B34-8C45-219B-6D76-96D08F565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F6DEF-EA93-EFF5-8A7F-93332D1E5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A437-EDB7-4D19-AEDB-A74A0F30BFDA}" type="slidenum">
              <a:rPr lang="en-US" smtClean="0"/>
              <a:t>32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18C29-E369-0EDE-B859-33E3AA0C80F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086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EA123-549F-A89F-725F-02E64C516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90ED82-22BD-C1F8-BED5-5D42C9CCC7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D187B4-7170-FCC3-DE97-2BF9921DD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BDC98-16AD-7A04-ECB0-D4C950584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A437-EDB7-4D19-AEDB-A74A0F30BFDA}" type="slidenum">
              <a:rPr lang="en-US" smtClean="0"/>
              <a:t>33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BABA0-1BBC-14BC-9180-06D46C0BDF5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742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99739-0937-597F-6CCD-6E8B6BAAF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7E4AB3-A519-D973-EF30-20F30430AC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88AAE3-BE43-5849-DBA5-C7BB489DA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D7C48-C59C-5311-FC08-2AC6F6DD5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A437-EDB7-4D19-AEDB-A74A0F30BFDA}" type="slidenum">
              <a:rPr lang="en-US" smtClean="0"/>
              <a:t>34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5B2F9-6E2D-56F1-E63C-105D32B7E3A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799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80C47-C78F-4F7C-0809-BD32D910E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84615-7F0F-92F7-4366-7CD2EB284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44B3CF-8B4A-C5A3-97A8-63F42A2DF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B4E3A-DA6E-0594-2C8C-40689B8EA6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A437-EDB7-4D19-AEDB-A74A0F30BFDA}" type="slidenum">
              <a:rPr lang="en-US" smtClean="0"/>
              <a:t>35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65730-A7C2-4B38-BC54-610D2DF30E0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9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6331" y="5747659"/>
            <a:ext cx="12208331" cy="11489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573949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6331" y="5715003"/>
            <a:ext cx="12208331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524000" y="3509963"/>
            <a:ext cx="9144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4"/>
          <p:cNvSpPr>
            <a:spLocks noGrp="1"/>
          </p:cNvSpPr>
          <p:nvPr>
            <p:ph type="body" sz="quarter" idx="17" hasCustomPrompt="1"/>
          </p:nvPr>
        </p:nvSpPr>
        <p:spPr>
          <a:xfrm>
            <a:off x="1515820" y="1122363"/>
            <a:ext cx="9144000" cy="236695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6000" b="0">
                <a:solidFill>
                  <a:schemeClr val="bg1"/>
                </a:solidFill>
                <a:latin typeface="ITC Avant Garde Std Bk" panose="020B0502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Presentation Title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8" hasCustomPrompt="1"/>
          </p:nvPr>
        </p:nvSpPr>
        <p:spPr>
          <a:xfrm>
            <a:off x="1516063" y="3602038"/>
            <a:ext cx="9151937" cy="5429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ITC Avant Garde Std Bk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Presenter Name, Pharm.D., etc.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9" hasCustomPrompt="1"/>
          </p:nvPr>
        </p:nvSpPr>
        <p:spPr>
          <a:xfrm>
            <a:off x="1516063" y="4144963"/>
            <a:ext cx="3765550" cy="143986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Affiliation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City, State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0" hasCustomPrompt="1"/>
          </p:nvPr>
        </p:nvSpPr>
        <p:spPr>
          <a:xfrm>
            <a:off x="8019875" y="604839"/>
            <a:ext cx="2640189" cy="404808"/>
          </a:xfrm>
        </p:spPr>
        <p:txBody>
          <a:bodyPr>
            <a:normAutofit/>
          </a:bodyPr>
          <a:lstStyle>
            <a:lvl1pPr marL="0" indent="0">
              <a:buNone/>
              <a:defRPr lang="en-US" sz="24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October XX, 2026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209522" y="5760136"/>
            <a:ext cx="9243856" cy="1239147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 fontScale="47500" lnSpcReduction="20000"/>
          </a:bodyPr>
          <a:lstStyle/>
          <a:p>
            <a:pPr algn="l"/>
            <a:r>
              <a:rPr lang="en-US" sz="12000" b="1" dirty="0">
                <a:solidFill>
                  <a:schemeClr val="accent1"/>
                </a:solidFill>
                <a:latin typeface="ITC Avant Garde Std Bk" panose="020B0502020202020204" pitchFamily="34" charset="0"/>
              </a:rPr>
              <a:t>2026 ACCP Annual Meeting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129" y="5859660"/>
            <a:ext cx="2103120" cy="96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6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26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4721" y="4563156"/>
            <a:ext cx="1051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72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56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038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798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21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8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866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04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381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9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86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30447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/>
          <p:nvPr/>
        </p:nvSpPr>
        <p:spPr>
          <a:xfrm>
            <a:off x="-16331" y="5747659"/>
            <a:ext cx="12208331" cy="11489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2"/>
          <p:cNvSpPr/>
          <p:nvPr/>
        </p:nvSpPr>
        <p:spPr>
          <a:xfrm>
            <a:off x="0" y="0"/>
            <a:ext cx="12192000" cy="573949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0335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;p12"/>
          <p:cNvCxnSpPr/>
          <p:nvPr/>
        </p:nvCxnSpPr>
        <p:spPr>
          <a:xfrm>
            <a:off x="-16331" y="5715003"/>
            <a:ext cx="12208331" cy="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4" name="Google Shape;24;p12"/>
          <p:cNvCxnSpPr/>
          <p:nvPr/>
        </p:nvCxnSpPr>
        <p:spPr>
          <a:xfrm>
            <a:off x="1524000" y="3509963"/>
            <a:ext cx="91440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5" name="Google Shape;25;p12"/>
          <p:cNvSpPr txBox="1">
            <a:spLocks noGrp="1"/>
          </p:cNvSpPr>
          <p:nvPr>
            <p:ph type="body" idx="2"/>
          </p:nvPr>
        </p:nvSpPr>
        <p:spPr>
          <a:xfrm>
            <a:off x="1515820" y="1122363"/>
            <a:ext cx="9144000" cy="236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body" idx="3"/>
          </p:nvPr>
        </p:nvSpPr>
        <p:spPr>
          <a:xfrm>
            <a:off x="1516063" y="3602038"/>
            <a:ext cx="915193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4"/>
          </p:nvPr>
        </p:nvSpPr>
        <p:spPr>
          <a:xfrm>
            <a:off x="1516063" y="4144963"/>
            <a:ext cx="3765550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body" idx="5"/>
          </p:nvPr>
        </p:nvSpPr>
        <p:spPr>
          <a:xfrm>
            <a:off x="8019875" y="604839"/>
            <a:ext cx="2640189" cy="404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/>
          <p:nvPr/>
        </p:nvSpPr>
        <p:spPr>
          <a:xfrm>
            <a:off x="209522" y="5760136"/>
            <a:ext cx="9243856" cy="1239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475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1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2026 ACCP Annual Meeting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" name="Google Shape;30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71129" y="5859660"/>
            <a:ext cx="2103120" cy="9693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8762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4" name="Google Shape;34;p13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331688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est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38" name="Google Shape;38;p14"/>
          <p:cNvCxnSpPr/>
          <p:nvPr/>
        </p:nvCxnSpPr>
        <p:spPr>
          <a:xfrm>
            <a:off x="764721" y="4563156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31922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3" name="Google Shape;43;p15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41554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0" name="Google Shape;50;p16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117703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3" name="Google Shape;53;p17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388251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8914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est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59" name="Google Shape;59;p19"/>
          <p:cNvCxnSpPr/>
          <p:nvPr/>
        </p:nvCxnSpPr>
        <p:spPr>
          <a:xfrm>
            <a:off x="838200" y="2057400"/>
            <a:ext cx="3933825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7597787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est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64" name="Google Shape;64;p20"/>
          <p:cNvCxnSpPr/>
          <p:nvPr/>
        </p:nvCxnSpPr>
        <p:spPr>
          <a:xfrm>
            <a:off x="838200" y="2057400"/>
            <a:ext cx="3933825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372129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 rot="5400000">
            <a:off x="3927363" y="-1263538"/>
            <a:ext cx="4337273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8" name="Google Shape;68;p21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19957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6495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63e87697b_0_155"/>
          <p:cNvSpPr/>
          <p:nvPr/>
        </p:nvSpPr>
        <p:spPr>
          <a:xfrm>
            <a:off x="-16331" y="5747659"/>
            <a:ext cx="12208200" cy="114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g3f63e87697b_0_15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" name="Google Shape;85;g3f63e87697b_0_155"/>
          <p:cNvSpPr/>
          <p:nvPr/>
        </p:nvSpPr>
        <p:spPr>
          <a:xfrm>
            <a:off x="0" y="0"/>
            <a:ext cx="12192000" cy="57396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0335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" name="Google Shape;86;g3f63e87697b_0_155"/>
          <p:cNvCxnSpPr/>
          <p:nvPr/>
        </p:nvCxnSpPr>
        <p:spPr>
          <a:xfrm>
            <a:off x="-16331" y="5715003"/>
            <a:ext cx="12208200" cy="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87" name="Google Shape;87;g3f63e87697b_0_155"/>
          <p:cNvCxnSpPr/>
          <p:nvPr/>
        </p:nvCxnSpPr>
        <p:spPr>
          <a:xfrm>
            <a:off x="1524000" y="3509963"/>
            <a:ext cx="91440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8" name="Google Shape;88;g3f63e87697b_0_155"/>
          <p:cNvSpPr txBox="1">
            <a:spLocks noGrp="1"/>
          </p:cNvSpPr>
          <p:nvPr>
            <p:ph type="body" idx="2"/>
          </p:nvPr>
        </p:nvSpPr>
        <p:spPr>
          <a:xfrm>
            <a:off x="1515820" y="1122363"/>
            <a:ext cx="9144000" cy="23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g3f63e87697b_0_155"/>
          <p:cNvSpPr txBox="1">
            <a:spLocks noGrp="1"/>
          </p:cNvSpPr>
          <p:nvPr>
            <p:ph type="body" idx="3"/>
          </p:nvPr>
        </p:nvSpPr>
        <p:spPr>
          <a:xfrm>
            <a:off x="1516063" y="3602038"/>
            <a:ext cx="91518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g3f63e87697b_0_155"/>
          <p:cNvSpPr txBox="1">
            <a:spLocks noGrp="1"/>
          </p:cNvSpPr>
          <p:nvPr>
            <p:ph type="body" idx="4"/>
          </p:nvPr>
        </p:nvSpPr>
        <p:spPr>
          <a:xfrm>
            <a:off x="1516063" y="4144963"/>
            <a:ext cx="37656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g3f63e87697b_0_155"/>
          <p:cNvSpPr txBox="1">
            <a:spLocks noGrp="1"/>
          </p:cNvSpPr>
          <p:nvPr>
            <p:ph type="body" idx="5"/>
          </p:nvPr>
        </p:nvSpPr>
        <p:spPr>
          <a:xfrm>
            <a:off x="8019875" y="604839"/>
            <a:ext cx="2640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g3f63e87697b_0_155"/>
          <p:cNvSpPr txBox="1"/>
          <p:nvPr/>
        </p:nvSpPr>
        <p:spPr>
          <a:xfrm>
            <a:off x="209522" y="5760136"/>
            <a:ext cx="9243900" cy="1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475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1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2026 ACCP Annual Meeting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g3f63e87697b_0_1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71129" y="5859660"/>
            <a:ext cx="2103119" cy="9693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7044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63e87697b_0_1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3f63e87697b_0_1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7" name="Google Shape;97;g3f63e87697b_0_167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474631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63e87697b_0_17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Quest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3f63e87697b_0_17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101" name="Google Shape;101;g3f63e87697b_0_171"/>
          <p:cNvCxnSpPr/>
          <p:nvPr/>
        </p:nvCxnSpPr>
        <p:spPr>
          <a:xfrm>
            <a:off x="764721" y="4563156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5133625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63e87697b_0_1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3f63e87697b_0_1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g3f63e87697b_0_17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6" name="Google Shape;106;g3f63e87697b_0_175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9016128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63e87697b_0_18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3f63e87697b_0_18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0" name="Google Shape;110;g3f63e87697b_0_18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g3f63e87697b_0_18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g3f63e87697b_0_18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13" name="Google Shape;113;g3f63e87697b_0_180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02566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63e87697b_0_18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6" name="Google Shape;116;g3f63e87697b_0_187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04713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44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63e87697b_0_19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est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3f63e87697b_0_19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1" name="Google Shape;121;g3f63e87697b_0_19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122" name="Google Shape;122;g3f63e87697b_0_191"/>
          <p:cNvCxnSpPr/>
          <p:nvPr/>
        </p:nvCxnSpPr>
        <p:spPr>
          <a:xfrm>
            <a:off x="838200" y="2057400"/>
            <a:ext cx="39339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708682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63e87697b_0_19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Quest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3f63e87697b_0_19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g3f63e87697b_0_19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127" name="Google Shape;127;g3f63e87697b_0_196"/>
          <p:cNvCxnSpPr/>
          <p:nvPr/>
        </p:nvCxnSpPr>
        <p:spPr>
          <a:xfrm>
            <a:off x="838200" y="2057400"/>
            <a:ext cx="39339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764324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63e87697b_0_20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3f63e87697b_0_201"/>
          <p:cNvSpPr txBox="1">
            <a:spLocks noGrp="1"/>
          </p:cNvSpPr>
          <p:nvPr>
            <p:ph type="body" idx="1"/>
          </p:nvPr>
        </p:nvSpPr>
        <p:spPr>
          <a:xfrm rot="5400000">
            <a:off x="3927300" y="-1263475"/>
            <a:ext cx="43374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31" name="Google Shape;131;g3f63e87697b_0_201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370557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63e87697b_0_205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3f63e87697b_0_205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1368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A0A1D-1D8A-4C3D-AA80-C6F040E0D699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8DB7E-9485-4797-8BA0-6192CCA0BD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313489"/>
            <a:ext cx="12192000" cy="5445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411338"/>
            <a:ext cx="795893" cy="36576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-8164" y="6299423"/>
            <a:ext cx="1220016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838199" y="6408912"/>
            <a:ext cx="7475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4800" b="1" kern="1200">
                <a:solidFill>
                  <a:schemeClr val="accent1"/>
                </a:solidFill>
                <a:latin typeface="ITC Avant Garde Std Bk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2026 ACCP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06760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ITC Avant Garde Std Bk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21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estrial"/>
              <a:buNone/>
              <a:defRPr sz="44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1"/>
          <p:cNvSpPr/>
          <p:nvPr/>
        </p:nvSpPr>
        <p:spPr>
          <a:xfrm>
            <a:off x="0" y="6313489"/>
            <a:ext cx="12192000" cy="544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931060" y="6411338"/>
            <a:ext cx="795893" cy="3657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Google Shape;17;p11"/>
          <p:cNvCxnSpPr/>
          <p:nvPr/>
        </p:nvCxnSpPr>
        <p:spPr>
          <a:xfrm>
            <a:off x="-8164" y="6299423"/>
            <a:ext cx="12200164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8" name="Google Shape;18;p11"/>
          <p:cNvSpPr txBox="1"/>
          <p:nvPr/>
        </p:nvSpPr>
        <p:spPr>
          <a:xfrm>
            <a:off x="838199" y="6408912"/>
            <a:ext cx="74757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2026 ACCP Annual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600544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63e87697b_0_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estrial"/>
              <a:buNone/>
              <a:defRPr sz="4400" b="1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g3f63e87697b_0_1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g3f63e87697b_0_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g3f63e87697b_0_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g3f63e87697b_0_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g3f63e87697b_0_145"/>
          <p:cNvSpPr/>
          <p:nvPr/>
        </p:nvSpPr>
        <p:spPr>
          <a:xfrm>
            <a:off x="0" y="6313489"/>
            <a:ext cx="12192000" cy="54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g3f63e87697b_0_14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931060" y="6411338"/>
            <a:ext cx="795893" cy="3657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g3f63e87697b_0_145"/>
          <p:cNvCxnSpPr/>
          <p:nvPr/>
        </p:nvCxnSpPr>
        <p:spPr>
          <a:xfrm>
            <a:off x="-8164" y="6299423"/>
            <a:ext cx="122001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1" name="Google Shape;81;g3f63e87697b_0_145"/>
          <p:cNvSpPr txBox="1"/>
          <p:nvPr/>
        </p:nvSpPr>
        <p:spPr>
          <a:xfrm>
            <a:off x="838199" y="6408912"/>
            <a:ext cx="7475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2026 ACCP Annual Meeting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420010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515820" y="1251679"/>
            <a:ext cx="9144000" cy="2237642"/>
          </a:xfrm>
        </p:spPr>
        <p:txBody>
          <a:bodyPr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TC Avant Garde Std Bk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C Avant Garde Std Bk" panose="020B0502020202020204" pitchFamily="34" charset="0"/>
                <a:ea typeface="+mn-ea"/>
                <a:cs typeface="+mn-cs"/>
              </a:rPr>
              <a:t>ACCP Professional Leadership Development Program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516063" y="3602038"/>
            <a:ext cx="9151937" cy="1637024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C Avant Garde Std Bk" panose="020B0502020202020204" pitchFamily="34" charset="0"/>
                <a:ea typeface="+mn-ea"/>
                <a:cs typeface="+mn-cs"/>
              </a:rPr>
              <a:t>2026 Capstone Presentations and Graduation Ceremony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October 18, 2026</a:t>
            </a:r>
          </a:p>
        </p:txBody>
      </p:sp>
    </p:spTree>
    <p:extLst>
      <p:ext uri="{BB962C8B-B14F-4D97-AF65-F5344CB8AC3E}">
        <p14:creationId xmlns:p14="http://schemas.microsoft.com/office/powerpoint/2010/main" val="2122643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99" y="1377620"/>
            <a:ext cx="2857814" cy="42868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037" y="59364"/>
            <a:ext cx="2745909" cy="287139"/>
          </a:xfrm>
          <a:prstGeom prst="roundRect">
            <a:avLst>
              <a:gd name="adj" fmla="val 7899"/>
            </a:avLst>
          </a:prstGeom>
          <a:noFill/>
          <a:ln w="6350">
            <a:solidFill>
              <a:srgbClr val="00467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138704" y="123290"/>
            <a:ext cx="312868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APLD GROUP 1 CAPSTONE PROJECT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138704" y="528562"/>
            <a:ext cx="2543505" cy="7467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ACCP Awards Process Video/Graphic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-16331" y="5064722"/>
            <a:ext cx="2676404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267859" y="5212767"/>
            <a:ext cx="241435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Final Report | 2025–2026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18B4D-0E34-4D40-8043-15B942696131}"/>
              </a:ext>
            </a:extLst>
          </p:cNvPr>
          <p:cNvSpPr/>
          <p:nvPr/>
        </p:nvSpPr>
        <p:spPr>
          <a:xfrm>
            <a:off x="0" y="5718898"/>
            <a:ext cx="12208331" cy="11489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ITC Avant Garde Std Bk" panose="020B0502020202020204" pitchFamily="34" charset="0"/>
                <a:ea typeface="+mn-ea"/>
                <a:cs typeface="+mn-cs"/>
              </a:rPr>
              <a:t>  2026 ACCP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46472B-F6CC-0A30-2E07-2E27333D84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449" y="5859660"/>
            <a:ext cx="2103120" cy="96934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6F09AE-D6FF-2AB9-E2E5-3B8A3EBEAD78}"/>
              </a:ext>
            </a:extLst>
          </p:cNvPr>
          <p:cNvCxnSpPr/>
          <p:nvPr/>
        </p:nvCxnSpPr>
        <p:spPr>
          <a:xfrm>
            <a:off x="-16331" y="5715003"/>
            <a:ext cx="12208331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CCP Submitting a Nomination Instructional Video">
            <a:hlinkClick r:id="" action="ppaction://media"/>
            <a:extLst>
              <a:ext uri="{FF2B5EF4-FFF2-40B4-BE49-F238E27FC236}">
                <a16:creationId xmlns:a16="http://schemas.microsoft.com/office/drawing/2014/main" id="{E4D043F3-7B42-1220-5091-1C48250BB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54881" y="138079"/>
            <a:ext cx="9337119" cy="5377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826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Project Team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556941"/>
            <a:ext cx="1117572" cy="1117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910780"/>
            <a:ext cx="25399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Tom Achey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091" y="1566919"/>
            <a:ext cx="1117572" cy="1117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511719" y="2901379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Nicole Alvey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361" y="1551284"/>
            <a:ext cx="1117572" cy="11176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32776" y="2893613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Faria Chaudhry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3590544"/>
            <a:ext cx="1117572" cy="11176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282014" y="2887051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Julie Ehret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2630" y="1556941"/>
            <a:ext cx="1117572" cy="111760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61475" y="4937919"/>
            <a:ext cx="25399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Samantha Jellinek-Cohen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5"/>
          <p:cNvPicPr>
            <a:picLocks noChangeAspect="1"/>
          </p:cNvPicPr>
          <p:nvPr/>
        </p:nvPicPr>
        <p:blipFill rotWithShape="1">
          <a:blip r:embed="rId8"/>
          <a:srcRect t="4111" b="24560"/>
          <a:stretch/>
        </p:blipFill>
        <p:spPr>
          <a:xfrm>
            <a:off x="3568164" y="3572048"/>
            <a:ext cx="1115568" cy="1115568"/>
          </a:xfrm>
          <a:prstGeom prst="flowChartConnector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497075" y="4925113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Michelle Jeon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1014" y="3567282"/>
            <a:ext cx="1117572" cy="1117600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6332776" y="4919117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Heather P. Whitley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8"/>
          <p:cNvSpPr/>
          <p:nvPr/>
        </p:nvSpPr>
        <p:spPr>
          <a:xfrm>
            <a:off x="661475" y="5615880"/>
            <a:ext cx="5813379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 Bold" pitchFamily="34" charset="0"/>
                <a:ea typeface="Heebo Bold" pitchFamily="34" charset="-122"/>
                <a:cs typeface="Heebo Bold" pitchFamily="34" charset="-120"/>
              </a:rPr>
              <a:t>Project Advisor: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 Amie Brooks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9"/>
          <p:cNvSpPr/>
          <p:nvPr/>
        </p:nvSpPr>
        <p:spPr>
          <a:xfrm>
            <a:off x="6332776" y="5469434"/>
            <a:ext cx="5203794" cy="630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 Bold" pitchFamily="34" charset="0"/>
                <a:ea typeface="Heebo Bold" pitchFamily="34" charset="-122"/>
                <a:cs typeface="Heebo Bold" pitchFamily="34" charset="-120"/>
              </a:rPr>
              <a:t>Awards Committee Orientation: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C4C4D"/>
              </a:solidFill>
              <a:effectLst/>
              <a:uLnTx/>
              <a:uFillTx/>
              <a:latin typeface="Heebo" pitchFamily="34" charset="0"/>
              <a:ea typeface="Heebo Bold" pitchFamily="34" charset="-122"/>
              <a:cs typeface="Heebo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Melanie Claborn and Paul Gubbins (November 7,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D9CA26-78F4-D977-DA74-7F454B494833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1E16F52-74BC-CBF9-316A-0EF7D81443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432940"/>
            <a:ext cx="6296860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Project Charge and Purpose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262881"/>
            <a:ext cx="6296860" cy="15584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502832" y="1516658"/>
            <a:ext cx="583411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sng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Identified Need</a:t>
            </a:r>
            <a:endParaRPr kumimoji="0" lang="en-US" sz="17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2"/>
          <p:cNvSpPr/>
          <p:nvPr/>
        </p:nvSpPr>
        <p:spPr>
          <a:xfrm>
            <a:off x="5502832" y="1885156"/>
            <a:ext cx="5834115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The ACCP DEIA and Awards Committees identified a need for a practical, accessible resource explaining the ACCP awards nomination and selection process.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3042445"/>
            <a:ext cx="6296860" cy="13008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02832" y="3235722"/>
            <a:ext cx="583411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sng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Project Charge</a:t>
            </a:r>
            <a:endParaRPr kumimoji="0" lang="en-US" sz="17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4"/>
          <p:cNvSpPr/>
          <p:nvPr/>
        </p:nvSpPr>
        <p:spPr>
          <a:xfrm>
            <a:off x="5502832" y="3604220"/>
            <a:ext cx="5834115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Create a graphic and/or video detailing the Awards Committee process with the goal of increasing transparency for nominators and candidates.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4566951"/>
            <a:ext cx="6296860" cy="178503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02832" y="4760230"/>
            <a:ext cx="583411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sng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Proven Precedent</a:t>
            </a:r>
            <a:endParaRPr kumimoji="0" lang="en-US" sz="17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6"/>
          <p:cNvSpPr/>
          <p:nvPr/>
        </p:nvSpPr>
        <p:spPr>
          <a:xfrm>
            <a:off x="5502832" y="5128728"/>
            <a:ext cx="5834115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Publication of award rubrics on the ACCP website was associated with improvements in nomination letter quality, suggesting a clear process guide could further increase the number, quality, and diversity of nomination packets.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208E07-E779-ACC2-43B9-AA298EF58CD7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733A15-9754-60CD-688C-D004897C41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6788" y="36909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What We Built: Four Core Deliverables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75" y="1389161"/>
            <a:ext cx="10868745" cy="8694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The group developed a one-page infographic as a concise, high-level roadmap for nominating an individual for an ACCP award, complemented by an FAQ document, awards summary table, and a how-to nominate video.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800" y="2285984"/>
            <a:ext cx="1219199" cy="15709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394970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One-Page Infographic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661475" y="4312859"/>
            <a:ext cx="2172721" cy="203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" pitchFamily="2" charset="-79"/>
                <a:ea typeface="Heebo" pitchFamily="34" charset="-122"/>
                <a:cs typeface="Heebo" pitchFamily="2" charset="-79"/>
              </a:rPr>
              <a:t>Six-part roadmap for the ACCP award nomination process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Heebo" pitchFamily="2" charset="-79"/>
            </a:endParaRPr>
          </a:p>
        </p:txBody>
      </p:sp>
      <p:pic>
        <p:nvPicPr>
          <p:cNvPr id="7" name="Image 1"/>
          <p:cNvPicPr>
            <a:picLocks noChangeAspect="1"/>
          </p:cNvPicPr>
          <p:nvPr/>
        </p:nvPicPr>
        <p:blipFill>
          <a:blip r:embed="rId4"/>
          <a:srcRect l="7334" t="10721" r="3490"/>
          <a:stretch/>
        </p:blipFill>
        <p:spPr>
          <a:xfrm>
            <a:off x="3218248" y="2374912"/>
            <a:ext cx="2253917" cy="1351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 4"/>
          <p:cNvSpPr/>
          <p:nvPr/>
        </p:nvSpPr>
        <p:spPr>
          <a:xfrm>
            <a:off x="3170170" y="3930361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FAQ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5"/>
          <p:cNvSpPr/>
          <p:nvPr/>
        </p:nvSpPr>
        <p:spPr>
          <a:xfrm>
            <a:off x="3170170" y="4258834"/>
            <a:ext cx="272580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" pitchFamily="2" charset="-79"/>
                <a:ea typeface="Heebo" pitchFamily="34" charset="-122"/>
                <a:cs typeface="Heebo" pitchFamily="2" charset="-79"/>
              </a:rPr>
              <a:t>Eligibility, submission requirements, award distinctions, and tips for strong nomination packets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Heebo" pitchFamily="2" charset="-79"/>
            </a:endParaRPr>
          </a:p>
        </p:txBody>
      </p:sp>
      <p:pic>
        <p:nvPicPr>
          <p:cNvPr id="10" name="Image 2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42995" y="2466773"/>
            <a:ext cx="2759389" cy="1260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 6"/>
          <p:cNvSpPr/>
          <p:nvPr/>
        </p:nvSpPr>
        <p:spPr>
          <a:xfrm>
            <a:off x="6246956" y="3947153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Awards Summary Table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7"/>
          <p:cNvSpPr/>
          <p:nvPr/>
        </p:nvSpPr>
        <p:spPr>
          <a:xfrm>
            <a:off x="6260524" y="4319484"/>
            <a:ext cx="2866266" cy="1905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ebo" pitchFamily="2" charset="-79"/>
                <a:ea typeface="Heebo" pitchFamily="34" charset="-122"/>
                <a:cs typeface="Heebo" pitchFamily="2" charset="-79"/>
              </a:rPr>
              <a:t>Side-by-side comparison of deadlines, requirements, letters, and rollover eligibility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Heebo" pitchFamily="2" charset="-79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0E8DE2-9D86-E2C1-1BBC-7EE6F5CD4E3E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FE7F03-9830-5687-1365-775F01F2F3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7D7B25-0541-9743-928C-6636F57E131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414727" y="2395886"/>
            <a:ext cx="2385145" cy="1351189"/>
          </a:xfrm>
          <a:prstGeom prst="rect">
            <a:avLst/>
          </a:prstGeom>
        </p:spPr>
      </p:pic>
      <p:sp>
        <p:nvSpPr>
          <p:cNvPr id="17" name="Text 6">
            <a:extLst>
              <a:ext uri="{FF2B5EF4-FFF2-40B4-BE49-F238E27FC236}">
                <a16:creationId xmlns:a16="http://schemas.microsoft.com/office/drawing/2014/main" id="{B766DF5E-F850-0A47-BED0-B2938C9858CE}"/>
              </a:ext>
            </a:extLst>
          </p:cNvPr>
          <p:cNvSpPr/>
          <p:nvPr/>
        </p:nvSpPr>
        <p:spPr>
          <a:xfrm>
            <a:off x="9418992" y="3917965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How-to Nominate Video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E40169DA-6601-4F4D-9F99-EFFD1E465B90}"/>
              </a:ext>
            </a:extLst>
          </p:cNvPr>
          <p:cNvSpPr/>
          <p:nvPr/>
        </p:nvSpPr>
        <p:spPr>
          <a:xfrm>
            <a:off x="9414726" y="4270106"/>
            <a:ext cx="2385145" cy="2071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2" charset="-79"/>
                <a:ea typeface="Heebo" pitchFamily="34" charset="-122"/>
                <a:cs typeface="Heebo" pitchFamily="2" charset="-79"/>
              </a:rPr>
              <a:t>Step-by-step walkthrough of submitting a nomination through the ACCP Nominations Portal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Heebo" pitchFamily="2" charset="-79"/>
            </a:endParaRPr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9534A0B1-652A-2A47-B864-07D4E5D7F42C}"/>
              </a:ext>
            </a:extLst>
          </p:cNvPr>
          <p:cNvSpPr/>
          <p:nvPr/>
        </p:nvSpPr>
        <p:spPr>
          <a:xfrm>
            <a:off x="661475" y="979451"/>
            <a:ext cx="11065478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458" y="986334"/>
            <a:ext cx="5315512" cy="53156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744E40-C04B-0D9A-40C1-42C025DD21DB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AB6BF4-298D-74F9-B4DD-802BAA41C2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CAE572E2-94B7-324E-B148-70E18C6CDF0C}"/>
              </a:ext>
            </a:extLst>
          </p:cNvPr>
          <p:cNvSpPr/>
          <p:nvPr/>
        </p:nvSpPr>
        <p:spPr>
          <a:xfrm>
            <a:off x="661780" y="18526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Content Framework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CED2A30A-5AB0-684B-AC48-AB0EE45D30BC}"/>
              </a:ext>
            </a:extLst>
          </p:cNvPr>
          <p:cNvSpPr/>
          <p:nvPr/>
        </p:nvSpPr>
        <p:spPr>
          <a:xfrm>
            <a:off x="661475" y="775912"/>
            <a:ext cx="11065478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6874" y="41683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Key Tips for Strong Nomination Packets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75" y="2521744"/>
            <a:ext cx="10868745" cy="2783086"/>
          </a:xfrm>
          <a:prstGeom prst="roundRect">
            <a:avLst>
              <a:gd name="adj" fmla="val 1019"/>
            </a:avLst>
          </a:pr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61475" y="1842770"/>
            <a:ext cx="5434373" cy="2070517"/>
          </a:xfrm>
          <a:custGeom>
            <a:avLst/>
            <a:gdLst/>
            <a:ahLst/>
            <a:cxnLst/>
            <a:rect l="l" t="t" r="r" b="b"/>
            <a:pathLst>
              <a:path w="5434373" h="1391543">
                <a:moveTo>
                  <a:pt x="23627" y="0"/>
                </a:moveTo>
                <a:lnTo>
                  <a:pt x="5434373" y="0"/>
                </a:lnTo>
                <a:lnTo>
                  <a:pt x="5434373" y="1391543"/>
                </a:lnTo>
                <a:lnTo>
                  <a:pt x="0" y="1391543"/>
                </a:lnTo>
                <a:lnTo>
                  <a:pt x="0" y="23628"/>
                </a:lnTo>
                <a:arcTo wR="23627" hR="23628" stAng="10800000" swAng="5400000"/>
                <a:close/>
              </a:path>
            </a:pathLst>
          </a:cu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850482" y="2139891"/>
            <a:ext cx="477289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Align With Award Rubrics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33362" y="2612677"/>
            <a:ext cx="4772898" cy="10135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Review ACCP's publicly available scoring rubrics before writing; they directly shape finalist selection.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5848" y="1842770"/>
            <a:ext cx="5434373" cy="2070517"/>
          </a:xfrm>
          <a:custGeom>
            <a:avLst/>
            <a:gdLst/>
            <a:ahLst/>
            <a:cxnLst/>
            <a:rect l="l" t="t" r="r" b="b"/>
            <a:pathLst>
              <a:path w="5434373" h="1391543">
                <a:moveTo>
                  <a:pt x="0" y="0"/>
                </a:moveTo>
                <a:lnTo>
                  <a:pt x="5410745" y="0"/>
                </a:lnTo>
                <a:arcTo wR="23627" hR="23628" stAng="16200000" swAng="5400000"/>
                <a:lnTo>
                  <a:pt x="5434373" y="1391543"/>
                </a:lnTo>
                <a:lnTo>
                  <a:pt x="0" y="1391543"/>
                </a:lnTo>
                <a:lnTo>
                  <a:pt x="0" y="0"/>
                </a:lnTo>
                <a:close/>
              </a:path>
            </a:pathLst>
          </a:cu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75528" y="1842770"/>
            <a:ext cx="45719" cy="2070517"/>
          </a:xfrm>
          <a:prstGeom prst="roundRect">
            <a:avLst>
              <a:gd name="adj" fmla="val 50001"/>
            </a:avLst>
          </a:prstGeom>
          <a:solidFill>
            <a:srgbClr val="D8D4D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413885" y="2128391"/>
            <a:ext cx="477289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Update Carry-Over Packets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568315" y="2629277"/>
            <a:ext cx="4772898" cy="1014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Refresh the nomination letter and CV each cycle for rollover nominations.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61475" y="3913287"/>
            <a:ext cx="5434373" cy="1904583"/>
          </a:xfrm>
          <a:custGeom>
            <a:avLst/>
            <a:gdLst/>
            <a:ahLst/>
            <a:cxnLst/>
            <a:rect l="l" t="t" r="r" b="b"/>
            <a:pathLst>
              <a:path w="5434373" h="1391543">
                <a:moveTo>
                  <a:pt x="0" y="0"/>
                </a:moveTo>
                <a:lnTo>
                  <a:pt x="5434373" y="0"/>
                </a:lnTo>
                <a:lnTo>
                  <a:pt x="5434373" y="1391543"/>
                </a:lnTo>
                <a:lnTo>
                  <a:pt x="23627" y="1391543"/>
                </a:lnTo>
                <a:arcTo wR="23627" hR="23628" stAng="5400000" swAng="5400000"/>
                <a:lnTo>
                  <a:pt x="0" y="0"/>
                </a:lnTo>
                <a:close/>
              </a:path>
            </a:pathLst>
          </a:cu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61475" y="3913287"/>
            <a:ext cx="5434373" cy="25400"/>
          </a:xfrm>
          <a:prstGeom prst="roundRect">
            <a:avLst>
              <a:gd name="adj" fmla="val 49999"/>
            </a:avLst>
          </a:prstGeom>
          <a:solidFill>
            <a:srgbClr val="D8D4D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50482" y="4102298"/>
            <a:ext cx="477289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Communicate Intent Early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33362" y="4510980"/>
            <a:ext cx="477289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Notify the nominee upfront so their CV and supporting materials can be gathered in time.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5848" y="3913287"/>
            <a:ext cx="5434373" cy="1904583"/>
          </a:xfrm>
          <a:custGeom>
            <a:avLst/>
            <a:gdLst/>
            <a:ahLst/>
            <a:cxnLst/>
            <a:rect l="l" t="t" r="r" b="b"/>
            <a:pathLst>
              <a:path w="5434373" h="1391543">
                <a:moveTo>
                  <a:pt x="0" y="0"/>
                </a:moveTo>
                <a:lnTo>
                  <a:pt x="5434373" y="0"/>
                </a:lnTo>
                <a:lnTo>
                  <a:pt x="5434373" y="1367915"/>
                </a:lnTo>
                <a:arcTo wR="23627" hR="23628" stAng="0" swAng="5400000"/>
                <a:lnTo>
                  <a:pt x="0" y="1391543"/>
                </a:lnTo>
                <a:lnTo>
                  <a:pt x="0" y="0"/>
                </a:lnTo>
                <a:close/>
              </a:path>
            </a:pathLst>
          </a:cu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84418" y="3913287"/>
            <a:ext cx="45719" cy="1904583"/>
          </a:xfrm>
          <a:prstGeom prst="roundRect">
            <a:avLst>
              <a:gd name="adj" fmla="val 50001"/>
            </a:avLst>
          </a:prstGeom>
          <a:solidFill>
            <a:srgbClr val="D8D4D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5848" y="3913287"/>
            <a:ext cx="5434373" cy="25400"/>
          </a:xfrm>
          <a:prstGeom prst="roundRect">
            <a:avLst>
              <a:gd name="adj" fmla="val 49999"/>
            </a:avLst>
          </a:prstGeom>
          <a:solidFill>
            <a:srgbClr val="D8D4D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568315" y="4045982"/>
            <a:ext cx="477289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Submit Complete Packets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716905" y="4488120"/>
            <a:ext cx="477289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The Awards Committee reviews only what is submitted; no additional information will be requested.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CD4BB2-AF93-75D3-819F-05ED0171736A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016E28-E2AF-5CF9-2028-D28FC40F7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  <p:sp>
        <p:nvSpPr>
          <p:cNvPr id="26" name="Shape 3">
            <a:extLst>
              <a:ext uri="{FF2B5EF4-FFF2-40B4-BE49-F238E27FC236}">
                <a16:creationId xmlns:a16="http://schemas.microsoft.com/office/drawing/2014/main" id="{88953D8B-BA0E-2A4D-8E8B-8BAB03A25F32}"/>
              </a:ext>
            </a:extLst>
          </p:cNvPr>
          <p:cNvSpPr/>
          <p:nvPr/>
        </p:nvSpPr>
        <p:spPr>
          <a:xfrm>
            <a:off x="563059" y="1224529"/>
            <a:ext cx="11065478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08000" y="0"/>
            <a:ext cx="111760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rimson Pro SemiBold" panose="020B0604020202020204" charset="0"/>
                <a:ea typeface="Chakra Petch"/>
                <a:cs typeface="Chakra Petch"/>
                <a:sym typeface="Chakra Petch"/>
              </a:rPr>
              <a:t>Summary of Information Covered in the FAQ Document</a:t>
            </a:r>
            <a:endParaRPr kumimoji="0" sz="3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rimson Pro SemiBold" panose="020B0604020202020204" charset="0"/>
              <a:ea typeface="Chakra Petch"/>
              <a:cs typeface="Chakra Petch"/>
              <a:sym typeface="Chakra Petch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508000" y="1224704"/>
            <a:ext cx="2603600" cy="3829128"/>
            <a:chOff x="381000" y="1524000"/>
            <a:chExt cx="1952700" cy="3048000"/>
          </a:xfrm>
        </p:grpSpPr>
        <p:sp>
          <p:nvSpPr>
            <p:cNvPr id="56" name="Google Shape;56;p13"/>
            <p:cNvSpPr/>
            <p:nvPr/>
          </p:nvSpPr>
          <p:spPr>
            <a:xfrm>
              <a:off x="381000" y="1524000"/>
              <a:ext cx="1952700" cy="3048000"/>
            </a:xfrm>
            <a:prstGeom prst="roundRect">
              <a:avLst>
                <a:gd name="adj" fmla="val 3902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381000" y="1524000"/>
              <a:ext cx="1952700" cy="57300"/>
            </a:xfrm>
            <a:prstGeom prst="roundRect">
              <a:avLst>
                <a:gd name="adj" fmla="val 50000"/>
              </a:avLst>
            </a:prstGeom>
            <a:solidFill>
              <a:srgbClr val="0B539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523875" y="1714500"/>
              <a:ext cx="16668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2133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hakra Petch"/>
                <a:ea typeface="Chakra Petch"/>
                <a:cs typeface="Chakra Petch"/>
                <a:sym typeface="Chakra Petch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0B5394"/>
                  </a:solidFill>
                  <a:effectLst/>
                  <a:uLnTx/>
                  <a:uFillTx/>
                  <a:latin typeface="Crimson Pro SemiBold" panose="020B0604020202020204" charset="0"/>
                  <a:ea typeface="Chakra Petch"/>
                  <a:cs typeface="Chakra Petch"/>
                  <a:sym typeface="Chakra Petch"/>
                </a:rPr>
                <a:t>Nomination Process</a:t>
              </a:r>
              <a:endParaRPr kumimoji="0" sz="1867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rimson Pro SemiBold" panose="020B0604020202020204" charset="0"/>
                <a:ea typeface="Chakra Petch"/>
                <a:cs typeface="Chakra Petch"/>
                <a:sym typeface="Chakra Petch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Who can nominate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Initial information required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Carry-over nominations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</p:txBody>
        </p:sp>
      </p:grpSp>
      <p:grpSp>
        <p:nvGrpSpPr>
          <p:cNvPr id="59" name="Google Shape;59;p13"/>
          <p:cNvGrpSpPr/>
          <p:nvPr/>
        </p:nvGrpSpPr>
        <p:grpSpPr>
          <a:xfrm>
            <a:off x="3365500" y="1224704"/>
            <a:ext cx="2603600" cy="3829128"/>
            <a:chOff x="2524125" y="1524000"/>
            <a:chExt cx="1952700" cy="3048000"/>
          </a:xfrm>
        </p:grpSpPr>
        <p:sp>
          <p:nvSpPr>
            <p:cNvPr id="60" name="Google Shape;60;p13"/>
            <p:cNvSpPr/>
            <p:nvPr/>
          </p:nvSpPr>
          <p:spPr>
            <a:xfrm>
              <a:off x="2524125" y="1524000"/>
              <a:ext cx="1952700" cy="3048000"/>
            </a:xfrm>
            <a:prstGeom prst="roundRect">
              <a:avLst>
                <a:gd name="adj" fmla="val 3902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524125" y="1524000"/>
              <a:ext cx="1952700" cy="57300"/>
            </a:xfrm>
            <a:prstGeom prst="roundRect">
              <a:avLst>
                <a:gd name="adj" fmla="val 50000"/>
              </a:avLst>
            </a:prstGeom>
            <a:solidFill>
              <a:srgbClr val="0B539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2667000" y="1714500"/>
              <a:ext cx="16668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hakra Petch"/>
                <a:ea typeface="Chakra Petch"/>
                <a:cs typeface="Chakra Petch"/>
                <a:sym typeface="Chakra Petch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0B5394"/>
                  </a:solidFill>
                  <a:effectLst/>
                  <a:uLnTx/>
                  <a:uFillTx/>
                  <a:latin typeface="Crimson Pro SemiBold" panose="020B0604020202020204" charset="0"/>
                  <a:ea typeface="Chakra Petch"/>
                  <a:cs typeface="Chakra Petch"/>
                  <a:sym typeface="Chakra Petch"/>
                </a:rPr>
                <a:t>Nomination Packet</a:t>
              </a:r>
              <a:endParaRPr kumimoji="0" sz="1867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rimson Pro SemiBold" panose="020B0604020202020204" charset="0"/>
                <a:ea typeface="Chakra Petch"/>
                <a:cs typeface="Chakra Petch"/>
                <a:sym typeface="Chakra Petch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Nomination materials required</a:t>
              </a: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Changes to submission</a:t>
              </a: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Letters of recommendation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6223000" y="1224704"/>
            <a:ext cx="2603600" cy="3829128"/>
            <a:chOff x="4667250" y="1524000"/>
            <a:chExt cx="1952700" cy="3048000"/>
          </a:xfrm>
        </p:grpSpPr>
        <p:sp>
          <p:nvSpPr>
            <p:cNvPr id="64" name="Google Shape;64;p13"/>
            <p:cNvSpPr/>
            <p:nvPr/>
          </p:nvSpPr>
          <p:spPr>
            <a:xfrm>
              <a:off x="4667250" y="1524000"/>
              <a:ext cx="1952700" cy="3048000"/>
            </a:xfrm>
            <a:prstGeom prst="roundRect">
              <a:avLst>
                <a:gd name="adj" fmla="val 3902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4667250" y="1524000"/>
              <a:ext cx="1952700" cy="57300"/>
            </a:xfrm>
            <a:prstGeom prst="roundRect">
              <a:avLst>
                <a:gd name="adj" fmla="val 50000"/>
              </a:avLst>
            </a:prstGeom>
            <a:solidFill>
              <a:srgbClr val="0B539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810125" y="1714500"/>
              <a:ext cx="16668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hakra Petch"/>
                <a:ea typeface="Chakra Petch"/>
                <a:cs typeface="Chakra Petch"/>
                <a:sym typeface="Chakra Petch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0B5394"/>
                  </a:solidFill>
                  <a:effectLst/>
                  <a:uLnTx/>
                  <a:uFillTx/>
                  <a:latin typeface="Crimson Pro SemiBold" panose="020B0604020202020204" charset="0"/>
                  <a:ea typeface="Chakra Petch"/>
                  <a:cs typeface="Chakra Petch"/>
                  <a:sym typeface="Chakra Petch"/>
                </a:rPr>
                <a:t>Submission Tips</a:t>
              </a:r>
              <a:endParaRPr kumimoji="0" sz="1867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rimson Pro SemiBold" panose="020B0604020202020204" charset="0"/>
                <a:ea typeface="Chakra Petch"/>
                <a:cs typeface="Chakra Petch"/>
                <a:sym typeface="Chakra Petch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Timeline of nomination cycles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ACCP nomination portal questions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9080500" y="1224704"/>
            <a:ext cx="2603600" cy="3829128"/>
            <a:chOff x="6810375" y="1524000"/>
            <a:chExt cx="1952700" cy="3048000"/>
          </a:xfrm>
        </p:grpSpPr>
        <p:sp>
          <p:nvSpPr>
            <p:cNvPr id="68" name="Google Shape;68;p13"/>
            <p:cNvSpPr/>
            <p:nvPr/>
          </p:nvSpPr>
          <p:spPr>
            <a:xfrm>
              <a:off x="6810375" y="1524000"/>
              <a:ext cx="1952700" cy="3048000"/>
            </a:xfrm>
            <a:prstGeom prst="roundRect">
              <a:avLst>
                <a:gd name="adj" fmla="val 3902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6810375" y="1524000"/>
              <a:ext cx="1952700" cy="57300"/>
            </a:xfrm>
            <a:prstGeom prst="roundRect">
              <a:avLst>
                <a:gd name="adj" fmla="val 50000"/>
              </a:avLst>
            </a:prstGeom>
            <a:solidFill>
              <a:srgbClr val="0B539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6953250" y="1714500"/>
              <a:ext cx="16668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hakra Petch"/>
                <a:ea typeface="Chakra Petch"/>
                <a:cs typeface="Chakra Petch"/>
                <a:sym typeface="Chakra Petch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0B5394"/>
                  </a:solidFill>
                  <a:effectLst/>
                  <a:uLnTx/>
                  <a:uFillTx/>
                  <a:latin typeface="Crimson Pro SemiBold" panose="020B0604020202020204" charset="0"/>
                  <a:ea typeface="Chakra Petch"/>
                  <a:cs typeface="Chakra Petch"/>
                  <a:sym typeface="Chakra Petch"/>
                </a:rPr>
                <a:t>Links to Additional Resources</a:t>
              </a:r>
              <a:endParaRPr kumimoji="0" sz="1867" b="1" i="0" u="none" strike="noStrike" kern="1200" cap="none" spc="0" normalizeH="0" baseline="0" noProof="0" dirty="0">
                <a:ln>
                  <a:noFill/>
                </a:ln>
                <a:solidFill>
                  <a:srgbClr val="0B5394"/>
                </a:solidFill>
                <a:effectLst/>
                <a:uLnTx/>
                <a:uFillTx/>
                <a:latin typeface="Crimson Pro SemiBold" panose="020B0604020202020204" charset="0"/>
                <a:ea typeface="Chakra Petch"/>
                <a:cs typeface="Chakra Petch"/>
                <a:sym typeface="Chakra Petch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ACCP award descriptions &amp; rubrics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Past award recipients</a:t>
              </a:r>
            </a:p>
            <a:p>
              <a:pPr marL="609585" marR="0" lvl="0" indent="-39369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rgbClr val="475569"/>
                </a:buClr>
                <a:buSzPts val="1050"/>
                <a:buFont typeface="Rubik"/>
                <a:buChar char="●"/>
                <a:tabLst/>
                <a:defRPr/>
              </a:pPr>
              <a:r>
                <a:rPr kumimoji="0" lang="e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5569"/>
                  </a:solidFill>
                  <a:effectLst/>
                  <a:uLnTx/>
                  <a:uFillTx/>
                  <a:latin typeface="Heebo" pitchFamily="2" charset="-79"/>
                  <a:ea typeface="Rubik"/>
                  <a:cs typeface="Heebo" pitchFamily="2" charset="-79"/>
                  <a:sym typeface="Rubik"/>
                </a:rPr>
                <a:t>Nomination portal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Heebo" pitchFamily="2" charset="-79"/>
                <a:ea typeface="Rubik"/>
                <a:cs typeface="Heebo" pitchFamily="2" charset="-79"/>
                <a:sym typeface="Rubik"/>
              </a:endParaRPr>
            </a:p>
          </p:txBody>
        </p:sp>
      </p:grpSp>
      <p:pic>
        <p:nvPicPr>
          <p:cNvPr id="3" name="Graphic 2" descr="Person with idea with solid fill">
            <a:extLst>
              <a:ext uri="{FF2B5EF4-FFF2-40B4-BE49-F238E27FC236}">
                <a16:creationId xmlns:a16="http://schemas.microsoft.com/office/drawing/2014/main" id="{D7FB18D7-660C-A294-5242-3490A67DAE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342733"/>
            <a:ext cx="601980" cy="601980"/>
          </a:xfrm>
          <a:prstGeom prst="rect">
            <a:avLst/>
          </a:prstGeom>
        </p:spPr>
      </p:pic>
      <p:pic>
        <p:nvPicPr>
          <p:cNvPr id="5" name="Graphic 4" descr="Paperclip with solid fill">
            <a:extLst>
              <a:ext uri="{FF2B5EF4-FFF2-40B4-BE49-F238E27FC236}">
                <a16:creationId xmlns:a16="http://schemas.microsoft.com/office/drawing/2014/main" id="{BD07ED91-09C8-EABC-5318-D57A3B90D1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8975" y="1398713"/>
            <a:ext cx="508000" cy="508000"/>
          </a:xfrm>
          <a:prstGeom prst="rect">
            <a:avLst/>
          </a:prstGeom>
        </p:spPr>
      </p:pic>
      <p:pic>
        <p:nvPicPr>
          <p:cNvPr id="7" name="Graphic 6" descr="Checklist with solid fill">
            <a:extLst>
              <a:ext uri="{FF2B5EF4-FFF2-40B4-BE49-F238E27FC236}">
                <a16:creationId xmlns:a16="http://schemas.microsoft.com/office/drawing/2014/main" id="{876016D0-F508-3564-2E38-31E488FAA1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6475" y="1389821"/>
            <a:ext cx="554892" cy="554892"/>
          </a:xfrm>
          <a:prstGeom prst="rect">
            <a:avLst/>
          </a:prstGeom>
        </p:spPr>
      </p:pic>
      <p:pic>
        <p:nvPicPr>
          <p:cNvPr id="9" name="Graphic 8" descr="Network with solid fill">
            <a:extLst>
              <a:ext uri="{FF2B5EF4-FFF2-40B4-BE49-F238E27FC236}">
                <a16:creationId xmlns:a16="http://schemas.microsoft.com/office/drawing/2014/main" id="{215A090F-4496-04CC-8AFC-F672724503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3975" y="1419133"/>
            <a:ext cx="563980" cy="563980"/>
          </a:xfrm>
          <a:prstGeom prst="rect">
            <a:avLst/>
          </a:prstGeom>
        </p:spPr>
      </p:pic>
      <p:sp>
        <p:nvSpPr>
          <p:cNvPr id="2" name="Shape 3">
            <a:extLst>
              <a:ext uri="{FF2B5EF4-FFF2-40B4-BE49-F238E27FC236}">
                <a16:creationId xmlns:a16="http://schemas.microsoft.com/office/drawing/2014/main" id="{72C2E969-8161-121D-934E-1447AEEF7D5D}"/>
              </a:ext>
            </a:extLst>
          </p:cNvPr>
          <p:cNvSpPr/>
          <p:nvPr/>
        </p:nvSpPr>
        <p:spPr>
          <a:xfrm>
            <a:off x="661475" y="979451"/>
            <a:ext cx="11065478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oogle Shape;55;p13">
            <a:extLst>
              <a:ext uri="{FF2B5EF4-FFF2-40B4-BE49-F238E27FC236}">
                <a16:creationId xmlns:a16="http://schemas.microsoft.com/office/drawing/2014/main" id="{FFF2E101-B102-0FC3-554E-D2B9FA54B585}"/>
              </a:ext>
            </a:extLst>
          </p:cNvPr>
          <p:cNvGrpSpPr/>
          <p:nvPr/>
        </p:nvGrpSpPr>
        <p:grpSpPr>
          <a:xfrm>
            <a:off x="508002" y="5262686"/>
            <a:ext cx="11236325" cy="980459"/>
            <a:chOff x="377806" y="1524000"/>
            <a:chExt cx="1955894" cy="3048000"/>
          </a:xfrm>
        </p:grpSpPr>
        <p:sp>
          <p:nvSpPr>
            <p:cNvPr id="6" name="Google Shape;56;p13">
              <a:extLst>
                <a:ext uri="{FF2B5EF4-FFF2-40B4-BE49-F238E27FC236}">
                  <a16:creationId xmlns:a16="http://schemas.microsoft.com/office/drawing/2014/main" id="{691ADECC-5A10-4332-CBC8-627D7D73EF55}"/>
                </a:ext>
              </a:extLst>
            </p:cNvPr>
            <p:cNvSpPr/>
            <p:nvPr/>
          </p:nvSpPr>
          <p:spPr>
            <a:xfrm>
              <a:off x="377806" y="1524000"/>
              <a:ext cx="1955894" cy="3048000"/>
            </a:xfrm>
            <a:prstGeom prst="roundRect">
              <a:avLst>
                <a:gd name="adj" fmla="val 3902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Crimson Pro SemiBold" panose="020B0604020202020204" charset="0"/>
                  <a:ea typeface="+mn-ea"/>
                  <a:cs typeface="+mn-cs"/>
                </a:rPr>
                <a:t> Supplemental awards summary table highlights for each ACCP award:</a:t>
              </a:r>
            </a:p>
            <a:p>
              <a:pPr marL="34290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B5569"/>
                  </a:solidFill>
                  <a:effectLst/>
                  <a:uLnTx/>
                  <a:uFillTx/>
                  <a:latin typeface="Heebo" pitchFamily="2" charset="-79"/>
                  <a:ea typeface="+mn-ea"/>
                  <a:cs typeface="Heebo" pitchFamily="2" charset="-79"/>
                </a:rPr>
                <a:t>Eligibility requirements</a:t>
              </a:r>
            </a:p>
            <a:p>
              <a:pPr marL="34290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B5569"/>
                  </a:solidFill>
                  <a:effectLst/>
                  <a:uLnTx/>
                  <a:uFillTx/>
                  <a:latin typeface="Heebo" pitchFamily="2" charset="-79"/>
                  <a:ea typeface="+mn-ea"/>
                  <a:cs typeface="Heebo" pitchFamily="2" charset="-79"/>
                </a:rPr>
                <a:t>Nomination &amp; packet deadline</a:t>
              </a:r>
            </a:p>
          </p:txBody>
        </p:sp>
        <p:sp>
          <p:nvSpPr>
            <p:cNvPr id="8" name="Google Shape;57;p13">
              <a:extLst>
                <a:ext uri="{FF2B5EF4-FFF2-40B4-BE49-F238E27FC236}">
                  <a16:creationId xmlns:a16="http://schemas.microsoft.com/office/drawing/2014/main" id="{1A11EF4F-B9AE-6DE1-ABD1-0950C0187AAD}"/>
                </a:ext>
              </a:extLst>
            </p:cNvPr>
            <p:cNvSpPr/>
            <p:nvPr/>
          </p:nvSpPr>
          <p:spPr>
            <a:xfrm>
              <a:off x="381000" y="1524000"/>
              <a:ext cx="1952700" cy="57300"/>
            </a:xfrm>
            <a:prstGeom prst="roundRect">
              <a:avLst>
                <a:gd name="adj" fmla="val 50000"/>
              </a:avLst>
            </a:prstGeom>
            <a:solidFill>
              <a:srgbClr val="0B539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636CEC0-1658-68C3-CE6C-3BE90632697E}"/>
              </a:ext>
            </a:extLst>
          </p:cNvPr>
          <p:cNvSpPr txBox="1"/>
          <p:nvPr/>
        </p:nvSpPr>
        <p:spPr>
          <a:xfrm>
            <a:off x="3883367" y="5725688"/>
            <a:ext cx="32984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B5569"/>
                </a:solidFill>
                <a:effectLst/>
                <a:uLnTx/>
                <a:uFillTx/>
                <a:latin typeface="Heebo" pitchFamily="2" charset="-79"/>
                <a:ea typeface="+mn-ea"/>
                <a:cs typeface="Heebo" pitchFamily="2" charset="-79"/>
              </a:rPr>
              <a:t>Packet requirements</a:t>
            </a:r>
          </a:p>
          <a:p>
            <a:pPr marL="3429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B5569"/>
                </a:solidFill>
                <a:effectLst/>
                <a:uLnTx/>
                <a:uFillTx/>
                <a:latin typeface="Heebo" pitchFamily="2" charset="-79"/>
                <a:ea typeface="+mn-ea"/>
                <a:cs typeface="Heebo" pitchFamily="2" charset="-79"/>
              </a:rPr>
              <a:t>Supporting letter requirements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BFD77E-9E74-0758-14AC-A3BE4B487A35}"/>
              </a:ext>
            </a:extLst>
          </p:cNvPr>
          <p:cNvSpPr txBox="1"/>
          <p:nvPr/>
        </p:nvSpPr>
        <p:spPr>
          <a:xfrm>
            <a:off x="7813847" y="5725688"/>
            <a:ext cx="32984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B5569"/>
                </a:solidFill>
                <a:effectLst/>
                <a:uLnTx/>
                <a:uFillTx/>
                <a:latin typeface="Heebo" pitchFamily="2" charset="-79"/>
                <a:ea typeface="+mn-ea"/>
                <a:cs typeface="Heebo" pitchFamily="2" charset="-79"/>
              </a:rPr>
              <a:t>Carry-Over Eligibility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52B894-929E-E4CD-DDDF-5C1B54F9ADF7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2B9D1C-81A2-4C90-2CCF-2DC6FAF162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349809"/>
            <a:ext cx="10868745" cy="433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Project Outcomes and Evaluation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35" y="1130003"/>
            <a:ext cx="2705147" cy="27052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169339" y="1678286"/>
            <a:ext cx="7171179" cy="5777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The project resulted in a structured, user-centered framework for explaining the ACCP awards process, bringing together information that prospective nominators may otherwise need to locate across multiple resources.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61475" y="4069357"/>
            <a:ext cx="5383375" cy="1110357"/>
          </a:xfrm>
          <a:prstGeom prst="roundRect">
            <a:avLst>
              <a:gd name="adj" fmla="val 2213"/>
            </a:avLst>
          </a:pr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800278" y="4167387"/>
            <a:ext cx="5105768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Infographic Access and Downloads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800278" y="4487467"/>
            <a:ext cx="5105768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Track how often the infographic is accessed or downloaded from the ACCP website.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95847" y="4069357"/>
            <a:ext cx="5778996" cy="1110356"/>
          </a:xfrm>
          <a:prstGeom prst="roundRect">
            <a:avLst>
              <a:gd name="adj" fmla="val 2213"/>
            </a:avLst>
          </a:pr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223138" y="4161778"/>
            <a:ext cx="5105868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Changes in Nomination Volume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223138" y="4439903"/>
            <a:ext cx="4168268" cy="607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Monitor increases in nominations submitted across </a:t>
            </a:r>
          </a:p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award cycles.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61475" y="5307212"/>
            <a:ext cx="5383375" cy="1005878"/>
          </a:xfrm>
          <a:prstGeom prst="roundRect">
            <a:avLst>
              <a:gd name="adj" fmla="val 2213"/>
            </a:avLst>
          </a:pr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00278" y="5358653"/>
            <a:ext cx="5105768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Diversity of Nominators and Nominees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00278" y="5655441"/>
            <a:ext cx="5105768" cy="192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Assess whether the resource broadens and diversifies </a:t>
            </a:r>
          </a:p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participation over time.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146745" y="5307212"/>
            <a:ext cx="5728098" cy="1005878"/>
          </a:xfrm>
          <a:prstGeom prst="roundRect">
            <a:avLst>
              <a:gd name="adj" fmla="val 2213"/>
            </a:avLst>
          </a:prstGeom>
          <a:solidFill>
            <a:srgbClr val="F2EE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285548" y="5356812"/>
            <a:ext cx="5105868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Awards Committee Perceptions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285548" y="5676396"/>
            <a:ext cx="5105868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Gather committee feedback on nomination quality and process efficiency post-implementation.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7A6385-0889-E48C-FFDC-7788EA75F127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0836FAD-B12B-5208-886C-A77D0016B3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  <p:sp>
        <p:nvSpPr>
          <p:cNvPr id="20" name="Shape 3">
            <a:extLst>
              <a:ext uri="{FF2B5EF4-FFF2-40B4-BE49-F238E27FC236}">
                <a16:creationId xmlns:a16="http://schemas.microsoft.com/office/drawing/2014/main" id="{55C32302-1BDE-6048-A7F8-02D29B8376B4}"/>
              </a:ext>
            </a:extLst>
          </p:cNvPr>
          <p:cNvSpPr/>
          <p:nvPr/>
        </p:nvSpPr>
        <p:spPr>
          <a:xfrm>
            <a:off x="661475" y="979451"/>
            <a:ext cx="11065478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Recommended Next Steps for ACCP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2023" y="1574463"/>
            <a:ext cx="312168" cy="31217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0064" y="1405845"/>
            <a:ext cx="5509962" cy="45719"/>
          </a:xfrm>
          <a:prstGeom prst="rect">
            <a:avLst/>
          </a:prstGeom>
          <a:solidFill>
            <a:srgbClr val="0046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1449100" y="1549970"/>
            <a:ext cx="5348551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Update the Awards Webpage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661474" y="2121297"/>
            <a:ext cx="5348551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Replace the existing URL under "About: Awards" with the content developed by this group, modeled after the existing FCCP page for a more organized and user-friendly format.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6932" y="1580095"/>
            <a:ext cx="312167" cy="312174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213217" y="1432965"/>
            <a:ext cx="5811990" cy="45719"/>
          </a:xfrm>
          <a:prstGeom prst="rect">
            <a:avLst/>
          </a:prstGeom>
          <a:solidFill>
            <a:srgbClr val="0046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5"/>
          <p:cNvSpPr/>
          <p:nvPr/>
        </p:nvSpPr>
        <p:spPr>
          <a:xfrm>
            <a:off x="6676656" y="1549326"/>
            <a:ext cx="5348551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Combine Award Descriptions, Criteria and Rubrics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6"/>
          <p:cNvSpPr/>
          <p:nvPr/>
        </p:nvSpPr>
        <p:spPr>
          <a:xfrm>
            <a:off x="6361747" y="2043161"/>
            <a:ext cx="5348551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Merge the current award criteria and rubrics into a single resource for each award, with criteria presented first followed by the corresponding rubric, to improve clarity for potential nominators.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040" y="3576220"/>
            <a:ext cx="316634" cy="316641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500063" y="3437468"/>
            <a:ext cx="5509961" cy="45719"/>
          </a:xfrm>
          <a:prstGeom prst="rect">
            <a:avLst/>
          </a:prstGeom>
          <a:solidFill>
            <a:srgbClr val="0046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8"/>
          <p:cNvSpPr/>
          <p:nvPr/>
        </p:nvSpPr>
        <p:spPr>
          <a:xfrm>
            <a:off x="1246752" y="3554766"/>
            <a:ext cx="5348551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Automate Recipient Tracking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9"/>
          <p:cNvSpPr/>
          <p:nvPr/>
        </p:nvSpPr>
        <p:spPr>
          <a:xfrm>
            <a:off x="661472" y="3992560"/>
            <a:ext cx="5348551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Explore developing an automated process for maintaining a record of previous award winners to streamline recordkeeping and ensure recipient information remains current.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4486" y="3613496"/>
            <a:ext cx="281477" cy="281483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213216" y="3455299"/>
            <a:ext cx="5688272" cy="45719"/>
          </a:xfrm>
          <a:prstGeom prst="rect">
            <a:avLst/>
          </a:prstGeom>
          <a:solidFill>
            <a:srgbClr val="0046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6843448" y="3593798"/>
            <a:ext cx="5348551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Highlight Previous Award Recipients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6213216" y="4039246"/>
            <a:ext cx="5348551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C4C4D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Add headshots of past award winners to the nomination/awards webpage to recognize recipients and provide greater visibility to the awards and their history.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F6C5FE-CD2E-2BDE-454A-5A60451A9F7B}"/>
              </a:ext>
            </a:extLst>
          </p:cNvPr>
          <p:cNvSpPr/>
          <p:nvPr/>
        </p:nvSpPr>
        <p:spPr>
          <a:xfrm>
            <a:off x="0" y="6416278"/>
            <a:ext cx="12192000" cy="441722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ACCP Annual Meeting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F93761E-EE79-6A0D-2923-B5FF202768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060" y="6513215"/>
            <a:ext cx="795893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0352" y="987552"/>
            <a:ext cx="80453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solidFill>
                  <a:srgbClr val="67707C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identifying barriers to creating practical tools for better nominations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103120" cy="347472"/>
          </a:xfrm>
          <a:prstGeom prst="roundRect">
            <a:avLst/>
          </a:prstGeom>
          <a:solidFill>
            <a:srgbClr val="004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NEED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71800" y="1600200"/>
            <a:ext cx="5669280" cy="347472"/>
          </a:xfrm>
          <a:prstGeom prst="roundRect">
            <a:avLst/>
          </a:prstGeom>
          <a:solidFill>
            <a:srgbClr val="004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WE CREATED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0" y="1600200"/>
            <a:ext cx="2468880" cy="347472"/>
          </a:xfrm>
          <a:prstGeom prst="roundRect">
            <a:avLst/>
          </a:prstGeom>
          <a:solidFill>
            <a:srgbClr val="004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INTENDED IMPACT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011680"/>
            <a:ext cx="2103120" cy="3431623"/>
          </a:xfrm>
          <a:prstGeom prst="roundRect">
            <a:avLst/>
          </a:prstGeom>
          <a:solidFill>
            <a:schemeClr val="bg2"/>
          </a:solidFill>
          <a:ln>
            <a:solidFill>
              <a:srgbClr val="0046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64592" rIns="13716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1F3049"/>
                </a:solidFill>
              </a:defRPr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practical, accessible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1F3049"/>
                </a:solidFill>
              </a:defRPr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explanation of 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D7675B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ACCP awards nomination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D7675B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review process.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63240" y="2011680"/>
            <a:ext cx="1737360" cy="33832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238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63240" y="2323286"/>
            <a:ext cx="1737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238B8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QUICK START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3240" y="2856923"/>
            <a:ext cx="17099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F3049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One-page infographic</a:t>
            </a:r>
            <a:b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FAQ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40" y="4160520"/>
            <a:ext cx="17373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rgbClr val="67707C"/>
                </a:solidFill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Practical overview of the nomination and review process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83480" y="2011680"/>
            <a:ext cx="1737360" cy="3383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46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83480" y="2323286"/>
            <a:ext cx="17099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E6AD41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AT-A-GLANCE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92624" y="2856923"/>
            <a:ext cx="17099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F3049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Awards-specific</a:t>
            </a:r>
            <a:b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quick-reference table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2624" y="4160520"/>
            <a:ext cx="17007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rgbClr val="67707C"/>
                </a:solidFill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Criteria and rubrics organized for easy comparison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03720" y="2011680"/>
            <a:ext cx="1737360" cy="33832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46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2864" y="2176272"/>
            <a:ext cx="17373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D7675B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WATCH &amp; LEARN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12864" y="2852451"/>
            <a:ext cx="17282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F3049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Nomination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Portal</a:t>
            </a:r>
            <a:b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 video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2864" y="4160520"/>
            <a:ext cx="17282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rgbClr val="67707C"/>
                </a:solidFill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Step-by-step demonstration of submitting a nomination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44000" y="2011680"/>
            <a:ext cx="2468880" cy="987552"/>
          </a:xfrm>
          <a:prstGeom prst="roundRect">
            <a:avLst/>
          </a:prstGeom>
          <a:solidFill>
            <a:srgbClr val="F4F6F8"/>
          </a:solidFill>
          <a:ln>
            <a:solidFill>
              <a:srgbClr val="E1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9281160" y="2176272"/>
            <a:ext cx="502920" cy="502920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FFFFFF"/>
                </a:solidFill>
              </a:defRPr>
            </a:pPr>
            <a:r>
              <a:rPr kumimoji="0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36658" y="2029968"/>
            <a:ext cx="131831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1F3049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9518" y="2372868"/>
            <a:ext cx="180850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50">
                <a:solidFill>
                  <a:srgbClr val="67707C"/>
                </a:solidFill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Clearer understanding</a:t>
            </a:r>
            <a:b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the process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0" y="3154680"/>
            <a:ext cx="2468880" cy="987552"/>
          </a:xfrm>
          <a:prstGeom prst="roundRect">
            <a:avLst/>
          </a:prstGeom>
          <a:solidFill>
            <a:srgbClr val="F4F6F8"/>
          </a:solidFill>
          <a:ln>
            <a:solidFill>
              <a:srgbClr val="E1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9281160" y="3319272"/>
            <a:ext cx="502920" cy="502920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FFFFFF"/>
                </a:solidFill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90938" y="3207258"/>
            <a:ext cx="172252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1F3049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Perceived barriers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0938" y="3527298"/>
            <a:ext cx="190827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50">
                <a:solidFill>
                  <a:srgbClr val="67707C"/>
                </a:solidFill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 uncertainty</a:t>
            </a:r>
            <a:b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about how to nominate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4286250"/>
            <a:ext cx="2468880" cy="987552"/>
          </a:xfrm>
          <a:prstGeom prst="roundRect">
            <a:avLst/>
          </a:prstGeom>
          <a:solidFill>
            <a:srgbClr val="F4F6F8"/>
          </a:solidFill>
          <a:ln>
            <a:solidFill>
              <a:srgbClr val="E1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9281160" y="4462272"/>
            <a:ext cx="502920" cy="502920"/>
          </a:xfrm>
          <a:prstGeom prst="ellipse">
            <a:avLst/>
          </a:prstGeom>
          <a:solidFill>
            <a:srgbClr val="004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FFFFFF"/>
                </a:solidFill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↑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48088" y="4350258"/>
            <a:ext cx="180209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1F3049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F30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Quality &amp; inclusion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70948" y="4693158"/>
            <a:ext cx="183441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50">
                <a:solidFill>
                  <a:srgbClr val="67707C"/>
                </a:solidFill>
              </a:defRPr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Stronger, more diverse</a:t>
            </a:r>
            <a:b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nomination packets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30352" y="6003313"/>
            <a:ext cx="11064240" cy="640080"/>
          </a:xfrm>
          <a:prstGeom prst="roundRect">
            <a:avLst/>
          </a:prstGeom>
          <a:solidFill>
            <a:srgbClr val="004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PROJECT  •  THREE PRACTICAL TOOLS  •  A MORE TRANSPARENT PATH TO RECOGNITION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7878" y="5578614"/>
            <a:ext cx="94548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50" i="1">
                <a:solidFill>
                  <a:srgbClr val="67707C"/>
                </a:solidFill>
              </a:defRPr>
            </a:pPr>
            <a:r>
              <a:rPr kumimoji="0" sz="1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Iterative development  →  subgroup review  →  advisor feedback  →  full-group refinement</a:t>
            </a:r>
          </a:p>
        </p:txBody>
      </p:sp>
      <p:sp>
        <p:nvSpPr>
          <p:cNvPr id="40" name="Text 0">
            <a:extLst>
              <a:ext uri="{FF2B5EF4-FFF2-40B4-BE49-F238E27FC236}">
                <a16:creationId xmlns:a16="http://schemas.microsoft.com/office/drawing/2014/main" id="{2185B220-2903-00EB-1CBF-BFDBB7B2904F}"/>
              </a:ext>
            </a:extLst>
          </p:cNvPr>
          <p:cNvSpPr/>
          <p:nvPr/>
        </p:nvSpPr>
        <p:spPr>
          <a:xfrm>
            <a:off x="744135" y="214607"/>
            <a:ext cx="10868745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Conclusion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">
            <a:extLst>
              <a:ext uri="{FF2B5EF4-FFF2-40B4-BE49-F238E27FC236}">
                <a16:creationId xmlns:a16="http://schemas.microsoft.com/office/drawing/2014/main" id="{079F6990-9883-013A-9808-D929CB4DA9B2}"/>
              </a:ext>
            </a:extLst>
          </p:cNvPr>
          <p:cNvSpPr/>
          <p:nvPr/>
        </p:nvSpPr>
        <p:spPr>
          <a:xfrm>
            <a:off x="483394" y="804672"/>
            <a:ext cx="11065478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32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99" y="1377620"/>
            <a:ext cx="2857814" cy="42868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037" y="59364"/>
            <a:ext cx="2745909" cy="287139"/>
          </a:xfrm>
          <a:prstGeom prst="roundRect">
            <a:avLst>
              <a:gd name="adj" fmla="val 7899"/>
            </a:avLst>
          </a:prstGeom>
          <a:noFill/>
          <a:ln w="6350">
            <a:solidFill>
              <a:srgbClr val="00467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138704" y="123290"/>
            <a:ext cx="312868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APLD GROUP 1 CAPSTONE PROJECT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138704" y="528562"/>
            <a:ext cx="2543505" cy="7467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ACCP Awards Process Video/Graphic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-16331" y="5064722"/>
            <a:ext cx="2676404" cy="45719"/>
          </a:xfrm>
          <a:prstGeom prst="roundRect">
            <a:avLst>
              <a:gd name="adj" fmla="val 49999"/>
            </a:avLst>
          </a:prstGeom>
          <a:solidFill>
            <a:srgbClr val="4C4C4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267859" y="5212767"/>
            <a:ext cx="241435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ebo" pitchFamily="34" charset="0"/>
                <a:ea typeface="Heebo" pitchFamily="34" charset="-122"/>
                <a:cs typeface="Heebo" pitchFamily="34" charset="-120"/>
              </a:rPr>
              <a:t>Final Report | 2025–2026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18B4D-0E34-4D40-8043-15B942696131}"/>
              </a:ext>
            </a:extLst>
          </p:cNvPr>
          <p:cNvSpPr/>
          <p:nvPr/>
        </p:nvSpPr>
        <p:spPr>
          <a:xfrm>
            <a:off x="0" y="5718898"/>
            <a:ext cx="12208331" cy="11489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ITC Avant Garde Std Bk" panose="020B0502020202020204" pitchFamily="34" charset="0"/>
                <a:ea typeface="+mn-ea"/>
                <a:cs typeface="+mn-cs"/>
              </a:rPr>
              <a:t>  2026 ACCP Annual Meeting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46472B-F6CC-0A30-2E07-2E27333D84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449" y="5859660"/>
            <a:ext cx="2103120" cy="96934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6F09AE-D6FF-2AB9-E2E5-3B8A3EBEAD78}"/>
              </a:ext>
            </a:extLst>
          </p:cNvPr>
          <p:cNvCxnSpPr/>
          <p:nvPr/>
        </p:nvCxnSpPr>
        <p:spPr>
          <a:xfrm>
            <a:off x="-16331" y="5715003"/>
            <a:ext cx="12208331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CCP Submitting a Nomination Instructional Video">
            <a:hlinkClick r:id="" action="ppaction://media"/>
            <a:extLst>
              <a:ext uri="{FF2B5EF4-FFF2-40B4-BE49-F238E27FC236}">
                <a16:creationId xmlns:a16="http://schemas.microsoft.com/office/drawing/2014/main" id="{E4D043F3-7B42-1220-5091-1C48250BB4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54881" y="138079"/>
            <a:ext cx="9337119" cy="5377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9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"/>
          <p:cNvSpPr txBox="1">
            <a:spLocks noGrp="1"/>
          </p:cNvSpPr>
          <p:nvPr>
            <p:ph type="body" idx="2"/>
          </p:nvPr>
        </p:nvSpPr>
        <p:spPr>
          <a:xfrm>
            <a:off x="1520025" y="1743421"/>
            <a:ext cx="9144000" cy="16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</a:pPr>
            <a:r>
              <a:rPr lang="en-US" sz="4000"/>
              <a:t>Developing Opportunities and Resources for Residency Program Directors, Coordinators, and Preceptors</a:t>
            </a:r>
            <a:endParaRPr sz="4000"/>
          </a:p>
        </p:txBody>
      </p:sp>
      <p:sp>
        <p:nvSpPr>
          <p:cNvPr id="141" name="Google Shape;141;p1"/>
          <p:cNvSpPr txBox="1">
            <a:spLocks noGrp="1"/>
          </p:cNvSpPr>
          <p:nvPr>
            <p:ph type="body" idx="3"/>
          </p:nvPr>
        </p:nvSpPr>
        <p:spPr>
          <a:xfrm>
            <a:off x="1520025" y="3566525"/>
            <a:ext cx="4974900" cy="18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 b="1" u="sng"/>
              <a:t>Advisor:</a:t>
            </a:r>
            <a:r>
              <a:rPr lang="en-US" sz="1500"/>
              <a:t> Marcia Buck, PharmD, FCCP, FPPA, BCPPS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US" sz="1500"/>
            </a:br>
            <a:r>
              <a:rPr lang="en-US" sz="1500"/>
              <a:t>Jennifer Adema, PharmD, MBA, BCPS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/>
              <a:t>Jason Chau, PharmD., MSCS, BCPS, BCACP, BCGP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/>
              <a:t>Jonathan Hughes, PharmD, BCACP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/>
              <a:t>Haley N. Johnson, PharmD, BCPS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42" name="Google Shape;142;p1"/>
          <p:cNvSpPr txBox="1"/>
          <p:nvPr/>
        </p:nvSpPr>
        <p:spPr>
          <a:xfrm>
            <a:off x="6096350" y="3933175"/>
            <a:ext cx="52887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Dominique Mark, Pharm.D., BCPS, BCPPS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Alyssa Robertson, Pharm.D., M.Ed., BCPS, BCCCP, BCEMP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Sarah E. Wheeler, Pharm.D., BCACP, CDCES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estrial"/>
              <a:buNone/>
            </a:pPr>
            <a:r>
              <a:rPr lang="en-US"/>
              <a:t>Artificial Intelligence Disclaimer</a:t>
            </a:r>
            <a:endParaRPr/>
          </a:p>
        </p:txBody>
      </p:sp>
      <p:sp>
        <p:nvSpPr>
          <p:cNvPr id="149" name="Google Shape;149;p5"/>
          <p:cNvSpPr txBox="1">
            <a:spLocks noGrp="1"/>
          </p:cNvSpPr>
          <p:nvPr>
            <p:ph type="body" idx="1"/>
          </p:nvPr>
        </p:nvSpPr>
        <p:spPr>
          <a:xfrm>
            <a:off x="838200" y="1795480"/>
            <a:ext cx="10515600" cy="433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Gemini (Google) was used in the development of this presentation in July 2026.</a:t>
            </a:r>
            <a:endParaRPr>
              <a:latin typeface="Questrial"/>
              <a:ea typeface="Questrial"/>
              <a:cs typeface="Questrial"/>
              <a:sym typeface="Quest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5ed36bd3a_0_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Background and Charge</a:t>
            </a:r>
            <a:endParaRPr/>
          </a:p>
        </p:txBody>
      </p:sp>
      <p:sp>
        <p:nvSpPr>
          <p:cNvPr id="156" name="Google Shape;156;g3f5ed36bd3a_0_37"/>
          <p:cNvSpPr txBox="1">
            <a:spLocks noGrp="1"/>
          </p:cNvSpPr>
          <p:nvPr>
            <p:ph type="body" idx="1"/>
          </p:nvPr>
        </p:nvSpPr>
        <p:spPr>
          <a:xfrm>
            <a:off x="731044" y="1772047"/>
            <a:ext cx="11220600" cy="433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latin typeface="Questrial"/>
                <a:ea typeface="Questrial"/>
                <a:cs typeface="Questrial"/>
                <a:sym typeface="Questrial"/>
              </a:rPr>
              <a:t>Strategic Direction 2.2.2 of the ACCP Strategic Plan calls for the College to “develop opportunities for networking and support of residency program leaders”. </a:t>
            </a:r>
            <a:endParaRPr sz="2400" i="1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latin typeface="Questrial"/>
                <a:ea typeface="Questrial"/>
                <a:cs typeface="Questrial"/>
                <a:sym typeface="Questrial"/>
              </a:rPr>
              <a:t>Charge Summary:</a:t>
            </a:r>
            <a:endParaRPr sz="2400" b="1" u="sng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Questrial"/>
              <a:buAutoNum type="arabicPeriod"/>
            </a:pPr>
            <a:r>
              <a:rPr lang="en-US" sz="2400">
                <a:latin typeface="Questrial"/>
                <a:ea typeface="Questrial"/>
                <a:cs typeface="Questrial"/>
                <a:sym typeface="Questrial"/>
              </a:rPr>
              <a:t>Develop a list of residency program directors (RPDs) and/or coordinators to serve as a survey sample utilizing the ACCP Directory of Residencies, Fellowships, and Graduate Programs.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Questrial"/>
              <a:buAutoNum type="arabicPeriod"/>
            </a:pPr>
            <a:r>
              <a:rPr lang="en-US" sz="2400">
                <a:latin typeface="Questrial"/>
                <a:ea typeface="Questrial"/>
                <a:cs typeface="Questrial"/>
                <a:sym typeface="Questrial"/>
              </a:rPr>
              <a:t>Create a survey to ascertain the unmet needs of residency program leaders.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Questrial"/>
              <a:buAutoNum type="arabicPeriod"/>
            </a:pPr>
            <a:r>
              <a:rPr lang="en-US" sz="2400">
                <a:latin typeface="Questrial"/>
                <a:ea typeface="Questrial"/>
                <a:cs typeface="Questrial"/>
                <a:sym typeface="Questrial"/>
              </a:rPr>
              <a:t>Based upon the results of the survey, create a strategized approach to support residency leaders and preceptors.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5ed36bd3a_0_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Methods</a:t>
            </a:r>
            <a:endParaRPr/>
          </a:p>
        </p:txBody>
      </p:sp>
      <p:sp>
        <p:nvSpPr>
          <p:cNvPr id="163" name="Google Shape;163;g3f5ed36bd3a_0_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r>
              <a:rPr lang="en-US" sz="2370" b="1" u="sng">
                <a:latin typeface="Questrial"/>
                <a:ea typeface="Questrial"/>
                <a:cs typeface="Questrial"/>
                <a:sym typeface="Questrial"/>
              </a:rPr>
              <a:t>StrengthsFinder</a:t>
            </a:r>
            <a:endParaRPr sz="2370" b="1" u="sng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29883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595"/>
              <a:buFont typeface="Questrial"/>
              <a:buChar char="•"/>
            </a:pPr>
            <a:r>
              <a:rPr lang="en-US" sz="2370">
                <a:latin typeface="Questrial"/>
                <a:ea typeface="Questrial"/>
                <a:cs typeface="Questrial"/>
                <a:sym typeface="Questrial"/>
              </a:rPr>
              <a:t>Used team’s Top 5 Strengths to determine how to best leverage our unique skills and areas of expertise</a:t>
            </a:r>
            <a:endParaRPr sz="237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2988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595"/>
              <a:buFont typeface="Questrial"/>
              <a:buChar char="•"/>
            </a:pPr>
            <a:r>
              <a:rPr lang="en-US" sz="2060">
                <a:latin typeface="Questrial"/>
                <a:ea typeface="Questrial"/>
                <a:cs typeface="Questrial"/>
                <a:sym typeface="Questrial"/>
              </a:rPr>
              <a:t>Used AI to help delineate team member roles and project tasks based on strengths</a:t>
            </a:r>
            <a:endParaRPr sz="2060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100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r>
              <a:rPr lang="en-US" sz="2370" b="1" u="sng">
                <a:latin typeface="Questrial"/>
                <a:ea typeface="Questrial"/>
                <a:cs typeface="Questrial"/>
                <a:sym typeface="Questrial"/>
              </a:rPr>
              <a:t>Directory Access Work</a:t>
            </a:r>
            <a:endParaRPr sz="2370" b="1" u="sng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29883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595"/>
              <a:buFont typeface="Questrial"/>
              <a:buChar char="•"/>
            </a:pPr>
            <a:r>
              <a:rPr lang="en-US" sz="2370">
                <a:latin typeface="Questrial"/>
                <a:ea typeface="Questrial"/>
                <a:cs typeface="Questrial"/>
                <a:sym typeface="Questrial"/>
              </a:rPr>
              <a:t>Identified available ACCP Directory data of residency programs and developed a survey distribution list (~1,300 contacts)</a:t>
            </a:r>
            <a:endParaRPr sz="2370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endParaRPr sz="1100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3"/>
              <a:buNone/>
            </a:pPr>
            <a:r>
              <a:rPr lang="en-US" sz="2370" b="1" u="sng">
                <a:latin typeface="Questrial"/>
                <a:ea typeface="Questrial"/>
                <a:cs typeface="Questrial"/>
                <a:sym typeface="Questrial"/>
              </a:rPr>
              <a:t>Survey Creation:</a:t>
            </a:r>
            <a:endParaRPr sz="2370" b="1" u="sng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29883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595"/>
              <a:buFont typeface="Questrial"/>
              <a:buChar char="•"/>
            </a:pPr>
            <a:r>
              <a:rPr lang="en-US" sz="2370">
                <a:latin typeface="Questrial"/>
                <a:ea typeface="Questrial"/>
                <a:cs typeface="Questrial"/>
                <a:sym typeface="Questrial"/>
              </a:rPr>
              <a:t>Performed environmental scan/gap analysis</a:t>
            </a:r>
            <a:endParaRPr sz="237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2988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595"/>
              <a:buFont typeface="Questrial"/>
              <a:buChar char="•"/>
            </a:pPr>
            <a:r>
              <a:rPr lang="en-US" sz="2370">
                <a:latin typeface="Questrial"/>
                <a:ea typeface="Questrial"/>
                <a:cs typeface="Questrial"/>
                <a:sym typeface="Questrial"/>
              </a:rPr>
              <a:t>Designed, refined, and finalized survey instrument</a:t>
            </a:r>
            <a:endParaRPr sz="237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2988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595"/>
              <a:buFont typeface="Questrial"/>
              <a:buChar char="•"/>
            </a:pPr>
            <a:r>
              <a:rPr lang="en-US" sz="2370">
                <a:latin typeface="Questrial"/>
                <a:ea typeface="Questrial"/>
                <a:cs typeface="Questrial"/>
                <a:sym typeface="Questrial"/>
              </a:rPr>
              <a:t>Established survey content, logistics, and distribution strategy</a:t>
            </a:r>
            <a:endParaRPr sz="237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5ed36bd3a_0_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Environmental Scan</a:t>
            </a:r>
            <a:endParaRPr/>
          </a:p>
        </p:txBody>
      </p:sp>
      <p:sp>
        <p:nvSpPr>
          <p:cNvPr id="170" name="Google Shape;170;g3f5ed36bd3a_0_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663600"/>
          </a:xfrm>
          <a:prstGeom prst="rect">
            <a:avLst/>
          </a:prstGeom>
          <a:solidFill>
            <a:srgbClr val="FFE599"/>
          </a:solidFill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50" b="1">
                <a:latin typeface="Questrial"/>
                <a:ea typeface="Questrial"/>
                <a:cs typeface="Questrial"/>
                <a:sym typeface="Questrial"/>
              </a:rPr>
              <a:t>Completed environmental scan to determine what information has already been provided from other professional healthcare organizations.</a:t>
            </a:r>
            <a:endParaRPr sz="2150" b="1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1" name="Google Shape;171;g3f5ed36bd3a_0_30"/>
          <p:cNvSpPr txBox="1">
            <a:spLocks noGrp="1"/>
          </p:cNvSpPr>
          <p:nvPr>
            <p:ph type="body" idx="1"/>
          </p:nvPr>
        </p:nvSpPr>
        <p:spPr>
          <a:xfrm>
            <a:off x="838200" y="3212427"/>
            <a:ext cx="10515600" cy="1943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250" b="1" u="sng">
                <a:latin typeface="Questrial"/>
                <a:ea typeface="Questrial"/>
                <a:cs typeface="Questrial"/>
                <a:sym typeface="Questrial"/>
              </a:rPr>
              <a:t>Common themes from organizations included:</a:t>
            </a:r>
            <a:endParaRPr sz="2250" b="1" u="sng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71475" algn="l" rtl="0">
              <a:spcBef>
                <a:spcPts val="1000"/>
              </a:spcBef>
              <a:spcAft>
                <a:spcPts val="0"/>
              </a:spcAft>
              <a:buSzPts val="2250"/>
              <a:buFont typeface="Questrial"/>
              <a:buChar char="•"/>
            </a:pPr>
            <a:r>
              <a:rPr lang="en-US" sz="2250">
                <a:latin typeface="Questrial"/>
                <a:ea typeface="Questrial"/>
                <a:cs typeface="Questrial"/>
                <a:sym typeface="Questrial"/>
              </a:rPr>
              <a:t>Preceptor toolkits with articles and references</a:t>
            </a:r>
            <a:endParaRPr sz="225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71475" algn="l" rtl="0">
              <a:spcBef>
                <a:spcPts val="0"/>
              </a:spcBef>
              <a:spcAft>
                <a:spcPts val="0"/>
              </a:spcAft>
              <a:buSzPts val="2250"/>
              <a:buFont typeface="Questrial"/>
              <a:buChar char="•"/>
            </a:pPr>
            <a:r>
              <a:rPr lang="en-US" sz="2250">
                <a:latin typeface="Questrial"/>
                <a:ea typeface="Questrial"/>
                <a:cs typeface="Questrial"/>
                <a:sym typeface="Questrial"/>
              </a:rPr>
              <a:t>Preceptor certificate programs</a:t>
            </a:r>
            <a:endParaRPr sz="225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71475" algn="l" rtl="0">
              <a:spcBef>
                <a:spcPts val="0"/>
              </a:spcBef>
              <a:spcAft>
                <a:spcPts val="0"/>
              </a:spcAft>
              <a:buSzPts val="2250"/>
              <a:buFont typeface="Questrial"/>
              <a:buChar char="•"/>
            </a:pPr>
            <a:r>
              <a:rPr lang="en-US" sz="2250">
                <a:latin typeface="Questrial"/>
                <a:ea typeface="Questrial"/>
                <a:cs typeface="Questrial"/>
                <a:sym typeface="Questrial"/>
              </a:rPr>
              <a:t>Webinars, additional resources such as CE presentations, publications</a:t>
            </a:r>
            <a:endParaRPr sz="225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71475" algn="l" rtl="0">
              <a:spcBef>
                <a:spcPts val="0"/>
              </a:spcBef>
              <a:spcAft>
                <a:spcPts val="0"/>
              </a:spcAft>
              <a:buSzPts val="2250"/>
              <a:buFont typeface="Questrial"/>
              <a:buChar char="•"/>
            </a:pPr>
            <a:r>
              <a:rPr lang="en-US" sz="2250">
                <a:latin typeface="Questrial"/>
                <a:ea typeface="Questrial"/>
                <a:cs typeface="Questrial"/>
                <a:sym typeface="Questrial"/>
              </a:rPr>
              <a:t>Mentorship, wellness and resiliency resources</a:t>
            </a:r>
            <a:br>
              <a:rPr lang="en-US" sz="2250">
                <a:latin typeface="Questrial"/>
                <a:ea typeface="Questrial"/>
                <a:cs typeface="Questrial"/>
                <a:sym typeface="Questrial"/>
              </a:rPr>
            </a:br>
            <a:endParaRPr sz="2250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5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63e8763a7_0_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Environmental Gap Analysis</a:t>
            </a:r>
            <a:endParaRPr/>
          </a:p>
        </p:txBody>
      </p:sp>
      <p:sp>
        <p:nvSpPr>
          <p:cNvPr id="178" name="Google Shape;178;g3f63e8763a7_0_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702900"/>
          </a:xfrm>
          <a:prstGeom prst="rect">
            <a:avLst/>
          </a:prstGeom>
          <a:solidFill>
            <a:srgbClr val="FFE599"/>
          </a:solidFill>
          <a:ln w="28575" cap="flat" cmpd="sng">
            <a:solidFill>
              <a:srgbClr val="F8F9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150" b="1">
                <a:latin typeface="Questrial"/>
                <a:ea typeface="Questrial"/>
                <a:cs typeface="Questrial"/>
                <a:sym typeface="Questrial"/>
              </a:rPr>
              <a:t>Identified potential areas ACCP could uniquely cover or gaps in current offerings.</a:t>
            </a:r>
            <a:endParaRPr sz="2150" b="1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9" name="Google Shape;179;g3f63e8763a7_0_2"/>
          <p:cNvSpPr txBox="1"/>
          <p:nvPr/>
        </p:nvSpPr>
        <p:spPr>
          <a:xfrm>
            <a:off x="381000" y="2840175"/>
            <a:ext cx="5773800" cy="3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Role-specific preceptor development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○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Clinical, academic, research, etc.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Advanced assessment &amp; feedback for clinical reasoning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○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Assessing knowledge vs clinical judgement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Precepting in outcomes-driven practice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○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How to teach clinical reasoning when patient impact is indirect but real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Mid- to late-career preceptor sustainability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Scholarly precepting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○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Turning teaching into publishable work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0" name="Google Shape;180;g3f63e8763a7_0_2"/>
          <p:cNvSpPr txBox="1"/>
          <p:nvPr/>
        </p:nvSpPr>
        <p:spPr>
          <a:xfrm>
            <a:off x="6154800" y="2840175"/>
            <a:ext cx="5773800" cy="3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Difficult conversations between preceptors and institutions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○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Advocating for preceptors &amp; learners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Precepting outside traditional residency models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Peer-to-peer problem solving community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○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Living document library &amp; practical discussion threads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Teaching clinical uncertainty and ambiguity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●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Precepting across interprofessional and non-pharmacy teams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9144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Questrial"/>
              <a:buChar char="○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Extending beyond pharmacy-centric models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5de178b1a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estrial"/>
              <a:buNone/>
            </a:pPr>
            <a:r>
              <a:rPr lang="en-US"/>
              <a:t>Survey Results: Demographics</a:t>
            </a:r>
            <a:endParaRPr/>
          </a:p>
        </p:txBody>
      </p:sp>
      <p:sp>
        <p:nvSpPr>
          <p:cNvPr id="186" name="Google Shape;186;g3f5de178b1a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3000">
                <a:latin typeface="Questrial"/>
                <a:ea typeface="Questrial"/>
                <a:cs typeface="Questrial"/>
                <a:sym typeface="Questrial"/>
              </a:rPr>
              <a:t>233 residency program leader responses evaluated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87" name="Google Shape;187;g3f5de178b1a_0_0"/>
          <p:cNvPicPr preferRelativeResize="0"/>
          <p:nvPr/>
        </p:nvPicPr>
        <p:blipFill rotWithShape="1">
          <a:blip r:embed="rId3">
            <a:alphaModFix/>
          </a:blip>
          <a:srcRect t="56518" r="34534" b="19018"/>
          <a:stretch/>
        </p:blipFill>
        <p:spPr>
          <a:xfrm>
            <a:off x="5345413" y="2354780"/>
            <a:ext cx="6706876" cy="8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3f5de178b1a_0_0" title="Screenshot 2026-07-28 at 3.54.23 PM.png"/>
          <p:cNvPicPr preferRelativeResize="0"/>
          <p:nvPr/>
        </p:nvPicPr>
        <p:blipFill rotWithShape="1">
          <a:blip r:embed="rId4">
            <a:alphaModFix/>
          </a:blip>
          <a:srcRect t="20251" b="7164"/>
          <a:stretch/>
        </p:blipFill>
        <p:spPr>
          <a:xfrm>
            <a:off x="6622225" y="3836622"/>
            <a:ext cx="4533988" cy="240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f5de178b1a_0_0" title="Screenshot 2026-07-28 at 3.54.23 PM.png"/>
          <p:cNvPicPr preferRelativeResize="0"/>
          <p:nvPr/>
        </p:nvPicPr>
        <p:blipFill rotWithShape="1">
          <a:blip r:embed="rId4">
            <a:alphaModFix/>
          </a:blip>
          <a:srcRect b="89086"/>
          <a:stretch/>
        </p:blipFill>
        <p:spPr>
          <a:xfrm>
            <a:off x="6655286" y="3390976"/>
            <a:ext cx="4533988" cy="361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3f5de178b1a_0_0"/>
          <p:cNvPicPr preferRelativeResize="0"/>
          <p:nvPr/>
        </p:nvPicPr>
        <p:blipFill rotWithShape="1">
          <a:blip r:embed="rId3">
            <a:alphaModFix/>
          </a:blip>
          <a:srcRect t="90172" r="34534"/>
          <a:stretch/>
        </p:blipFill>
        <p:spPr>
          <a:xfrm>
            <a:off x="5448975" y="3060272"/>
            <a:ext cx="6706876" cy="3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f5de178b1a_0_0"/>
          <p:cNvPicPr preferRelativeResize="0"/>
          <p:nvPr/>
        </p:nvPicPr>
        <p:blipFill rotWithShape="1">
          <a:blip r:embed="rId5">
            <a:alphaModFix/>
          </a:blip>
          <a:srcRect l="25512" t="8394" r="25809" b="7332"/>
          <a:stretch/>
        </p:blipFill>
        <p:spPr>
          <a:xfrm>
            <a:off x="113400" y="2788933"/>
            <a:ext cx="2565640" cy="25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3f5de178b1a_0_0"/>
          <p:cNvPicPr preferRelativeResize="0"/>
          <p:nvPr/>
        </p:nvPicPr>
        <p:blipFill rotWithShape="1">
          <a:blip r:embed="rId6">
            <a:alphaModFix/>
          </a:blip>
          <a:srcRect l="25624" t="7770" r="25176" b="8590"/>
          <a:stretch/>
        </p:blipFill>
        <p:spPr>
          <a:xfrm>
            <a:off x="2782418" y="2782950"/>
            <a:ext cx="2624481" cy="258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5de178b1a_0_7"/>
          <p:cNvSpPr txBox="1">
            <a:spLocks noGrp="1"/>
          </p:cNvSpPr>
          <p:nvPr>
            <p:ph type="body" idx="1"/>
          </p:nvPr>
        </p:nvSpPr>
        <p:spPr>
          <a:xfrm>
            <a:off x="1653650" y="5092675"/>
            <a:ext cx="7371300" cy="1149300"/>
          </a:xfrm>
          <a:prstGeom prst="rect">
            <a:avLst/>
          </a:prstGeom>
          <a:solidFill>
            <a:srgbClr val="0E9ED5">
              <a:alpha val="2549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br>
              <a:rPr lang="en-US" sz="400" b="1">
                <a:latin typeface="Questrial"/>
                <a:ea typeface="Questrial"/>
                <a:cs typeface="Questrial"/>
                <a:sym typeface="Questrial"/>
              </a:rPr>
            </a:br>
            <a:r>
              <a:rPr lang="en-US" sz="1888" b="1" u="sng">
                <a:latin typeface="Questrial"/>
                <a:ea typeface="Questrial"/>
                <a:cs typeface="Questrial"/>
                <a:sym typeface="Questrial"/>
              </a:rPr>
              <a:t>Top Unaddressed Areas of Preceptor Development:</a:t>
            </a:r>
            <a:endParaRPr sz="1888" b="1" u="sng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en-US" sz="1888" b="1">
                <a:latin typeface="Questrial"/>
                <a:ea typeface="Questrial"/>
                <a:cs typeface="Questrial"/>
                <a:sym typeface="Questrial"/>
              </a:rPr>
              <a:t>Residents Who Fail to Progress</a:t>
            </a:r>
            <a:endParaRPr sz="1888" b="1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en-US" sz="1888" b="1">
                <a:latin typeface="Questrial"/>
                <a:ea typeface="Questrial"/>
                <a:cs typeface="Questrial"/>
                <a:sym typeface="Questrial"/>
              </a:rPr>
              <a:t>Balancing Clinical Services vs Precepting</a:t>
            </a:r>
            <a:endParaRPr sz="1888" b="1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</a:pPr>
            <a:r>
              <a:rPr lang="en-US" sz="1888" b="1">
                <a:latin typeface="Questrial"/>
                <a:ea typeface="Questrial"/>
                <a:cs typeface="Questrial"/>
                <a:sym typeface="Questrial"/>
              </a:rPr>
              <a:t>Program Sustainability</a:t>
            </a:r>
            <a:endParaRPr sz="1450" b="1"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98" name="Google Shape;198;g3f5de178b1a_0_7" title="Screenshot 2026-07-28 at 4.15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450" y="1593140"/>
            <a:ext cx="103251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f5de178b1a_0_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estrial"/>
              <a:buNone/>
            </a:pPr>
            <a:r>
              <a:rPr lang="en-US"/>
              <a:t>Survey Results: </a:t>
            </a:r>
            <a:br>
              <a:rPr lang="en-US"/>
            </a:br>
            <a:r>
              <a:rPr lang="en-US"/>
              <a:t>Resources Addressing Areas of Need</a:t>
            </a:r>
            <a:endParaRPr/>
          </a:p>
        </p:txBody>
      </p:sp>
      <p:pic>
        <p:nvPicPr>
          <p:cNvPr id="200" name="Google Shape;200;g3f5de178b1a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416" y="2237269"/>
            <a:ext cx="11162752" cy="250180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3f5de178b1a_0_7"/>
          <p:cNvSpPr/>
          <p:nvPr/>
        </p:nvSpPr>
        <p:spPr>
          <a:xfrm rot="10800000">
            <a:off x="5085049" y="4543370"/>
            <a:ext cx="508500" cy="5493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E9ED5"/>
          </a:solidFill>
          <a:ln w="9525" cap="flat" cmpd="sng">
            <a:solidFill>
              <a:srgbClr val="0E9E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5de178b1a_0_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estrial"/>
              <a:buNone/>
            </a:pPr>
            <a:r>
              <a:rPr lang="en-US"/>
              <a:t>Survey Results: </a:t>
            </a:r>
            <a:br>
              <a:rPr lang="en-US"/>
            </a:br>
            <a:r>
              <a:rPr lang="en-US"/>
              <a:t>Valued Online Community Features</a:t>
            </a:r>
            <a:endParaRPr/>
          </a:p>
        </p:txBody>
      </p:sp>
      <p:sp>
        <p:nvSpPr>
          <p:cNvPr id="207" name="Google Shape;207;g3f5de178b1a_0_24"/>
          <p:cNvSpPr txBox="1">
            <a:spLocks noGrp="1"/>
          </p:cNvSpPr>
          <p:nvPr>
            <p:ph type="body" idx="1"/>
          </p:nvPr>
        </p:nvSpPr>
        <p:spPr>
          <a:xfrm>
            <a:off x="2998200" y="5464700"/>
            <a:ext cx="6288600" cy="514199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rPr lang="en-US" sz="3000" b="1" dirty="0">
                <a:latin typeface="Questrial"/>
                <a:ea typeface="Questrial"/>
                <a:cs typeface="Questrial"/>
                <a:sym typeface="Questrial"/>
              </a:rPr>
              <a:t>88% are willing to share resources</a:t>
            </a:r>
            <a:endParaRPr sz="3000" b="1" dirty="0"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08" name="Google Shape;208;g3f5de178b1a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763" y="1843225"/>
            <a:ext cx="11119867" cy="346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f3cf10b392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Brainstorm Proposals</a:t>
            </a:r>
            <a:endParaRPr/>
          </a:p>
        </p:txBody>
      </p:sp>
      <p:sp>
        <p:nvSpPr>
          <p:cNvPr id="215" name="Google Shape;215;g3f3cf10b392_0_0"/>
          <p:cNvSpPr txBox="1"/>
          <p:nvPr/>
        </p:nvSpPr>
        <p:spPr>
          <a:xfrm>
            <a:off x="2348400" y="3965050"/>
            <a:ext cx="9801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f3cf10b392_0_0"/>
          <p:cNvSpPr txBox="1"/>
          <p:nvPr/>
        </p:nvSpPr>
        <p:spPr>
          <a:xfrm>
            <a:off x="7901200" y="1690825"/>
            <a:ext cx="96600" cy="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f3cf10b392_0_0"/>
          <p:cNvSpPr txBox="1"/>
          <p:nvPr/>
        </p:nvSpPr>
        <p:spPr>
          <a:xfrm>
            <a:off x="173868" y="2009105"/>
            <a:ext cx="4993800" cy="42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Proposed Resources:</a:t>
            </a:r>
            <a:endParaRPr kumimoji="0" sz="1500" b="1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1. Residency Leaders Virtual Community (Flagship Hub)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2. “Preceptor in Practice” Case Series (Monthly)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3. Rapid-Access Preceptor Toolkit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4. Residency Leader Peer Advisory Groups (Cohorts)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5.  Resident Who Fails to Progress Playbook + Decision Pathways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6. AI for Preceptors Resource Series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7. Preceptor Workload Optimization Lab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8. Residency Program Sustainability Toolkit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9. “Ask an RPD” On-Demand Consultation Service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10. National Residency Leader Roundtables (Quarterly)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8" name="Google Shape;218;g3f3cf10b392_0_0"/>
          <p:cNvSpPr/>
          <p:nvPr/>
        </p:nvSpPr>
        <p:spPr>
          <a:xfrm>
            <a:off x="4926173" y="2260250"/>
            <a:ext cx="309300" cy="3844200"/>
          </a:xfrm>
          <a:prstGeom prst="rightBracket">
            <a:avLst>
              <a:gd name="adj" fmla="val 833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f3cf10b392_0_0"/>
          <p:cNvSpPr txBox="1"/>
          <p:nvPr/>
        </p:nvSpPr>
        <p:spPr>
          <a:xfrm>
            <a:off x="6954602" y="1603411"/>
            <a:ext cx="4327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Final Resource Proposals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20" name="Google Shape;220;g3f3cf10b392_0_0"/>
          <p:cNvPicPr preferRelativeResize="0"/>
          <p:nvPr/>
        </p:nvPicPr>
        <p:blipFill rotWithShape="1">
          <a:blip r:embed="rId3">
            <a:alphaModFix/>
          </a:blip>
          <a:srcRect r="10015"/>
          <a:stretch/>
        </p:blipFill>
        <p:spPr>
          <a:xfrm>
            <a:off x="5750800" y="2125225"/>
            <a:ext cx="6246576" cy="411659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3f3cf10b392_0_0"/>
          <p:cNvSpPr/>
          <p:nvPr/>
        </p:nvSpPr>
        <p:spPr>
          <a:xfrm>
            <a:off x="5235475" y="4216051"/>
            <a:ext cx="1014000" cy="463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5f8cfe7bf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Overall Recommendation: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/>
              <a:t>Residency Leaders Virtual Community</a:t>
            </a:r>
            <a:endParaRPr sz="3400"/>
          </a:p>
        </p:txBody>
      </p:sp>
      <p:sp>
        <p:nvSpPr>
          <p:cNvPr id="228" name="Google Shape;228;g3f5f8cfe7bf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1325700"/>
          </a:xfrm>
          <a:prstGeom prst="rect">
            <a:avLst/>
          </a:prstGeom>
          <a:solidFill>
            <a:srgbClr val="FFE599"/>
          </a:solidFill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>
                <a:latin typeface="Questrial"/>
                <a:ea typeface="Questrial"/>
                <a:cs typeface="Questrial"/>
                <a:sym typeface="Questrial"/>
              </a:rPr>
              <a:t>At the core of the community will be a discussion board containing initial prompts designed to spark engagement around common pain points in residency leadership.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29" name="Google Shape;229;g3f5f8cfe7bf_0_0"/>
          <p:cNvSpPr txBox="1"/>
          <p:nvPr/>
        </p:nvSpPr>
        <p:spPr>
          <a:xfrm>
            <a:off x="883225" y="3429000"/>
            <a:ext cx="10515600" cy="24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Curated resources to be housed in community library: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Questrial"/>
              <a:buChar char="●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“Preceptor in Practice” Case Series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Questrial"/>
              <a:buChar char="●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AI for Preceptors Resource Series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Questrial"/>
              <a:buChar char="●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Resident Who Fails to Progress Playbook &amp; Decision Pathways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457200" marR="0" lvl="0" indent="-406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Questrial"/>
              <a:buChar char="●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Residency Program Sustainability Toolkit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5ed36bd3a_0_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“Preceptor in Practice” Case Series</a:t>
            </a:r>
            <a:endParaRPr/>
          </a:p>
        </p:txBody>
      </p:sp>
      <p:sp>
        <p:nvSpPr>
          <p:cNvPr id="236" name="Google Shape;236;g3f5ed36bd3a_0_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i="1">
                <a:latin typeface="Questrial"/>
                <a:ea typeface="Questrial"/>
                <a:cs typeface="Questrial"/>
                <a:sym typeface="Questrial"/>
              </a:rPr>
              <a:t>Area of Focus: Preceptor Development</a:t>
            </a:r>
            <a:br>
              <a:rPr lang="en-US" i="1">
                <a:latin typeface="Questrial"/>
                <a:ea typeface="Questrial"/>
                <a:cs typeface="Questrial"/>
                <a:sym typeface="Questrial"/>
              </a:rPr>
            </a:br>
            <a:endParaRPr i="1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>
                <a:latin typeface="Questrial"/>
                <a:ea typeface="Questrial"/>
                <a:cs typeface="Questrial"/>
                <a:sym typeface="Questrial"/>
              </a:rPr>
              <a:t>Key Components: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Interactive, case-based learning for preceptors and residency leaders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Focus on real-world challenges commonly encountered in practice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Examples: resident progression/remediation, constructive/difficult feedback, balancing learner autonomy and preceptor roles, conflict management, workload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Flexible delivery through virtual sessions and/or online discussion forums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Google Shape;242;g3f63e87697b_0_208"/>
          <p:cNvCxnSpPr/>
          <p:nvPr/>
        </p:nvCxnSpPr>
        <p:spPr>
          <a:xfrm>
            <a:off x="838200" y="1690688"/>
            <a:ext cx="10515600" cy="0"/>
          </a:xfrm>
          <a:prstGeom prst="straightConnector1">
            <a:avLst/>
          </a:prstGeom>
          <a:solidFill>
            <a:srgbClr val="FFFFFF"/>
          </a:solidFill>
          <a:ln w="28575" cap="flat" cmpd="sng">
            <a:solidFill>
              <a:srgbClr val="FBAD18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43" name="Google Shape;243;g3f63e87697b_0_208"/>
          <p:cNvGrpSpPr/>
          <p:nvPr/>
        </p:nvGrpSpPr>
        <p:grpSpPr>
          <a:xfrm>
            <a:off x="838200" y="361950"/>
            <a:ext cx="10515600" cy="1323900"/>
            <a:chOff x="0" y="0"/>
            <a:chExt cx="10515600" cy="1323900"/>
          </a:xfrm>
        </p:grpSpPr>
        <p:sp>
          <p:nvSpPr>
            <p:cNvPr id="244" name="Google Shape;244;g3f63e87697b_0_208"/>
            <p:cNvSpPr/>
            <p:nvPr/>
          </p:nvSpPr>
          <p:spPr>
            <a:xfrm>
              <a:off x="0" y="0"/>
              <a:ext cx="10515600" cy="1323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245;g3f63e87697b_0_208"/>
            <p:cNvSpPr txBox="1"/>
            <p:nvPr/>
          </p:nvSpPr>
          <p:spPr>
            <a:xfrm>
              <a:off x="0" y="0"/>
              <a:ext cx="10515600" cy="132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AI for Preceptors Resource Series</a:t>
              </a:r>
              <a:endParaRPr kumimoji="0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46" name="Google Shape;246;g3f63e87697b_0_208"/>
          <p:cNvGrpSpPr/>
          <p:nvPr/>
        </p:nvGrpSpPr>
        <p:grpSpPr>
          <a:xfrm>
            <a:off x="838200" y="1857375"/>
            <a:ext cx="10515600" cy="571500"/>
            <a:chOff x="0" y="0"/>
            <a:chExt cx="10515600" cy="571500"/>
          </a:xfrm>
        </p:grpSpPr>
        <p:sp>
          <p:nvSpPr>
            <p:cNvPr id="247" name="Google Shape;247;g3f63e87697b_0_208"/>
            <p:cNvSpPr/>
            <p:nvPr/>
          </p:nvSpPr>
          <p:spPr>
            <a:xfrm>
              <a:off x="0" y="0"/>
              <a:ext cx="105156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48;g3f63e87697b_0_208"/>
            <p:cNvSpPr txBox="1"/>
            <p:nvPr/>
          </p:nvSpPr>
          <p:spPr>
            <a:xfrm>
              <a:off x="0" y="0"/>
              <a:ext cx="10515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Area of Focus: Preceptor Development</a:t>
              </a: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1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49" name="Google Shape;249;g3f63e87697b_0_208"/>
          <p:cNvGrpSpPr/>
          <p:nvPr/>
        </p:nvGrpSpPr>
        <p:grpSpPr>
          <a:xfrm>
            <a:off x="838200" y="2333400"/>
            <a:ext cx="10515600" cy="571725"/>
            <a:chOff x="0" y="-190725"/>
            <a:chExt cx="10515600" cy="571725"/>
          </a:xfrm>
        </p:grpSpPr>
        <p:sp>
          <p:nvSpPr>
            <p:cNvPr id="250" name="Google Shape;250;g3f63e87697b_0_208"/>
            <p:cNvSpPr/>
            <p:nvPr/>
          </p:nvSpPr>
          <p:spPr>
            <a:xfrm>
              <a:off x="0" y="0"/>
              <a:ext cx="10515600" cy="381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1" name="Google Shape;251;g3f63e87697b_0_208"/>
            <p:cNvSpPr txBox="1"/>
            <p:nvPr/>
          </p:nvSpPr>
          <p:spPr>
            <a:xfrm>
              <a:off x="0" y="-190725"/>
              <a:ext cx="10515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Key Components:</a:t>
              </a:r>
              <a:endParaRPr kumimoji="0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52" name="Google Shape;252;g3f63e87697b_0_208"/>
          <p:cNvGrpSpPr/>
          <p:nvPr/>
        </p:nvGrpSpPr>
        <p:grpSpPr>
          <a:xfrm>
            <a:off x="1337675" y="3048000"/>
            <a:ext cx="2457600" cy="2970505"/>
            <a:chOff x="0" y="0"/>
            <a:chExt cx="2457600" cy="2667000"/>
          </a:xfrm>
        </p:grpSpPr>
        <p:sp>
          <p:nvSpPr>
            <p:cNvPr id="253" name="Google Shape;253;g3f63e87697b_0_208"/>
            <p:cNvSpPr/>
            <p:nvPr/>
          </p:nvSpPr>
          <p:spPr>
            <a:xfrm>
              <a:off x="0" y="0"/>
              <a:ext cx="2457600" cy="2667000"/>
            </a:xfrm>
            <a:prstGeom prst="roundRect">
              <a:avLst>
                <a:gd name="adj" fmla="val 3100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g3f63e87697b_0_208"/>
            <p:cNvSpPr/>
            <p:nvPr/>
          </p:nvSpPr>
          <p:spPr>
            <a:xfrm>
              <a:off x="0" y="0"/>
              <a:ext cx="2457600" cy="76200"/>
            </a:xfrm>
            <a:prstGeom prst="roundRect">
              <a:avLst>
                <a:gd name="adj" fmla="val 50000"/>
              </a:avLst>
            </a:prstGeom>
            <a:solidFill>
              <a:srgbClr val="FBAD1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255;g3f63e87697b_0_208"/>
            <p:cNvSpPr txBox="1"/>
            <p:nvPr/>
          </p:nvSpPr>
          <p:spPr>
            <a:xfrm>
              <a:off x="142875" y="190500"/>
              <a:ext cx="21717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Practical Tasks</a:t>
              </a:r>
              <a:endParaRPr kumimoji="0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Short modules and tip sheets focused on daily precepting workflows, case building, and efficient feedback deliver</a:t>
              </a:r>
              <a:r>
                <a:rPr kumimoji="0" lang="en-US" sz="13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y.</a:t>
              </a:r>
              <a:endParaRPr kumimoji="0" sz="13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56" name="Google Shape;256;g3f63e87697b_0_208"/>
          <p:cNvGrpSpPr/>
          <p:nvPr/>
        </p:nvGrpSpPr>
        <p:grpSpPr>
          <a:xfrm>
            <a:off x="4867200" y="3048000"/>
            <a:ext cx="2457600" cy="2970505"/>
            <a:chOff x="0" y="0"/>
            <a:chExt cx="2457600" cy="2667000"/>
          </a:xfrm>
        </p:grpSpPr>
        <p:sp>
          <p:nvSpPr>
            <p:cNvPr id="257" name="Google Shape;257;g3f63e87697b_0_208"/>
            <p:cNvSpPr/>
            <p:nvPr/>
          </p:nvSpPr>
          <p:spPr>
            <a:xfrm>
              <a:off x="0" y="0"/>
              <a:ext cx="2457600" cy="2667000"/>
            </a:xfrm>
            <a:prstGeom prst="roundRect">
              <a:avLst>
                <a:gd name="adj" fmla="val 3100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258;g3f63e87697b_0_208"/>
            <p:cNvSpPr/>
            <p:nvPr/>
          </p:nvSpPr>
          <p:spPr>
            <a:xfrm>
              <a:off x="0" y="0"/>
              <a:ext cx="2457600" cy="76200"/>
            </a:xfrm>
            <a:prstGeom prst="roundRect">
              <a:avLst>
                <a:gd name="adj" fmla="val 50000"/>
              </a:avLst>
            </a:prstGeom>
            <a:solidFill>
              <a:srgbClr val="FBAD1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259;g3f63e87697b_0_208"/>
            <p:cNvSpPr txBox="1"/>
            <p:nvPr/>
          </p:nvSpPr>
          <p:spPr>
            <a:xfrm>
              <a:off x="142875" y="190500"/>
              <a:ext cx="21717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AI Prompt Library</a:t>
              </a:r>
              <a:endParaRPr kumimoji="0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Ready-to-use workflows and prompts for creating custom teaching questions, journal club guides, and development plans.</a:t>
              </a:r>
              <a:endParaRPr kumimoji="0" sz="17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60" name="Google Shape;260;g3f63e87697b_0_208"/>
          <p:cNvGrpSpPr/>
          <p:nvPr/>
        </p:nvGrpSpPr>
        <p:grpSpPr>
          <a:xfrm>
            <a:off x="8396725" y="3048000"/>
            <a:ext cx="2457600" cy="2970505"/>
            <a:chOff x="0" y="0"/>
            <a:chExt cx="2457600" cy="2667000"/>
          </a:xfrm>
        </p:grpSpPr>
        <p:sp>
          <p:nvSpPr>
            <p:cNvPr id="261" name="Google Shape;261;g3f63e87697b_0_208"/>
            <p:cNvSpPr/>
            <p:nvPr/>
          </p:nvSpPr>
          <p:spPr>
            <a:xfrm>
              <a:off x="0" y="0"/>
              <a:ext cx="2457600" cy="2667000"/>
            </a:xfrm>
            <a:prstGeom prst="roundRect">
              <a:avLst>
                <a:gd name="adj" fmla="val 3100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262;g3f63e87697b_0_208"/>
            <p:cNvSpPr/>
            <p:nvPr/>
          </p:nvSpPr>
          <p:spPr>
            <a:xfrm>
              <a:off x="0" y="0"/>
              <a:ext cx="2457600" cy="76200"/>
            </a:xfrm>
            <a:prstGeom prst="roundRect">
              <a:avLst>
                <a:gd name="adj" fmla="val 50000"/>
              </a:avLst>
            </a:prstGeom>
            <a:solidFill>
              <a:srgbClr val="FBAD1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3" name="Google Shape;263;g3f63e87697b_0_208"/>
            <p:cNvSpPr txBox="1"/>
            <p:nvPr/>
          </p:nvSpPr>
          <p:spPr>
            <a:xfrm>
              <a:off x="142875" y="190500"/>
              <a:ext cx="21717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Case-Based Guidance</a:t>
              </a:r>
              <a:endParaRPr kumimoji="0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Clear boundary mapping detailing appropriate and inappropriate AI usage scenarios across clinical and academic settings.</a:t>
              </a:r>
              <a:endParaRPr kumimoji="0" sz="17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5ed68c94e_0_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Resident Who Fails to Progress Playbook and Decision Pathways</a:t>
            </a:r>
            <a:endParaRPr/>
          </a:p>
        </p:txBody>
      </p:sp>
      <p:sp>
        <p:nvSpPr>
          <p:cNvPr id="270" name="Google Shape;270;g3f5ed68c94e_0_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3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i="1">
                <a:latin typeface="Questrial"/>
                <a:ea typeface="Questrial"/>
                <a:cs typeface="Questrial"/>
                <a:sym typeface="Questrial"/>
              </a:rPr>
              <a:t>Area of Focus: Clinical Growth and Accountability </a:t>
            </a:r>
            <a:br>
              <a:rPr lang="en-US" i="1">
                <a:latin typeface="Questrial"/>
                <a:ea typeface="Questrial"/>
                <a:cs typeface="Questrial"/>
                <a:sym typeface="Questrial"/>
              </a:rPr>
            </a:br>
            <a:endParaRPr i="1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>
                <a:latin typeface="Questrial"/>
                <a:ea typeface="Questrial"/>
                <a:cs typeface="Questrial"/>
                <a:sym typeface="Questrial"/>
              </a:rPr>
              <a:t>Key Components: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 b="1" u="sng">
                <a:latin typeface="Questrial"/>
                <a:ea typeface="Questrial"/>
                <a:cs typeface="Questrial"/>
                <a:sym typeface="Questrial"/>
              </a:rPr>
              <a:t>Clinical Growth</a:t>
            </a: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: 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Therapeutic knowledge and application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Efficiency and task prioritization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Clinical reasoning and clinical thinking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Communication with the multidisciplinary team</a:t>
            </a:r>
            <a:br>
              <a:rPr lang="en-US" sz="2000">
                <a:latin typeface="Questrial"/>
                <a:ea typeface="Questrial"/>
                <a:cs typeface="Questrial"/>
                <a:sym typeface="Questrial"/>
              </a:rPr>
            </a:b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 b="1" u="sng">
                <a:latin typeface="Questrial"/>
                <a:ea typeface="Questrial"/>
                <a:cs typeface="Questrial"/>
                <a:sym typeface="Questrial"/>
              </a:rPr>
              <a:t>Accountability:</a:t>
            </a:r>
            <a:r>
              <a:rPr lang="en-US" sz="2000" b="1">
                <a:latin typeface="Questrial"/>
                <a:ea typeface="Questrial"/>
                <a:cs typeface="Questrial"/>
                <a:sym typeface="Questrial"/>
              </a:rPr>
              <a:t> </a:t>
            </a:r>
            <a:endParaRPr sz="2000" b="1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Time management 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Receptiveness to feedback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Self-awareness and reflective practice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5ed68c94e_0_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Residency Program Sustainability Toolkit</a:t>
            </a:r>
            <a:endParaRPr/>
          </a:p>
        </p:txBody>
      </p:sp>
      <p:sp>
        <p:nvSpPr>
          <p:cNvPr id="277" name="Google Shape;277;g3f5ed68c94e_0_35"/>
          <p:cNvSpPr txBox="1">
            <a:spLocks noGrp="1"/>
          </p:cNvSpPr>
          <p:nvPr>
            <p:ph type="body" idx="1"/>
          </p:nvPr>
        </p:nvSpPr>
        <p:spPr>
          <a:xfrm>
            <a:off x="722525" y="1825625"/>
            <a:ext cx="10944600" cy="433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i="1">
                <a:latin typeface="Questrial"/>
                <a:ea typeface="Questrial"/>
                <a:cs typeface="Questrial"/>
                <a:sym typeface="Questrial"/>
              </a:rPr>
              <a:t>Area of Focus: Enhancing Experiences and Justification for Financial Support</a:t>
            </a:r>
            <a:endParaRPr i="1"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>
                <a:latin typeface="Questrial"/>
                <a:ea typeface="Questrial"/>
                <a:cs typeface="Questrial"/>
                <a:sym typeface="Questrial"/>
              </a:rPr>
              <a:t>Key Components:</a:t>
            </a:r>
            <a:endParaRPr b="1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 b="1" u="sng">
                <a:latin typeface="Questrial"/>
                <a:ea typeface="Questrial"/>
                <a:cs typeface="Questrial"/>
                <a:sym typeface="Questrial"/>
              </a:rPr>
              <a:t>Toolkit</a:t>
            </a: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: framework, evidence based performance tools, and practices to support preceptor engagement and retention of preceptors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How to decrease administrative burden for RPDs and RPCs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 b="1" u="sng">
                <a:latin typeface="Questrial"/>
                <a:ea typeface="Questrial"/>
                <a:cs typeface="Questrial"/>
                <a:sym typeface="Questrial"/>
              </a:rPr>
              <a:t>Enhancement of Residency Learning Experiences:</a:t>
            </a: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 more standardization/templates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Preceptor development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Implementation of preceptor and resident feedback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Resident and preceptor resiliency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 b="1" u="sng">
                <a:latin typeface="Questrial"/>
                <a:ea typeface="Questrial"/>
                <a:cs typeface="Questrial"/>
                <a:sym typeface="Questrial"/>
              </a:rPr>
              <a:t>Justification for Financial Support:</a:t>
            </a:r>
            <a:endParaRPr sz="2000" b="1" u="sng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Documentation for resident/preceptor interventions, prevention of ADRs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Questrial"/>
              <a:buChar char="•"/>
            </a:pPr>
            <a:r>
              <a:rPr lang="en-US" sz="2000">
                <a:latin typeface="Questrial"/>
                <a:ea typeface="Questrial"/>
                <a:cs typeface="Questrial"/>
                <a:sym typeface="Questrial"/>
              </a:rPr>
              <a:t>Utilization of residents for expansion of clinical services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67090e330_1_329"/>
          <p:cNvSpPr/>
          <p:nvPr/>
        </p:nvSpPr>
        <p:spPr>
          <a:xfrm>
            <a:off x="838200" y="428625"/>
            <a:ext cx="105156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4" name="Google Shape;284;g3f67090e330_1_329"/>
          <p:cNvSpPr txBox="1"/>
          <p:nvPr/>
        </p:nvSpPr>
        <p:spPr>
          <a:xfrm>
            <a:off x="838200" y="693825"/>
            <a:ext cx="10515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Executive Summary</a:t>
            </a:r>
            <a:endParaRPr kumimoji="0" sz="3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285" name="Google Shape;285;g3f67090e330_1_329"/>
          <p:cNvGrpSpPr/>
          <p:nvPr/>
        </p:nvGrpSpPr>
        <p:grpSpPr>
          <a:xfrm>
            <a:off x="838200" y="1849975"/>
            <a:ext cx="3314700" cy="4238607"/>
            <a:chOff x="0" y="0"/>
            <a:chExt cx="3314700" cy="3762300"/>
          </a:xfrm>
        </p:grpSpPr>
        <p:sp>
          <p:nvSpPr>
            <p:cNvPr id="286" name="Google Shape;286;g3f67090e330_1_329"/>
            <p:cNvSpPr/>
            <p:nvPr/>
          </p:nvSpPr>
          <p:spPr>
            <a:xfrm>
              <a:off x="0" y="0"/>
              <a:ext cx="3314700" cy="3762300"/>
            </a:xfrm>
            <a:prstGeom prst="roundRect">
              <a:avLst>
                <a:gd name="adj" fmla="val 2298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287;g3f67090e330_1_329"/>
            <p:cNvSpPr/>
            <p:nvPr/>
          </p:nvSpPr>
          <p:spPr>
            <a:xfrm>
              <a:off x="0" y="0"/>
              <a:ext cx="3314700" cy="76200"/>
            </a:xfrm>
            <a:prstGeom prst="roundRect">
              <a:avLst>
                <a:gd name="adj" fmla="val 50000"/>
              </a:avLst>
            </a:prstGeom>
            <a:solidFill>
              <a:srgbClr val="FBAD1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288;g3f67090e330_1_329"/>
            <p:cNvSpPr txBox="1"/>
            <p:nvPr/>
          </p:nvSpPr>
          <p:spPr>
            <a:xfrm>
              <a:off x="190500" y="131925"/>
              <a:ext cx="2933700" cy="330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THE CHALLENGE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High Burnout &amp; Support Gaps: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 Survey data from </a:t>
              </a: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233 participants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 reveals widespread distress across pharmacy residency leadership roles.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87%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 of respondents reported experiencing burnout, with </a:t>
              </a: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21%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 indicating it directly impacted their active participation in residency activities.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89" name="Google Shape;289;g3f67090e330_1_329"/>
          <p:cNvGrpSpPr/>
          <p:nvPr/>
        </p:nvGrpSpPr>
        <p:grpSpPr>
          <a:xfrm>
            <a:off x="4386900" y="1849975"/>
            <a:ext cx="3314700" cy="4238607"/>
            <a:chOff x="0" y="0"/>
            <a:chExt cx="3314700" cy="3762300"/>
          </a:xfrm>
        </p:grpSpPr>
        <p:sp>
          <p:nvSpPr>
            <p:cNvPr id="290" name="Google Shape;290;g3f67090e330_1_329"/>
            <p:cNvSpPr/>
            <p:nvPr/>
          </p:nvSpPr>
          <p:spPr>
            <a:xfrm>
              <a:off x="0" y="0"/>
              <a:ext cx="3314700" cy="3762300"/>
            </a:xfrm>
            <a:prstGeom prst="roundRect">
              <a:avLst>
                <a:gd name="adj" fmla="val 2298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g3f67090e330_1_329"/>
            <p:cNvSpPr/>
            <p:nvPr/>
          </p:nvSpPr>
          <p:spPr>
            <a:xfrm>
              <a:off x="0" y="0"/>
              <a:ext cx="3314700" cy="76200"/>
            </a:xfrm>
            <a:prstGeom prst="roundRect">
              <a:avLst>
                <a:gd name="adj" fmla="val 50000"/>
              </a:avLst>
            </a:prstGeom>
            <a:solidFill>
              <a:srgbClr val="00467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g3f67090e330_1_329"/>
            <p:cNvSpPr txBox="1"/>
            <p:nvPr/>
          </p:nvSpPr>
          <p:spPr>
            <a:xfrm>
              <a:off x="190500" y="122424"/>
              <a:ext cx="3001200" cy="35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OUR APPROACH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APLD Capstone Project #2: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 Aligned with </a:t>
              </a: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ACCP Strategic Direction 2.2.2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 to build actionable resources for directors, coordinators, and preceptors.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Targeted Needs Assessment: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 Identified critical priorities, including preceptor development, clinical teaching resources, and AI implementation.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293" name="Google Shape;293;g3f67090e330_1_329"/>
          <p:cNvGrpSpPr/>
          <p:nvPr/>
        </p:nvGrpSpPr>
        <p:grpSpPr>
          <a:xfrm>
            <a:off x="7858825" y="1866775"/>
            <a:ext cx="3607719" cy="4221677"/>
            <a:chOff x="0" y="0"/>
            <a:chExt cx="3314700" cy="3762300"/>
          </a:xfrm>
        </p:grpSpPr>
        <p:sp>
          <p:nvSpPr>
            <p:cNvPr id="294" name="Google Shape;294;g3f67090e330_1_329"/>
            <p:cNvSpPr/>
            <p:nvPr/>
          </p:nvSpPr>
          <p:spPr>
            <a:xfrm>
              <a:off x="0" y="0"/>
              <a:ext cx="3314700" cy="3762300"/>
            </a:xfrm>
            <a:prstGeom prst="roundRect">
              <a:avLst>
                <a:gd name="adj" fmla="val 2298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g3f67090e330_1_329"/>
            <p:cNvSpPr/>
            <p:nvPr/>
          </p:nvSpPr>
          <p:spPr>
            <a:xfrm>
              <a:off x="0" y="0"/>
              <a:ext cx="3314700" cy="76200"/>
            </a:xfrm>
            <a:prstGeom prst="roundRect">
              <a:avLst>
                <a:gd name="adj" fmla="val 50000"/>
              </a:avLst>
            </a:prstGeom>
            <a:solidFill>
              <a:srgbClr val="FBAD1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" name="Google Shape;296;g3f67090e330_1_329"/>
            <p:cNvSpPr txBox="1"/>
            <p:nvPr/>
          </p:nvSpPr>
          <p:spPr>
            <a:xfrm>
              <a:off x="190500" y="105212"/>
              <a:ext cx="2933700" cy="330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467F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RECOMMENDATIONS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467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Five Strategic Resources: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• Virtual Community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• "Preceptor in Practice" Cases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• AI for Preceptors Series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• Resident Who Fails to Progress Playbook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Questrial"/>
                  <a:ea typeface="Questrial"/>
                  <a:cs typeface="Questrial"/>
                  <a:sym typeface="Questrial"/>
                </a:rPr>
                <a:t>• Sustainability Toolkit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6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5ed68c94e_0_28"/>
          <p:cNvSpPr txBox="1">
            <a:spLocks noGrp="1"/>
          </p:cNvSpPr>
          <p:nvPr>
            <p:ph type="body" idx="2"/>
          </p:nvPr>
        </p:nvSpPr>
        <p:spPr>
          <a:xfrm>
            <a:off x="1520025" y="1743421"/>
            <a:ext cx="9144000" cy="16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</a:pPr>
            <a:r>
              <a:rPr lang="en-US" sz="4000"/>
              <a:t>Developing Opportunities and Resources for Residency Program Directors, Coordinators, and Preceptors</a:t>
            </a:r>
            <a:endParaRPr sz="4000"/>
          </a:p>
        </p:txBody>
      </p:sp>
      <p:sp>
        <p:nvSpPr>
          <p:cNvPr id="303" name="Google Shape;303;g3f5ed68c94e_0_28"/>
          <p:cNvSpPr txBox="1">
            <a:spLocks noGrp="1"/>
          </p:cNvSpPr>
          <p:nvPr>
            <p:ph type="body" idx="3"/>
          </p:nvPr>
        </p:nvSpPr>
        <p:spPr>
          <a:xfrm>
            <a:off x="1520025" y="3566525"/>
            <a:ext cx="4974900" cy="18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 b="1" u="sng"/>
              <a:t>Advisor:</a:t>
            </a:r>
            <a:r>
              <a:rPr lang="en-US" sz="1500"/>
              <a:t> Marcia Buck, PharmD, FCCP, FPPA, BCPPS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/>
              <a:t>Jennifer Adema, PharmD, MBA, BCPS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/>
              <a:t>Jason Chau, PharmD., MSCS, BCPS, BCACP, BCGP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/>
              <a:t>Jonathan Hughes, PharmD, BCACP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/>
              <a:t>Haley N. Johnson, PharmD, BCPS</a:t>
            </a:r>
            <a:endParaRPr sz="15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/>
          </a:p>
        </p:txBody>
      </p:sp>
      <p:sp>
        <p:nvSpPr>
          <p:cNvPr id="304" name="Google Shape;304;g3f5ed68c94e_0_28"/>
          <p:cNvSpPr txBox="1"/>
          <p:nvPr/>
        </p:nvSpPr>
        <p:spPr>
          <a:xfrm>
            <a:off x="6680300" y="3566525"/>
            <a:ext cx="48801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Dominique Mark, Pharm.D., BCPS, BCPPS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Alyssa Robertson, Pharm.D., M.Ed., BCPS, BCCCP, BCEMP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Sarah E. Wheeler, Pharm.D., BCACP, CDCES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2AE5F-99F1-AD99-4D8C-78EF0000A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CB67C-04D6-70AD-042C-9B3A9EF5E6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680712" y="344774"/>
            <a:ext cx="9144000" cy="2953062"/>
          </a:xfr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TC Avant Garde Std Bk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C Avant Garde Std Bk" panose="020B0502020202020204" pitchFamily="34" charset="0"/>
                <a:ea typeface="+mn-ea"/>
                <a:cs typeface="+mn-cs"/>
              </a:rPr>
              <a:t>ACCP Professional Leadership Development Program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7700" dirty="0">
                <a:solidFill>
                  <a:srgbClr val="FFFFFF"/>
                </a:solidFill>
              </a:rPr>
              <a:t>Graduation </a:t>
            </a:r>
            <a:endParaRPr lang="en-US" sz="7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BB67B0-5F88-386D-CC93-46FDD9D933F0}"/>
              </a:ext>
            </a:extLst>
          </p:cNvPr>
          <p:cNvSpPr txBox="1"/>
          <p:nvPr/>
        </p:nvSpPr>
        <p:spPr>
          <a:xfrm>
            <a:off x="1551482" y="3867462"/>
            <a:ext cx="9046564" cy="1394086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94F9D-980F-9FAD-3D0E-80646FD4AA55}"/>
              </a:ext>
            </a:extLst>
          </p:cNvPr>
          <p:cNvSpPr txBox="1"/>
          <p:nvPr/>
        </p:nvSpPr>
        <p:spPr>
          <a:xfrm>
            <a:off x="1551482" y="3563911"/>
            <a:ext cx="9089035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C Avant Garde Std Bk" panose="020B0502020202020204" pitchFamily="34" charset="0"/>
                <a:ea typeface="+mn-ea"/>
                <a:cs typeface="+mn-cs"/>
              </a:rPr>
              <a:t>Miranda R. Andrus, Pharm.D., FCCP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C Avant Garde Std Bk" panose="020B0502020202020204" pitchFamily="34" charset="0"/>
                <a:ea typeface="+mn-ea"/>
                <a:cs typeface="+mn-cs"/>
              </a:rPr>
              <a:t>Marcia L. Buck, Pharm.D., FCCP, FPPA, BCPPS</a:t>
            </a:r>
          </a:p>
        </p:txBody>
      </p:sp>
    </p:spTree>
    <p:extLst>
      <p:ext uri="{BB962C8B-B14F-4D97-AF65-F5344CB8AC3E}">
        <p14:creationId xmlns:p14="http://schemas.microsoft.com/office/powerpoint/2010/main" val="2642538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25745-5B73-5BE3-87FB-F7562A309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14D7A-FACB-AEE2-C52A-90BA7EB76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5AA1"/>
                </a:solidFill>
              </a:rPr>
              <a:t>Our Mentors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32BF0-01C7-60C7-2711-BCCF9CA843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Larissa H. Cavallari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Jennifer N. Clements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Erica F. Crannage</a:t>
            </a:r>
          </a:p>
          <a:p>
            <a:pPr lvl="0">
              <a:defRPr/>
            </a:pPr>
            <a:r>
              <a:rPr lang="en-US" sz="3200" dirty="0">
                <a:solidFill>
                  <a:srgbClr val="335AA1"/>
                </a:solidFill>
                <a:latin typeface="ITC Avant Garde Std Bk" panose="020B0502020202020204"/>
                <a:ea typeface="Calibri"/>
                <a:cs typeface="Calibri"/>
                <a:sym typeface="Calibri"/>
              </a:rPr>
              <a:t>M. Lynn Crismon</a:t>
            </a:r>
          </a:p>
          <a:p>
            <a:pPr lvl="0">
              <a:defRPr/>
            </a:pPr>
            <a:r>
              <a:rPr lang="en-US" sz="3200" kern="0" dirty="0">
                <a:solidFill>
                  <a:srgbClr val="335AA1"/>
                </a:solidFill>
                <a:latin typeface="ITC Avant Garde Std Bk" panose="020B0502020202020204"/>
                <a:ea typeface="Calibri"/>
                <a:cs typeface="Calibri"/>
                <a:sym typeface="Calibri"/>
              </a:rPr>
              <a:t>Elizabeth A. Farrington</a:t>
            </a:r>
          </a:p>
          <a:p>
            <a:pPr lvl="0">
              <a:defRPr/>
            </a:pPr>
            <a:r>
              <a:rPr lang="en-US" sz="3200" dirty="0">
                <a:solidFill>
                  <a:srgbClr val="335AA1"/>
                </a:solidFill>
                <a:latin typeface="ITC Avant Garde Std Bk" panose="020B0502020202020204"/>
                <a:ea typeface="Calibri"/>
                <a:cs typeface="Calibri"/>
                <a:sym typeface="Calibri"/>
              </a:rPr>
              <a:t>Tracy Hagemann</a:t>
            </a:r>
          </a:p>
          <a:p>
            <a:pPr lvl="0">
              <a:defRPr/>
            </a:pPr>
            <a:r>
              <a:rPr lang="en-US" sz="3200" kern="0" dirty="0">
                <a:solidFill>
                  <a:srgbClr val="335AA1"/>
                </a:solidFill>
                <a:latin typeface="ITC Avant Garde Std Bk" panose="020B0502020202020204"/>
                <a:ea typeface="Calibri"/>
                <a:cs typeface="Calibri"/>
                <a:sym typeface="Calibri"/>
              </a:rPr>
              <a:t>Judith Jacobi</a:t>
            </a:r>
            <a:endParaRPr lang="en-US" sz="32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4E9B60-F114-9BF4-E9F5-8DA3374C87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5AA1"/>
                </a:solidFill>
              </a:rPr>
              <a:t>Tyree Kiser</a:t>
            </a:r>
          </a:p>
          <a:p>
            <a:r>
              <a:rPr lang="en-US" sz="3200" dirty="0">
                <a:solidFill>
                  <a:srgbClr val="335AA1"/>
                </a:solidFill>
              </a:rPr>
              <a:t>Eric MacLaughlin</a:t>
            </a:r>
          </a:p>
          <a:p>
            <a:r>
              <a:rPr lang="en-US" sz="3200" dirty="0">
                <a:solidFill>
                  <a:srgbClr val="335AA1"/>
                </a:solidFill>
              </a:rPr>
              <a:t>Shawn McFarland</a:t>
            </a:r>
          </a:p>
          <a:p>
            <a:r>
              <a:rPr lang="en-US" sz="3200" dirty="0">
                <a:solidFill>
                  <a:srgbClr val="335AA1"/>
                </a:solidFill>
              </a:rPr>
              <a:t>Jean Nappi</a:t>
            </a:r>
          </a:p>
          <a:p>
            <a:r>
              <a:rPr lang="en-US" sz="3200" dirty="0">
                <a:solidFill>
                  <a:srgbClr val="335AA1"/>
                </a:solidFill>
              </a:rPr>
              <a:t>Suzanne Nesbit</a:t>
            </a:r>
          </a:p>
          <a:p>
            <a:r>
              <a:rPr lang="en-US" sz="3200" dirty="0">
                <a:solidFill>
                  <a:srgbClr val="335AA1"/>
                </a:solidFill>
              </a:rPr>
              <a:t>Edith Nutescu</a:t>
            </a:r>
          </a:p>
          <a:p>
            <a:r>
              <a:rPr lang="en-US" sz="3200" dirty="0">
                <a:solidFill>
                  <a:srgbClr val="335AA1"/>
                </a:solidFill>
              </a:rPr>
              <a:t>Robert B. Parker II</a:t>
            </a:r>
          </a:p>
        </p:txBody>
      </p:sp>
    </p:spTree>
    <p:extLst>
      <p:ext uri="{BB962C8B-B14F-4D97-AF65-F5344CB8AC3E}">
        <p14:creationId xmlns:p14="http://schemas.microsoft.com/office/powerpoint/2010/main" val="4223760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02D05-1000-2199-4252-9E6F3B3C1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CFC17-7BFC-36ED-6B0E-F75566946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5AA1"/>
                </a:solidFill>
              </a:rPr>
              <a:t>Our Faculty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6340A6-261F-4A70-A9A4-04DCFF05B5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Miranda R. Andrus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John M. Allen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Julie Wright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Amie D. Brooks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Marcia L. Buck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Debbie C. Byrd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335AA1"/>
                </a:solidFill>
                <a:latin typeface="ITC Avant Garde Std Bk" panose="020B0502020202020204"/>
                <a:ea typeface="Calibri"/>
                <a:cs typeface="Calibri"/>
                <a:sym typeface="Calibri"/>
              </a:rPr>
              <a:t>Kelly Caudle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35AA1"/>
              </a:solidFill>
              <a:effectLst/>
              <a:uLnTx/>
              <a:uFillTx/>
              <a:latin typeface="ITC Avant Garde Std Bk" panose="020B0502020202020204"/>
              <a:ea typeface="Calibri"/>
              <a:cs typeface="Calibri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23E280-7B50-C6E8-B7E9-0338BE3D9B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5AA1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Allison M. Chung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5AA1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M. Lynn Crismon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5AA1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C. Lindsay DeVane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5AA1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Elizabeth A. Farrington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5AA1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Stuart Haines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5AA1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Joanna Q. Hudson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5AA1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Judith Jacobi</a:t>
            </a:r>
          </a:p>
          <a:p>
            <a:endParaRPr lang="en-US" dirty="0">
              <a:solidFill>
                <a:srgbClr val="335A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79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EBC86-6819-3958-16DC-84ED715B3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664A0-416E-2084-B162-B951969E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5AA1"/>
                </a:solidFill>
              </a:rPr>
              <a:t>Our Faculty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E48E9-AA8D-95D0-670C-17C0638459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Paul T. Kelly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Tyree H. Kiser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Jimmi Hatton Kolpek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Michael S. Maddux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Sarah E. McBane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M. Shawn McFarland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35AA1"/>
              </a:solidFill>
              <a:effectLst/>
              <a:uLnTx/>
              <a:uFillTx/>
              <a:latin typeface="ITC Avant Garde Std Bk" panose="020B0502020202020204"/>
              <a:ea typeface="Calibri"/>
              <a:cs typeface="Calibri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John E. Murphy, III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62C422-C965-B214-BF1B-9891963B05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Suzanne A. Nesbit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Robert B. Parker, II</a:t>
            </a:r>
          </a:p>
          <a:p>
            <a:pPr>
              <a:lnSpc>
                <a:spcPct val="100000"/>
              </a:lnSpc>
              <a:defRPr/>
            </a:pPr>
            <a:r>
              <a:rPr lang="en-US" sz="3200" dirty="0">
                <a:solidFill>
                  <a:srgbClr val="335AA1"/>
                </a:solidFill>
                <a:latin typeface="ITC Avant Garde Std Bk" panose="020B0502020202020204"/>
                <a:ea typeface="Calibri"/>
                <a:cs typeface="Calibri"/>
                <a:sym typeface="Calibri"/>
              </a:rPr>
              <a:t>Marc Scheetz</a:t>
            </a:r>
          </a:p>
          <a:p>
            <a:pPr>
              <a:lnSpc>
                <a:spcPct val="100000"/>
              </a:lnSpc>
              <a:defRPr/>
            </a:pPr>
            <a:r>
              <a:rPr lang="en-US" sz="3200" dirty="0">
                <a:solidFill>
                  <a:srgbClr val="335AA1"/>
                </a:solidFill>
                <a:latin typeface="ITC Avant Garde Std Bk" panose="020B0502020202020204"/>
                <a:ea typeface="Calibri"/>
                <a:cs typeface="Calibri"/>
                <a:sym typeface="Calibri"/>
              </a:rPr>
              <a:t>Sharon See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35AA1"/>
              </a:solidFill>
              <a:effectLst/>
              <a:uLnTx/>
              <a:uFillTx/>
              <a:latin typeface="ITC Avant Garde Std Bk" panose="020B0502020202020204"/>
              <a:ea typeface="Calibri"/>
              <a:cs typeface="Calibri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Keri A. Sims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Kathy D. Pham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5AA1"/>
                </a:solidFill>
                <a:effectLst/>
                <a:uLnTx/>
                <a:uFillTx/>
                <a:latin typeface="ITC Avant Garde Std Bk" panose="020B0502020202020204"/>
                <a:ea typeface="Calibri"/>
                <a:cs typeface="Calibri"/>
                <a:sym typeface="Calibri"/>
              </a:rPr>
              <a:t>James E. Tisdale</a:t>
            </a:r>
          </a:p>
          <a:p>
            <a:endParaRPr lang="en-US" dirty="0">
              <a:solidFill>
                <a:srgbClr val="335A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745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D88D3-9D27-E637-A4B0-5691F506D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4E90-FF41-9E70-AB41-E50C274E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5AA1"/>
                </a:solidFill>
              </a:rPr>
              <a:t>Our 2025-2026 APLD Graduates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357962-221D-1D83-B182-3AD7CEF83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5AA1"/>
                </a:solidFill>
              </a:rPr>
              <a:t>Thomas S. Achey, Pharm.D., MS, BCPS, BCSCP, FASHP</a:t>
            </a:r>
          </a:p>
          <a:p>
            <a:r>
              <a:rPr lang="en-US" sz="3200" dirty="0">
                <a:solidFill>
                  <a:srgbClr val="335AA1"/>
                </a:solidFill>
              </a:rPr>
              <a:t>Jennifer Adema, Pharm.D., MBA, BCPS</a:t>
            </a:r>
          </a:p>
          <a:p>
            <a:r>
              <a:rPr lang="en-US" sz="3200" dirty="0">
                <a:solidFill>
                  <a:srgbClr val="335AA1"/>
                </a:solidFill>
              </a:rPr>
              <a:t>Nicole R. Alvey, Pharm.D., BCPS, BCTXP, FAST</a:t>
            </a:r>
          </a:p>
          <a:p>
            <a:r>
              <a:rPr lang="en-US" sz="3200" dirty="0">
                <a:solidFill>
                  <a:srgbClr val="335AA1"/>
                </a:solidFill>
              </a:rPr>
              <a:t>Jason Q. Chau, Pharm.D., MSCS, BCPS, BCACP, BCGP</a:t>
            </a:r>
          </a:p>
          <a:p>
            <a:r>
              <a:rPr lang="en-US" sz="3200" dirty="0">
                <a:solidFill>
                  <a:srgbClr val="335AA1"/>
                </a:solidFill>
              </a:rPr>
              <a:t>Faria Chaudhry, Pharm.D., BCPS, BCACP</a:t>
            </a:r>
          </a:p>
          <a:p>
            <a:r>
              <a:rPr lang="en-US" sz="3200" dirty="0">
                <a:solidFill>
                  <a:srgbClr val="335AA1"/>
                </a:solidFill>
              </a:rPr>
              <a:t>Julie A. Ehret, Pharm.D., BCPS, AACC</a:t>
            </a:r>
          </a:p>
          <a:p>
            <a:r>
              <a:rPr lang="en-US" sz="3200" dirty="0">
                <a:solidFill>
                  <a:srgbClr val="335AA1"/>
                </a:solidFill>
              </a:rPr>
              <a:t>Jonathan Hughes, Pharm.D., BCPS, BCACP, FCCP</a:t>
            </a:r>
          </a:p>
        </p:txBody>
      </p:sp>
    </p:spTree>
    <p:extLst>
      <p:ext uri="{BB962C8B-B14F-4D97-AF65-F5344CB8AC3E}">
        <p14:creationId xmlns:p14="http://schemas.microsoft.com/office/powerpoint/2010/main" val="1233948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90247-ED93-AE3F-DACC-E75C0F85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3ACA-9B47-1D26-954E-BB012A9B1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5AA1"/>
                </a:solidFill>
              </a:rPr>
              <a:t>Our 2025-2026 APLD Graduates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2CE1BD-2A8C-8899-5D3C-761A8A744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5AA1"/>
                </a:solidFill>
              </a:rPr>
              <a:t>Samantha P. Jellinek-Cohen, Pharm.D., BCPS</a:t>
            </a:r>
          </a:p>
          <a:p>
            <a:r>
              <a:rPr lang="en-US" sz="3200" dirty="0">
                <a:solidFill>
                  <a:srgbClr val="335AA1"/>
                </a:solidFill>
              </a:rPr>
              <a:t>Michelle M. Jeon, Pharm.D., BCACP, AAHIVP</a:t>
            </a:r>
          </a:p>
          <a:p>
            <a:r>
              <a:rPr lang="en-US" sz="3200" dirty="0">
                <a:solidFill>
                  <a:srgbClr val="335AA1"/>
                </a:solidFill>
              </a:rPr>
              <a:t>Haley N. Johnson, Pharm.D., BCPS</a:t>
            </a:r>
          </a:p>
          <a:p>
            <a:r>
              <a:rPr lang="en-US" sz="3200" dirty="0">
                <a:solidFill>
                  <a:srgbClr val="335AA1"/>
                </a:solidFill>
              </a:rPr>
              <a:t>Dominique Mark, Pharm.D., BCPS, BCPPS</a:t>
            </a:r>
          </a:p>
          <a:p>
            <a:r>
              <a:rPr lang="en-US" sz="3200" dirty="0">
                <a:solidFill>
                  <a:srgbClr val="335AA1"/>
                </a:solidFill>
              </a:rPr>
              <a:t>Alyssa Robertson, Pharm.D., M.Ed., BCPS, BCCCP, BCEMP</a:t>
            </a:r>
          </a:p>
          <a:p>
            <a:r>
              <a:rPr lang="en-US" sz="3200" dirty="0">
                <a:solidFill>
                  <a:srgbClr val="335AA1"/>
                </a:solidFill>
              </a:rPr>
              <a:t>Sarah E. Wheeler, Pharm.D., BCACP, CDCES</a:t>
            </a:r>
          </a:p>
          <a:p>
            <a:r>
              <a:rPr lang="en-US" sz="3200" dirty="0">
                <a:solidFill>
                  <a:srgbClr val="335AA1"/>
                </a:solidFill>
              </a:rPr>
              <a:t>Heather P. Whitley, Pharm.D., BCPS, CDCES, FCCP</a:t>
            </a:r>
          </a:p>
          <a:p>
            <a:pPr marL="0" indent="0">
              <a:buNone/>
            </a:pPr>
            <a:endParaRPr lang="en-US" sz="3200" dirty="0">
              <a:solidFill>
                <a:srgbClr val="335A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36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50708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P">
      <a:dk1>
        <a:srgbClr val="000000"/>
      </a:dk1>
      <a:lt1>
        <a:srgbClr val="FFFFFF"/>
      </a:lt1>
      <a:dk2>
        <a:srgbClr val="545454"/>
      </a:dk2>
      <a:lt2>
        <a:srgbClr val="E4E5E6"/>
      </a:lt2>
      <a:accent1>
        <a:srgbClr val="00467F"/>
      </a:accent1>
      <a:accent2>
        <a:srgbClr val="FBAD18"/>
      </a:accent2>
      <a:accent3>
        <a:srgbClr val="00467F"/>
      </a:accent3>
      <a:accent4>
        <a:srgbClr val="FBAD18"/>
      </a:accent4>
      <a:accent5>
        <a:srgbClr val="00467F"/>
      </a:accent5>
      <a:accent6>
        <a:srgbClr val="FBAD18"/>
      </a:accent6>
      <a:hlink>
        <a:srgbClr val="00467F"/>
      </a:hlink>
      <a:folHlink>
        <a:srgbClr val="E4E5E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>
        <a:normAutofit/>
      </a:bodyPr>
      <a:lstStyle>
        <a:defPPr algn="l"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ACCP">
      <a:dk1>
        <a:srgbClr val="000000"/>
      </a:dk1>
      <a:lt1>
        <a:srgbClr val="FFFFFF"/>
      </a:lt1>
      <a:dk2>
        <a:srgbClr val="545454"/>
      </a:dk2>
      <a:lt2>
        <a:srgbClr val="E4E5E6"/>
      </a:lt2>
      <a:accent1>
        <a:srgbClr val="00467F"/>
      </a:accent1>
      <a:accent2>
        <a:srgbClr val="FBAD18"/>
      </a:accent2>
      <a:accent3>
        <a:srgbClr val="00467F"/>
      </a:accent3>
      <a:accent4>
        <a:srgbClr val="FBAD18"/>
      </a:accent4>
      <a:accent5>
        <a:srgbClr val="00467F"/>
      </a:accent5>
      <a:accent6>
        <a:srgbClr val="FBAD18"/>
      </a:accent6>
      <a:hlink>
        <a:srgbClr val="00467F"/>
      </a:hlink>
      <a:folHlink>
        <a:srgbClr val="E4E5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ACCP">
      <a:dk1>
        <a:srgbClr val="000000"/>
      </a:dk1>
      <a:lt1>
        <a:srgbClr val="FFFFFF"/>
      </a:lt1>
      <a:dk2>
        <a:srgbClr val="545454"/>
      </a:dk2>
      <a:lt2>
        <a:srgbClr val="E4E5E6"/>
      </a:lt2>
      <a:accent1>
        <a:srgbClr val="00467F"/>
      </a:accent1>
      <a:accent2>
        <a:srgbClr val="FBAD18"/>
      </a:accent2>
      <a:accent3>
        <a:srgbClr val="00467F"/>
      </a:accent3>
      <a:accent4>
        <a:srgbClr val="FBAD18"/>
      </a:accent4>
      <a:accent5>
        <a:srgbClr val="00467F"/>
      </a:accent5>
      <a:accent6>
        <a:srgbClr val="FBAD18"/>
      </a:accent6>
      <a:hlink>
        <a:srgbClr val="00467F"/>
      </a:hlink>
      <a:folHlink>
        <a:srgbClr val="E4E5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CBBBA677882A4FA9EB92DEC63415DF" ma:contentTypeVersion="20" ma:contentTypeDescription="Create a new document." ma:contentTypeScope="" ma:versionID="382ef19be7f7510eb88ca12245a8f204">
  <xsd:schema xmlns:xsd="http://www.w3.org/2001/XMLSchema" xmlns:xs="http://www.w3.org/2001/XMLSchema" xmlns:p="http://schemas.microsoft.com/office/2006/metadata/properties" xmlns:ns2="40254b41-ae7a-4239-b980-1bfdf24737ea" xmlns:ns3="4f1a43a0-9c65-4a40-8e59-d06f573524aa" targetNamespace="http://schemas.microsoft.com/office/2006/metadata/properties" ma:root="true" ma:fieldsID="ca0a253b28e04c38381cda3726b90210" ns2:_="" ns3:_="">
    <xsd:import namespace="40254b41-ae7a-4239-b980-1bfdf24737ea"/>
    <xsd:import namespace="4f1a43a0-9c65-4a40-8e59-d06f573524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Link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54b41-ae7a-4239-b980-1bfdf24737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18ed9f0-8a0a-4237-802f-03fd29030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ink" ma:index="26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1a43a0-9c65-4a40-8e59-d06f573524a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c55737e-c173-482e-9227-bc8e22512de6}" ma:internalName="TaxCatchAll" ma:showField="CatchAllData" ma:web="4f1a43a0-9c65-4a40-8e59-d06f573524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1a43a0-9c65-4a40-8e59-d06f573524aa" xsi:nil="true"/>
    <lcf76f155ced4ddcb4097134ff3c332f xmlns="40254b41-ae7a-4239-b980-1bfdf24737ea">
      <Terms xmlns="http://schemas.microsoft.com/office/infopath/2007/PartnerControls"/>
    </lcf76f155ced4ddcb4097134ff3c332f>
    <_Flow_SignoffStatus xmlns="40254b41-ae7a-4239-b980-1bfdf24737ea" xsi:nil="true"/>
    <Link xmlns="40254b41-ae7a-4239-b980-1bfdf24737ea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9995AD62-DCAF-4248-B4D1-FC7C507951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1B7599-84C1-42C0-8753-6D28C4FF4B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54b41-ae7a-4239-b980-1bfdf24737ea"/>
    <ds:schemaRef ds:uri="4f1a43a0-9c65-4a40-8e59-d06f573524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322A3B-7B6A-4FCD-9C46-97C4A86974D0}">
  <ds:schemaRefs>
    <ds:schemaRef ds:uri="4f1a43a0-9c65-4a40-8e59-d06f573524aa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40254b41-ae7a-4239-b980-1bfdf24737ea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</TotalTime>
  <Words>2642</Words>
  <Application>Microsoft Office PowerPoint</Application>
  <PresentationFormat>Widescreen</PresentationFormat>
  <Paragraphs>396</Paragraphs>
  <Slides>36</Slides>
  <Notes>34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Aptos</vt:lpstr>
      <vt:lpstr>Arial</vt:lpstr>
      <vt:lpstr>Calibri</vt:lpstr>
      <vt:lpstr>Chakra Petch</vt:lpstr>
      <vt:lpstr>Crimson Pro SemiBold</vt:lpstr>
      <vt:lpstr>Heebo</vt:lpstr>
      <vt:lpstr>Heebo Bold</vt:lpstr>
      <vt:lpstr>ITC Avant Garde Std Bk</vt:lpstr>
      <vt:lpstr>Questrial</vt:lpstr>
      <vt:lpstr>Rubik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Artificial Intelligence Disclaimer</vt:lpstr>
      <vt:lpstr>Background and Charge</vt:lpstr>
      <vt:lpstr>Methods</vt:lpstr>
      <vt:lpstr>Environmental Scan</vt:lpstr>
      <vt:lpstr>Environmental Gap Analysis</vt:lpstr>
      <vt:lpstr>Survey Results: Demographics</vt:lpstr>
      <vt:lpstr>Survey Results:  Resources Addressing Areas of Need</vt:lpstr>
      <vt:lpstr>Survey Results:  Valued Online Community Features</vt:lpstr>
      <vt:lpstr>Brainstorm Proposals</vt:lpstr>
      <vt:lpstr>Overall Recommendation: Residency Leaders Virtual Community</vt:lpstr>
      <vt:lpstr>“Preceptor in Practice” Case Series</vt:lpstr>
      <vt:lpstr>PowerPoint Presentation</vt:lpstr>
      <vt:lpstr>Resident Who Fails to Progress Playbook and Decision Pathways</vt:lpstr>
      <vt:lpstr>Residency Program Sustainability Toolkit</vt:lpstr>
      <vt:lpstr>PowerPoint Presentation</vt:lpstr>
      <vt:lpstr>PowerPoint Presentation</vt:lpstr>
      <vt:lpstr>PowerPoint Presentation</vt:lpstr>
      <vt:lpstr>Our Mentors</vt:lpstr>
      <vt:lpstr>Our Faculty</vt:lpstr>
      <vt:lpstr>Our Faculty</vt:lpstr>
      <vt:lpstr>Our 2025-2026 APLD Graduates</vt:lpstr>
      <vt:lpstr>Our 2025-2026 APLD Graduates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Dane Anderson</dc:creator>
  <cp:lastModifiedBy>Adam Goldbeck</cp:lastModifiedBy>
  <cp:revision>73</cp:revision>
  <dcterms:created xsi:type="dcterms:W3CDTF">2016-06-21T14:49:51Z</dcterms:created>
  <dcterms:modified xsi:type="dcterms:W3CDTF">2026-11-02T21:20:05Z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0x010100B1CBBBA677882A4FA9EB92DEC63415DF</vt:lpwstr>
  </property>
  <property fmtid="{D5CDD505-2E9C-101B-9397-08002B2CF9AE}" pid="3" name="Order">
    <vt:r8>127110000</vt:r8>
  </property>
  <property fmtid="{D5CDD505-2E9C-101B-9397-08002B2CF9AE}" pid="4" name="MediaServiceImageTags">
    <vt:lpwstr/>
  </property>
</Properties>
</file>