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0" r:id="rId4"/>
    <p:sldMasterId id="2147483694" r:id="rId5"/>
  </p:sldMasterIdLst>
  <p:notesMasterIdLst>
    <p:notesMasterId r:id="rId68"/>
  </p:notesMasterIdLst>
  <p:handoutMasterIdLst>
    <p:handoutMasterId r:id="rId69"/>
  </p:handoutMasterIdLst>
  <p:sldIdLst>
    <p:sldId id="261" r:id="rId6"/>
    <p:sldId id="265" r:id="rId7"/>
    <p:sldId id="266" r:id="rId8"/>
    <p:sldId id="268" r:id="rId9"/>
    <p:sldId id="267" r:id="rId10"/>
    <p:sldId id="269" r:id="rId11"/>
    <p:sldId id="272" r:id="rId12"/>
    <p:sldId id="273" r:id="rId13"/>
    <p:sldId id="271" r:id="rId14"/>
    <p:sldId id="274" r:id="rId15"/>
    <p:sldId id="275" r:id="rId16"/>
    <p:sldId id="276" r:id="rId17"/>
    <p:sldId id="277" r:id="rId18"/>
    <p:sldId id="270" r:id="rId19"/>
    <p:sldId id="279" r:id="rId20"/>
    <p:sldId id="278" r:id="rId21"/>
    <p:sldId id="256" r:id="rId22"/>
    <p:sldId id="259" r:id="rId23"/>
    <p:sldId id="260" r:id="rId24"/>
    <p:sldId id="280" r:id="rId25"/>
    <p:sldId id="263" r:id="rId26"/>
    <p:sldId id="281" r:id="rId27"/>
    <p:sldId id="282" r:id="rId28"/>
    <p:sldId id="283" r:id="rId29"/>
    <p:sldId id="284" r:id="rId30"/>
    <p:sldId id="285" r:id="rId31"/>
    <p:sldId id="286" r:id="rId32"/>
    <p:sldId id="287" r:id="rId33"/>
    <p:sldId id="288" r:id="rId34"/>
    <p:sldId id="289" r:id="rId35"/>
    <p:sldId id="290" r:id="rId36"/>
    <p:sldId id="309" r:id="rId37"/>
    <p:sldId id="291" r:id="rId38"/>
    <p:sldId id="257" r:id="rId39"/>
    <p:sldId id="258" r:id="rId40"/>
    <p:sldId id="292" r:id="rId41"/>
    <p:sldId id="293" r:id="rId42"/>
    <p:sldId id="294" r:id="rId43"/>
    <p:sldId id="262" r:id="rId44"/>
    <p:sldId id="295" r:id="rId45"/>
    <p:sldId id="296" r:id="rId46"/>
    <p:sldId id="297" r:id="rId47"/>
    <p:sldId id="298" r:id="rId48"/>
    <p:sldId id="299" r:id="rId49"/>
    <p:sldId id="300" r:id="rId50"/>
    <p:sldId id="264" r:id="rId51"/>
    <p:sldId id="302" r:id="rId52"/>
    <p:sldId id="303" r:id="rId53"/>
    <p:sldId id="304" r:id="rId54"/>
    <p:sldId id="305" r:id="rId55"/>
    <p:sldId id="306" r:id="rId56"/>
    <p:sldId id="307" r:id="rId57"/>
    <p:sldId id="308" r:id="rId58"/>
    <p:sldId id="317" r:id="rId59"/>
    <p:sldId id="311" r:id="rId60"/>
    <p:sldId id="318" r:id="rId61"/>
    <p:sldId id="312" r:id="rId62"/>
    <p:sldId id="313" r:id="rId63"/>
    <p:sldId id="314" r:id="rId64"/>
    <p:sldId id="319" r:id="rId65"/>
    <p:sldId id="320" r:id="rId66"/>
    <p:sldId id="321" r:id="rId6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10A591-DA73-1700-BC6D-64EC586B5F8C}" name="Angie Fagerlin" initials="AF" userId="7342b8d203025926"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5AA1"/>
    <a:srgbClr val="63AA8A"/>
    <a:srgbClr val="4774C5"/>
    <a:srgbClr val="28659C"/>
    <a:srgbClr val="6888C8"/>
    <a:srgbClr val="8D79A3"/>
    <a:srgbClr val="000000"/>
    <a:srgbClr val="DACFE9"/>
    <a:srgbClr val="5B4F8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F0D729A-869E-4EA9-9846-FD016B4B0386}" v="3" dt="2025-09-12T14:14:27.7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876" y="10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microsoft.com/office/2016/11/relationships/changesInfo" Target="changesInfos/changesInfo1.xml"/><Relationship Id="rId5" Type="http://schemas.openxmlformats.org/officeDocument/2006/relationships/slideMaster" Target="slideMasters/slideMaster2.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handoutMaster" Target="handoutMasters/handoutMaster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presProps" Target="presProps.xml"/><Relationship Id="rId75"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microsoft.com/office/2018/10/relationships/authors" Target="authors.xml"/><Relationship Id="rId7" Type="http://schemas.openxmlformats.org/officeDocument/2006/relationships/slide" Target="slides/slide2.xml"/><Relationship Id="rId7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endy Staab" userId="80fc2246-1d8b-48a9-b445-b136ef306c23" providerId="ADAL" clId="{AB234310-8740-42F6-A519-B9E14513E0AA}"/>
    <pc:docChg chg="custSel modSld">
      <pc:chgData name="Wendy Staab" userId="80fc2246-1d8b-48a9-b445-b136ef306c23" providerId="ADAL" clId="{AB234310-8740-42F6-A519-B9E14513E0AA}" dt="2025-09-12T14:35:08.190" v="23" actId="313"/>
      <pc:docMkLst>
        <pc:docMk/>
      </pc:docMkLst>
      <pc:sldChg chg="modSp mod">
        <pc:chgData name="Wendy Staab" userId="80fc2246-1d8b-48a9-b445-b136ef306c23" providerId="ADAL" clId="{AB234310-8740-42F6-A519-B9E14513E0AA}" dt="2025-09-12T14:35:08.190" v="23" actId="313"/>
        <pc:sldMkLst>
          <pc:docMk/>
          <pc:sldMk cId="4211576058" sldId="270"/>
        </pc:sldMkLst>
        <pc:graphicFrameChg chg="modGraphic">
          <ac:chgData name="Wendy Staab" userId="80fc2246-1d8b-48a9-b445-b136ef306c23" providerId="ADAL" clId="{AB234310-8740-42F6-A519-B9E14513E0AA}" dt="2025-09-12T14:35:08.190" v="23" actId="313"/>
          <ac:graphicFrameMkLst>
            <pc:docMk/>
            <pc:sldMk cId="4211576058" sldId="270"/>
            <ac:graphicFrameMk id="5" creationId="{068688F1-6CD6-E125-0DD5-F16217F92A00}"/>
          </ac:graphicFrameMkLst>
        </pc:graphicFrameChg>
      </pc:sldChg>
      <pc:sldChg chg="addSp modSp mod modAnim">
        <pc:chgData name="Wendy Staab" userId="80fc2246-1d8b-48a9-b445-b136ef306c23" providerId="ADAL" clId="{AB234310-8740-42F6-A519-B9E14513E0AA}" dt="2025-09-10T22:07:52.138" v="4" actId="1076"/>
        <pc:sldMkLst>
          <pc:docMk/>
          <pc:sldMk cId="0" sldId="296"/>
        </pc:sldMkLst>
        <pc:picChg chg="add mod">
          <ac:chgData name="Wendy Staab" userId="80fc2246-1d8b-48a9-b445-b136ef306c23" providerId="ADAL" clId="{AB234310-8740-42F6-A519-B9E14513E0AA}" dt="2025-09-10T22:07:52.138" v="4" actId="1076"/>
          <ac:picMkLst>
            <pc:docMk/>
            <pc:sldMk cId="0" sldId="296"/>
            <ac:picMk id="2" creationId="{B0CFCEAC-1D28-A81C-43FF-4AB92B492BE3}"/>
          </ac:picMkLst>
        </pc:picChg>
      </pc:sldChg>
      <pc:sldChg chg="modSp mod">
        <pc:chgData name="Wendy Staab" userId="80fc2246-1d8b-48a9-b445-b136ef306c23" providerId="ADAL" clId="{AB234310-8740-42F6-A519-B9E14513E0AA}" dt="2025-09-12T14:33:44.019" v="21" actId="14100"/>
        <pc:sldMkLst>
          <pc:docMk/>
          <pc:sldMk cId="0" sldId="309"/>
        </pc:sldMkLst>
        <pc:spChg chg="mod">
          <ac:chgData name="Wendy Staab" userId="80fc2246-1d8b-48a9-b445-b136ef306c23" providerId="ADAL" clId="{AB234310-8740-42F6-A519-B9E14513E0AA}" dt="2025-09-10T22:01:57.781" v="0" actId="1076"/>
          <ac:spMkLst>
            <pc:docMk/>
            <pc:sldMk cId="0" sldId="309"/>
            <ac:spMk id="241" creationId="{00000000-0000-0000-0000-000000000000}"/>
          </ac:spMkLst>
        </pc:spChg>
        <pc:graphicFrameChg chg="mod modGraphic">
          <ac:chgData name="Wendy Staab" userId="80fc2246-1d8b-48a9-b445-b136ef306c23" providerId="ADAL" clId="{AB234310-8740-42F6-A519-B9E14513E0AA}" dt="2025-09-12T14:33:44.019" v="21" actId="14100"/>
          <ac:graphicFrameMkLst>
            <pc:docMk/>
            <pc:sldMk cId="0" sldId="309"/>
            <ac:graphicFrameMk id="239" creationId="{00000000-0000-0000-0000-000000000000}"/>
          </ac:graphicFrameMkLst>
        </pc:graphicFrameChg>
      </pc:sldChg>
      <pc:sldChg chg="modSp mod">
        <pc:chgData name="Wendy Staab" userId="80fc2246-1d8b-48a9-b445-b136ef306c23" providerId="ADAL" clId="{AB234310-8740-42F6-A519-B9E14513E0AA}" dt="2025-09-12T14:14:28.916" v="10" actId="27636"/>
        <pc:sldMkLst>
          <pc:docMk/>
          <pc:sldMk cId="1796758878" sldId="314"/>
        </pc:sldMkLst>
        <pc:spChg chg="mod">
          <ac:chgData name="Wendy Staab" userId="80fc2246-1d8b-48a9-b445-b136ef306c23" providerId="ADAL" clId="{AB234310-8740-42F6-A519-B9E14513E0AA}" dt="2025-09-12T14:14:28.916" v="10" actId="27636"/>
          <ac:spMkLst>
            <pc:docMk/>
            <pc:sldMk cId="1796758878" sldId="314"/>
            <ac:spMk id="4" creationId="{8433903F-276F-DB41-0894-D0CCE96A29EE}"/>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495950F-3EE5-224D-8DFF-DB82C3F5B642}" type="doc">
      <dgm:prSet loTypeId="urn:microsoft.com/office/officeart/2005/8/layout/hierarchy4" loCatId="" qsTypeId="urn:microsoft.com/office/officeart/2005/8/quickstyle/simple1" qsCatId="simple" csTypeId="urn:microsoft.com/office/officeart/2005/8/colors/colorful1" csCatId="colorful" phldr="1"/>
      <dgm:spPr/>
      <dgm:t>
        <a:bodyPr/>
        <a:lstStyle/>
        <a:p>
          <a:endParaRPr lang="en-US"/>
        </a:p>
      </dgm:t>
    </dgm:pt>
    <dgm:pt modelId="{A625FA0B-0A91-6947-BBA8-43114676E49D}">
      <dgm:prSet phldrT="[Text]"/>
      <dgm:spPr/>
      <dgm:t>
        <a:bodyPr/>
        <a:lstStyle/>
        <a:p>
          <a:pPr>
            <a:buFont typeface="Arial" panose="020B0604020202020204" pitchFamily="34" charset="0"/>
            <a:buChar char="•"/>
          </a:pPr>
          <a:r>
            <a:rPr lang="en-US"/>
            <a:t>Development of a sustainable podcast platform for ACCP</a:t>
          </a:r>
        </a:p>
      </dgm:t>
    </dgm:pt>
    <dgm:pt modelId="{17CDD624-A8EB-BC4E-AC18-AFDFEFAFFDD6}" type="parTrans" cxnId="{AC35E116-2688-A641-9566-E9B25F3AE6ED}">
      <dgm:prSet/>
      <dgm:spPr/>
      <dgm:t>
        <a:bodyPr/>
        <a:lstStyle/>
        <a:p>
          <a:endParaRPr lang="en-US"/>
        </a:p>
      </dgm:t>
    </dgm:pt>
    <dgm:pt modelId="{24E722C7-ABC4-3641-A1DC-FD3812332EA8}" type="sibTrans" cxnId="{AC35E116-2688-A641-9566-E9B25F3AE6ED}">
      <dgm:prSet/>
      <dgm:spPr/>
      <dgm:t>
        <a:bodyPr/>
        <a:lstStyle/>
        <a:p>
          <a:endParaRPr lang="en-US"/>
        </a:p>
      </dgm:t>
    </dgm:pt>
    <dgm:pt modelId="{36FB3B59-5EDB-3049-8408-A7D467F62A12}">
      <dgm:prSet/>
      <dgm:spPr/>
      <dgm:t>
        <a:bodyPr/>
        <a:lstStyle/>
        <a:p>
          <a:pPr>
            <a:buFont typeface="Arial" panose="020B0604020202020204" pitchFamily="34" charset="0"/>
            <a:buChar char="•"/>
          </a:pPr>
          <a:r>
            <a:rPr lang="en-US" b="1"/>
            <a:t>Goal 1.4</a:t>
          </a:r>
          <a:r>
            <a:rPr lang="en-US"/>
            <a:t>: Provide new, unique opportunities for professional development</a:t>
          </a:r>
        </a:p>
      </dgm:t>
    </dgm:pt>
    <dgm:pt modelId="{5CA583FC-DDEC-C044-830C-FCF2DD8FB80E}" type="parTrans" cxnId="{2464120C-4191-CD4D-A227-28D0B75D2CF7}">
      <dgm:prSet/>
      <dgm:spPr/>
      <dgm:t>
        <a:bodyPr/>
        <a:lstStyle/>
        <a:p>
          <a:endParaRPr lang="en-US"/>
        </a:p>
      </dgm:t>
    </dgm:pt>
    <dgm:pt modelId="{E279353C-5511-D74A-B18A-022826CF899F}" type="sibTrans" cxnId="{2464120C-4191-CD4D-A227-28D0B75D2CF7}">
      <dgm:prSet/>
      <dgm:spPr/>
      <dgm:t>
        <a:bodyPr/>
        <a:lstStyle/>
        <a:p>
          <a:endParaRPr lang="en-US"/>
        </a:p>
      </dgm:t>
    </dgm:pt>
    <dgm:pt modelId="{33A916C9-A3A7-1E4D-B09C-7512D9800D18}" type="pres">
      <dgm:prSet presAssocID="{A495950F-3EE5-224D-8DFF-DB82C3F5B642}" presName="Name0" presStyleCnt="0">
        <dgm:presLayoutVars>
          <dgm:chPref val="1"/>
          <dgm:dir/>
          <dgm:animOne val="branch"/>
          <dgm:animLvl val="lvl"/>
          <dgm:resizeHandles/>
        </dgm:presLayoutVars>
      </dgm:prSet>
      <dgm:spPr/>
    </dgm:pt>
    <dgm:pt modelId="{1E0F4F9C-09C6-2843-8AD6-DC88DE352066}" type="pres">
      <dgm:prSet presAssocID="{A625FA0B-0A91-6947-BBA8-43114676E49D}" presName="vertOne" presStyleCnt="0"/>
      <dgm:spPr/>
    </dgm:pt>
    <dgm:pt modelId="{13795607-3295-3243-8F6F-482D9C846199}" type="pres">
      <dgm:prSet presAssocID="{A625FA0B-0A91-6947-BBA8-43114676E49D}" presName="txOne" presStyleLbl="node0" presStyleIdx="0" presStyleCnt="1">
        <dgm:presLayoutVars>
          <dgm:chPref val="3"/>
        </dgm:presLayoutVars>
      </dgm:prSet>
      <dgm:spPr/>
    </dgm:pt>
    <dgm:pt modelId="{2C60C5FD-2B26-E247-A633-D5D69BA242D2}" type="pres">
      <dgm:prSet presAssocID="{A625FA0B-0A91-6947-BBA8-43114676E49D}" presName="parTransOne" presStyleCnt="0"/>
      <dgm:spPr/>
    </dgm:pt>
    <dgm:pt modelId="{776B252C-98C2-0B43-B65E-A1F693457692}" type="pres">
      <dgm:prSet presAssocID="{A625FA0B-0A91-6947-BBA8-43114676E49D}" presName="horzOne" presStyleCnt="0"/>
      <dgm:spPr/>
    </dgm:pt>
    <dgm:pt modelId="{7D246B47-57BC-DA47-BB61-D75A52B6AF03}" type="pres">
      <dgm:prSet presAssocID="{36FB3B59-5EDB-3049-8408-A7D467F62A12}" presName="vertTwo" presStyleCnt="0"/>
      <dgm:spPr/>
    </dgm:pt>
    <dgm:pt modelId="{4481B22C-9A56-5643-A725-1A872FBC2B74}" type="pres">
      <dgm:prSet presAssocID="{36FB3B59-5EDB-3049-8408-A7D467F62A12}" presName="txTwo" presStyleLbl="node2" presStyleIdx="0" presStyleCnt="1">
        <dgm:presLayoutVars>
          <dgm:chPref val="3"/>
        </dgm:presLayoutVars>
      </dgm:prSet>
      <dgm:spPr/>
    </dgm:pt>
    <dgm:pt modelId="{135E701E-3A24-7A4A-B051-B37EF868DAB8}" type="pres">
      <dgm:prSet presAssocID="{36FB3B59-5EDB-3049-8408-A7D467F62A12}" presName="horzTwo" presStyleCnt="0"/>
      <dgm:spPr/>
    </dgm:pt>
  </dgm:ptLst>
  <dgm:cxnLst>
    <dgm:cxn modelId="{2464120C-4191-CD4D-A227-28D0B75D2CF7}" srcId="{A625FA0B-0A91-6947-BBA8-43114676E49D}" destId="{36FB3B59-5EDB-3049-8408-A7D467F62A12}" srcOrd="0" destOrd="0" parTransId="{5CA583FC-DDEC-C044-830C-FCF2DD8FB80E}" sibTransId="{E279353C-5511-D74A-B18A-022826CF899F}"/>
    <dgm:cxn modelId="{AC35E116-2688-A641-9566-E9B25F3AE6ED}" srcId="{A495950F-3EE5-224D-8DFF-DB82C3F5B642}" destId="{A625FA0B-0A91-6947-BBA8-43114676E49D}" srcOrd="0" destOrd="0" parTransId="{17CDD624-A8EB-BC4E-AC18-AFDFEFAFFDD6}" sibTransId="{24E722C7-ABC4-3641-A1DC-FD3812332EA8}"/>
    <dgm:cxn modelId="{F0835B5C-5E18-0E4A-9078-400CDA2DA93F}" type="presOf" srcId="{36FB3B59-5EDB-3049-8408-A7D467F62A12}" destId="{4481B22C-9A56-5643-A725-1A872FBC2B74}" srcOrd="0" destOrd="0" presId="urn:microsoft.com/office/officeart/2005/8/layout/hierarchy4"/>
    <dgm:cxn modelId="{76EC3D67-301E-6749-AE11-F597AF77CA08}" type="presOf" srcId="{A625FA0B-0A91-6947-BBA8-43114676E49D}" destId="{13795607-3295-3243-8F6F-482D9C846199}" srcOrd="0" destOrd="0" presId="urn:microsoft.com/office/officeart/2005/8/layout/hierarchy4"/>
    <dgm:cxn modelId="{A17DDEA2-E55A-864B-A8A6-833AEEF16BAA}" type="presOf" srcId="{A495950F-3EE5-224D-8DFF-DB82C3F5B642}" destId="{33A916C9-A3A7-1E4D-B09C-7512D9800D18}" srcOrd="0" destOrd="0" presId="urn:microsoft.com/office/officeart/2005/8/layout/hierarchy4"/>
    <dgm:cxn modelId="{1B93E6F2-33A2-E642-9AE2-DA378319F1F2}" type="presParOf" srcId="{33A916C9-A3A7-1E4D-B09C-7512D9800D18}" destId="{1E0F4F9C-09C6-2843-8AD6-DC88DE352066}" srcOrd="0" destOrd="0" presId="urn:microsoft.com/office/officeart/2005/8/layout/hierarchy4"/>
    <dgm:cxn modelId="{D2982BD9-C5E9-1F48-A10F-1F9888758CE5}" type="presParOf" srcId="{1E0F4F9C-09C6-2843-8AD6-DC88DE352066}" destId="{13795607-3295-3243-8F6F-482D9C846199}" srcOrd="0" destOrd="0" presId="urn:microsoft.com/office/officeart/2005/8/layout/hierarchy4"/>
    <dgm:cxn modelId="{223AD840-FD18-8041-8A07-E9B912EC4384}" type="presParOf" srcId="{1E0F4F9C-09C6-2843-8AD6-DC88DE352066}" destId="{2C60C5FD-2B26-E247-A633-D5D69BA242D2}" srcOrd="1" destOrd="0" presId="urn:microsoft.com/office/officeart/2005/8/layout/hierarchy4"/>
    <dgm:cxn modelId="{056B7AC5-0727-F543-97D7-4A1827F744C1}" type="presParOf" srcId="{1E0F4F9C-09C6-2843-8AD6-DC88DE352066}" destId="{776B252C-98C2-0B43-B65E-A1F693457692}" srcOrd="2" destOrd="0" presId="urn:microsoft.com/office/officeart/2005/8/layout/hierarchy4"/>
    <dgm:cxn modelId="{06E15A49-AEEE-624A-8B88-46901AC2D10C}" type="presParOf" srcId="{776B252C-98C2-0B43-B65E-A1F693457692}" destId="{7D246B47-57BC-DA47-BB61-D75A52B6AF03}" srcOrd="0" destOrd="0" presId="urn:microsoft.com/office/officeart/2005/8/layout/hierarchy4"/>
    <dgm:cxn modelId="{58A2E347-6886-FA42-8AA8-2D274DFFB189}" type="presParOf" srcId="{7D246B47-57BC-DA47-BB61-D75A52B6AF03}" destId="{4481B22C-9A56-5643-A725-1A872FBC2B74}" srcOrd="0" destOrd="0" presId="urn:microsoft.com/office/officeart/2005/8/layout/hierarchy4"/>
    <dgm:cxn modelId="{F4163171-8156-294C-B728-F874F082C698}" type="presParOf" srcId="{7D246B47-57BC-DA47-BB61-D75A52B6AF03}" destId="{135E701E-3A24-7A4A-B051-B37EF868DAB8}"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392A0A3-AC63-8E49-B057-89781E533790}"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414297F0-70FE-2C42-AEE8-D29D83F8E82A}">
      <dgm:prSet/>
      <dgm:spPr/>
      <dgm:t>
        <a:bodyPr/>
        <a:lstStyle/>
        <a:p>
          <a:r>
            <a:rPr lang="en-US" b="1"/>
            <a:t>Goal</a:t>
          </a:r>
          <a:r>
            <a:rPr lang="en-US"/>
            <a:t>:</a:t>
          </a:r>
        </a:p>
      </dgm:t>
    </dgm:pt>
    <dgm:pt modelId="{D6A13D62-94BC-E44C-8AFB-5BED35BE2D5E}" type="parTrans" cxnId="{674AB674-E3B8-9D49-B85E-3C42CD2092B5}">
      <dgm:prSet/>
      <dgm:spPr/>
      <dgm:t>
        <a:bodyPr/>
        <a:lstStyle/>
        <a:p>
          <a:endParaRPr lang="en-US"/>
        </a:p>
      </dgm:t>
    </dgm:pt>
    <dgm:pt modelId="{F1CA98B8-FE8F-BA4D-8962-E5A4BBF9A011}" type="sibTrans" cxnId="{674AB674-E3B8-9D49-B85E-3C42CD2092B5}">
      <dgm:prSet/>
      <dgm:spPr/>
      <dgm:t>
        <a:bodyPr/>
        <a:lstStyle/>
        <a:p>
          <a:endParaRPr lang="en-US"/>
        </a:p>
      </dgm:t>
    </dgm:pt>
    <dgm:pt modelId="{CF9A46D1-9914-D941-B5F5-25C038595328}">
      <dgm:prSet/>
      <dgm:spPr/>
      <dgm:t>
        <a:bodyPr/>
        <a:lstStyle/>
        <a:p>
          <a:r>
            <a:rPr lang="en-US" b="1"/>
            <a:t>Objectives</a:t>
          </a:r>
          <a:r>
            <a:rPr lang="en-US"/>
            <a:t>:</a:t>
          </a:r>
        </a:p>
      </dgm:t>
    </dgm:pt>
    <dgm:pt modelId="{148B1A83-C373-A74F-B9ED-F009BBB3B4B0}" type="parTrans" cxnId="{A233F3CC-E7C7-6548-A4B7-1C40B70E1443}">
      <dgm:prSet/>
      <dgm:spPr/>
      <dgm:t>
        <a:bodyPr/>
        <a:lstStyle/>
        <a:p>
          <a:endParaRPr lang="en-US"/>
        </a:p>
      </dgm:t>
    </dgm:pt>
    <dgm:pt modelId="{DD7C8CDA-31B5-A048-8ECC-8EAF14E973F7}" type="sibTrans" cxnId="{A233F3CC-E7C7-6548-A4B7-1C40B70E1443}">
      <dgm:prSet/>
      <dgm:spPr/>
      <dgm:t>
        <a:bodyPr/>
        <a:lstStyle/>
        <a:p>
          <a:endParaRPr lang="en-US"/>
        </a:p>
      </dgm:t>
    </dgm:pt>
    <dgm:pt modelId="{607B670A-CAF8-ED49-BF3D-343E400E8653}">
      <dgm:prSet/>
      <dgm:spPr/>
      <dgm:t>
        <a:bodyPr/>
        <a:lstStyle/>
        <a:p>
          <a:r>
            <a:rPr lang="en-US"/>
            <a:t>Evaluate pharmacy podcast landscape</a:t>
          </a:r>
        </a:p>
      </dgm:t>
    </dgm:pt>
    <dgm:pt modelId="{78A81232-01F4-4F44-9A88-8D71DE540291}" type="parTrans" cxnId="{595273BF-0F0C-C14F-A104-690D1B844427}">
      <dgm:prSet/>
      <dgm:spPr/>
      <dgm:t>
        <a:bodyPr/>
        <a:lstStyle/>
        <a:p>
          <a:endParaRPr lang="en-US"/>
        </a:p>
      </dgm:t>
    </dgm:pt>
    <dgm:pt modelId="{77C21902-2FFC-984F-BF2D-A176D4761EEA}" type="sibTrans" cxnId="{595273BF-0F0C-C14F-A104-690D1B844427}">
      <dgm:prSet/>
      <dgm:spPr/>
      <dgm:t>
        <a:bodyPr/>
        <a:lstStyle/>
        <a:p>
          <a:endParaRPr lang="en-US"/>
        </a:p>
      </dgm:t>
    </dgm:pt>
    <dgm:pt modelId="{4800D256-FE02-E94E-87D9-1A9152E91913}">
      <dgm:prSet/>
      <dgm:spPr/>
      <dgm:t>
        <a:bodyPr/>
        <a:lstStyle/>
        <a:p>
          <a:r>
            <a:rPr lang="en-US"/>
            <a:t>Conduct ACCP member survey</a:t>
          </a:r>
        </a:p>
      </dgm:t>
    </dgm:pt>
    <dgm:pt modelId="{99D5EA92-4B1E-6242-9D13-DAF6BEEE12A8}" type="parTrans" cxnId="{30CD7085-0B37-7441-BFF1-6BC339485811}">
      <dgm:prSet/>
      <dgm:spPr/>
      <dgm:t>
        <a:bodyPr/>
        <a:lstStyle/>
        <a:p>
          <a:endParaRPr lang="en-US"/>
        </a:p>
      </dgm:t>
    </dgm:pt>
    <dgm:pt modelId="{C963066A-B8FD-1F41-B447-14F54173452F}" type="sibTrans" cxnId="{30CD7085-0B37-7441-BFF1-6BC339485811}">
      <dgm:prSet/>
      <dgm:spPr/>
      <dgm:t>
        <a:bodyPr/>
        <a:lstStyle/>
        <a:p>
          <a:endParaRPr lang="en-US"/>
        </a:p>
      </dgm:t>
    </dgm:pt>
    <dgm:pt modelId="{9B104CB9-6322-7C4F-8F7C-D0EBD5923C2F}">
      <dgm:prSet/>
      <dgm:spPr/>
      <dgm:t>
        <a:bodyPr/>
        <a:lstStyle/>
        <a:p>
          <a:r>
            <a:rPr lang="en-US"/>
            <a:t>Analyze data to finalize podcast design and format</a:t>
          </a:r>
        </a:p>
      </dgm:t>
    </dgm:pt>
    <dgm:pt modelId="{C41EF9AF-93C1-0B4A-AAC9-B7FBC450E225}" type="parTrans" cxnId="{91D5EE87-A99D-9F41-AA58-82CA93A63DFE}">
      <dgm:prSet/>
      <dgm:spPr/>
      <dgm:t>
        <a:bodyPr/>
        <a:lstStyle/>
        <a:p>
          <a:endParaRPr lang="en-US"/>
        </a:p>
      </dgm:t>
    </dgm:pt>
    <dgm:pt modelId="{D74E597F-86CD-2147-AC68-1173D794C57C}" type="sibTrans" cxnId="{91D5EE87-A99D-9F41-AA58-82CA93A63DFE}">
      <dgm:prSet/>
      <dgm:spPr/>
      <dgm:t>
        <a:bodyPr/>
        <a:lstStyle/>
        <a:p>
          <a:endParaRPr lang="en-US"/>
        </a:p>
      </dgm:t>
    </dgm:pt>
    <dgm:pt modelId="{ADF9ECE4-B94A-9445-A351-0E845B90D751}">
      <dgm:prSet/>
      <dgm:spPr/>
      <dgm:t>
        <a:bodyPr/>
        <a:lstStyle/>
        <a:p>
          <a:r>
            <a:rPr lang="en-US"/>
            <a:t>Design a sustainable ACCP Daily Brief Podcast based on member feedback</a:t>
          </a:r>
        </a:p>
      </dgm:t>
    </dgm:pt>
    <dgm:pt modelId="{2E39AE41-A107-5F43-8811-FB97FF493C27}" type="parTrans" cxnId="{42E635ED-BA91-FE44-8EB8-8531D95962C3}">
      <dgm:prSet/>
      <dgm:spPr/>
      <dgm:t>
        <a:bodyPr/>
        <a:lstStyle/>
        <a:p>
          <a:endParaRPr lang="en-US"/>
        </a:p>
      </dgm:t>
    </dgm:pt>
    <dgm:pt modelId="{42C36384-7B19-AC4D-B7A9-6000202CA30F}" type="sibTrans" cxnId="{42E635ED-BA91-FE44-8EB8-8531D95962C3}">
      <dgm:prSet/>
      <dgm:spPr/>
      <dgm:t>
        <a:bodyPr/>
        <a:lstStyle/>
        <a:p>
          <a:endParaRPr lang="en-US"/>
        </a:p>
      </dgm:t>
    </dgm:pt>
    <dgm:pt modelId="{A1CB8059-8973-B048-A8D9-FE64388B9F41}" type="pres">
      <dgm:prSet presAssocID="{4392A0A3-AC63-8E49-B057-89781E533790}" presName="linear" presStyleCnt="0">
        <dgm:presLayoutVars>
          <dgm:animLvl val="lvl"/>
          <dgm:resizeHandles val="exact"/>
        </dgm:presLayoutVars>
      </dgm:prSet>
      <dgm:spPr/>
    </dgm:pt>
    <dgm:pt modelId="{08717DFF-9D83-0646-A7AD-B79F16233325}" type="pres">
      <dgm:prSet presAssocID="{414297F0-70FE-2C42-AEE8-D29D83F8E82A}" presName="parentText" presStyleLbl="node1" presStyleIdx="0" presStyleCnt="2">
        <dgm:presLayoutVars>
          <dgm:chMax val="0"/>
          <dgm:bulletEnabled val="1"/>
        </dgm:presLayoutVars>
      </dgm:prSet>
      <dgm:spPr/>
    </dgm:pt>
    <dgm:pt modelId="{90BAA763-4F8B-104E-8A5A-EA6DF19F04BF}" type="pres">
      <dgm:prSet presAssocID="{414297F0-70FE-2C42-AEE8-D29D83F8E82A}" presName="childText" presStyleLbl="revTx" presStyleIdx="0" presStyleCnt="2">
        <dgm:presLayoutVars>
          <dgm:bulletEnabled val="1"/>
        </dgm:presLayoutVars>
      </dgm:prSet>
      <dgm:spPr/>
    </dgm:pt>
    <dgm:pt modelId="{405401FB-7A00-324B-87A3-E7FF3771D166}" type="pres">
      <dgm:prSet presAssocID="{CF9A46D1-9914-D941-B5F5-25C038595328}" presName="parentText" presStyleLbl="node1" presStyleIdx="1" presStyleCnt="2">
        <dgm:presLayoutVars>
          <dgm:chMax val="0"/>
          <dgm:bulletEnabled val="1"/>
        </dgm:presLayoutVars>
      </dgm:prSet>
      <dgm:spPr/>
    </dgm:pt>
    <dgm:pt modelId="{B706F919-3D55-044E-861C-92F9C229E149}" type="pres">
      <dgm:prSet presAssocID="{CF9A46D1-9914-D941-B5F5-25C038595328}" presName="childText" presStyleLbl="revTx" presStyleIdx="1" presStyleCnt="2">
        <dgm:presLayoutVars>
          <dgm:bulletEnabled val="1"/>
        </dgm:presLayoutVars>
      </dgm:prSet>
      <dgm:spPr/>
    </dgm:pt>
  </dgm:ptLst>
  <dgm:cxnLst>
    <dgm:cxn modelId="{419AB901-AD07-1D46-A10F-C186ACE636A1}" type="presOf" srcId="{4800D256-FE02-E94E-87D9-1A9152E91913}" destId="{B706F919-3D55-044E-861C-92F9C229E149}" srcOrd="0" destOrd="1" presId="urn:microsoft.com/office/officeart/2005/8/layout/vList2"/>
    <dgm:cxn modelId="{F6F52221-49C1-1049-9B7C-42BDA3178E93}" type="presOf" srcId="{414297F0-70FE-2C42-AEE8-D29D83F8E82A}" destId="{08717DFF-9D83-0646-A7AD-B79F16233325}" srcOrd="0" destOrd="0" presId="urn:microsoft.com/office/officeart/2005/8/layout/vList2"/>
    <dgm:cxn modelId="{9AE80537-7C36-624D-B557-0190CB7E2F5A}" type="presOf" srcId="{4392A0A3-AC63-8E49-B057-89781E533790}" destId="{A1CB8059-8973-B048-A8D9-FE64388B9F41}" srcOrd="0" destOrd="0" presId="urn:microsoft.com/office/officeart/2005/8/layout/vList2"/>
    <dgm:cxn modelId="{AF7C7B69-DF79-D542-9176-E8B48BE642A2}" type="presOf" srcId="{607B670A-CAF8-ED49-BF3D-343E400E8653}" destId="{B706F919-3D55-044E-861C-92F9C229E149}" srcOrd="0" destOrd="0" presId="urn:microsoft.com/office/officeart/2005/8/layout/vList2"/>
    <dgm:cxn modelId="{1547626D-7AEA-084B-9AB0-F91D8DE6B077}" type="presOf" srcId="{9B104CB9-6322-7C4F-8F7C-D0EBD5923C2F}" destId="{B706F919-3D55-044E-861C-92F9C229E149}" srcOrd="0" destOrd="2" presId="urn:microsoft.com/office/officeart/2005/8/layout/vList2"/>
    <dgm:cxn modelId="{674AB674-E3B8-9D49-B85E-3C42CD2092B5}" srcId="{4392A0A3-AC63-8E49-B057-89781E533790}" destId="{414297F0-70FE-2C42-AEE8-D29D83F8E82A}" srcOrd="0" destOrd="0" parTransId="{D6A13D62-94BC-E44C-8AFB-5BED35BE2D5E}" sibTransId="{F1CA98B8-FE8F-BA4D-8962-E5A4BBF9A011}"/>
    <dgm:cxn modelId="{30CD7085-0B37-7441-BFF1-6BC339485811}" srcId="{CF9A46D1-9914-D941-B5F5-25C038595328}" destId="{4800D256-FE02-E94E-87D9-1A9152E91913}" srcOrd="1" destOrd="0" parTransId="{99D5EA92-4B1E-6242-9D13-DAF6BEEE12A8}" sibTransId="{C963066A-B8FD-1F41-B447-14F54173452F}"/>
    <dgm:cxn modelId="{91D5EE87-A99D-9F41-AA58-82CA93A63DFE}" srcId="{CF9A46D1-9914-D941-B5F5-25C038595328}" destId="{9B104CB9-6322-7C4F-8F7C-D0EBD5923C2F}" srcOrd="2" destOrd="0" parTransId="{C41EF9AF-93C1-0B4A-AAC9-B7FBC450E225}" sibTransId="{D74E597F-86CD-2147-AC68-1173D794C57C}"/>
    <dgm:cxn modelId="{C0271DA7-8811-B64F-A159-0217B494A369}" type="presOf" srcId="{CF9A46D1-9914-D941-B5F5-25C038595328}" destId="{405401FB-7A00-324B-87A3-E7FF3771D166}" srcOrd="0" destOrd="0" presId="urn:microsoft.com/office/officeart/2005/8/layout/vList2"/>
    <dgm:cxn modelId="{D88431BD-C275-7D43-8008-41C1F632ED70}" type="presOf" srcId="{ADF9ECE4-B94A-9445-A351-0E845B90D751}" destId="{90BAA763-4F8B-104E-8A5A-EA6DF19F04BF}" srcOrd="0" destOrd="0" presId="urn:microsoft.com/office/officeart/2005/8/layout/vList2"/>
    <dgm:cxn modelId="{595273BF-0F0C-C14F-A104-690D1B844427}" srcId="{CF9A46D1-9914-D941-B5F5-25C038595328}" destId="{607B670A-CAF8-ED49-BF3D-343E400E8653}" srcOrd="0" destOrd="0" parTransId="{78A81232-01F4-4F44-9A88-8D71DE540291}" sibTransId="{77C21902-2FFC-984F-BF2D-A176D4761EEA}"/>
    <dgm:cxn modelId="{A233F3CC-E7C7-6548-A4B7-1C40B70E1443}" srcId="{4392A0A3-AC63-8E49-B057-89781E533790}" destId="{CF9A46D1-9914-D941-B5F5-25C038595328}" srcOrd="1" destOrd="0" parTransId="{148B1A83-C373-A74F-B9ED-F009BBB3B4B0}" sibTransId="{DD7C8CDA-31B5-A048-8ECC-8EAF14E973F7}"/>
    <dgm:cxn modelId="{42E635ED-BA91-FE44-8EB8-8531D95962C3}" srcId="{414297F0-70FE-2C42-AEE8-D29D83F8E82A}" destId="{ADF9ECE4-B94A-9445-A351-0E845B90D751}" srcOrd="0" destOrd="0" parTransId="{2E39AE41-A107-5F43-8811-FB97FF493C27}" sibTransId="{42C36384-7B19-AC4D-B7A9-6000202CA30F}"/>
    <dgm:cxn modelId="{4E7596DF-493E-5C43-A62F-DBEE283AA92A}" type="presParOf" srcId="{A1CB8059-8973-B048-A8D9-FE64388B9F41}" destId="{08717DFF-9D83-0646-A7AD-B79F16233325}" srcOrd="0" destOrd="0" presId="urn:microsoft.com/office/officeart/2005/8/layout/vList2"/>
    <dgm:cxn modelId="{2FCC5E7E-DD74-E445-A264-24F3F7EC9CBE}" type="presParOf" srcId="{A1CB8059-8973-B048-A8D9-FE64388B9F41}" destId="{90BAA763-4F8B-104E-8A5A-EA6DF19F04BF}" srcOrd="1" destOrd="0" presId="urn:microsoft.com/office/officeart/2005/8/layout/vList2"/>
    <dgm:cxn modelId="{C5236457-9475-DE4C-8EDD-BB95B02F6051}" type="presParOf" srcId="{A1CB8059-8973-B048-A8D9-FE64388B9F41}" destId="{405401FB-7A00-324B-87A3-E7FF3771D166}" srcOrd="2" destOrd="0" presId="urn:microsoft.com/office/officeart/2005/8/layout/vList2"/>
    <dgm:cxn modelId="{E7E5E3FC-FC91-E047-A4C4-767377722DD4}" type="presParOf" srcId="{A1CB8059-8973-B048-A8D9-FE64388B9F41}" destId="{B706F919-3D55-044E-861C-92F9C229E149}"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732E6D6-7DD3-C14A-909F-262920AD6588}" type="doc">
      <dgm:prSet loTypeId="urn:microsoft.com/office/officeart/2005/8/layout/hProcess11" loCatId="" qsTypeId="urn:microsoft.com/office/officeart/2005/8/quickstyle/simple1" qsCatId="simple" csTypeId="urn:microsoft.com/office/officeart/2005/8/colors/colorful1" csCatId="colorful" phldr="1"/>
      <dgm:spPr/>
    </dgm:pt>
    <dgm:pt modelId="{730C54C0-2F2E-1440-BB7B-B35A2C21FFC2}">
      <dgm:prSet phldrT="[Text]"/>
      <dgm:spPr/>
      <dgm:t>
        <a:bodyPr/>
        <a:lstStyle/>
        <a:p>
          <a:r>
            <a:rPr lang="en-US" b="1"/>
            <a:t>November 2024</a:t>
          </a:r>
        </a:p>
        <a:p>
          <a:r>
            <a:rPr lang="en-US"/>
            <a:t>Market Assessment</a:t>
          </a:r>
        </a:p>
      </dgm:t>
    </dgm:pt>
    <dgm:pt modelId="{68CD1926-9A65-E546-9B09-CF9AA4FBC496}" type="parTrans" cxnId="{D1569C10-BB0A-4D4D-A1C4-4D250187054C}">
      <dgm:prSet/>
      <dgm:spPr/>
      <dgm:t>
        <a:bodyPr/>
        <a:lstStyle/>
        <a:p>
          <a:endParaRPr lang="en-US"/>
        </a:p>
      </dgm:t>
    </dgm:pt>
    <dgm:pt modelId="{0CDAA2C8-C223-8745-BD5D-CF3208C798D5}" type="sibTrans" cxnId="{D1569C10-BB0A-4D4D-A1C4-4D250187054C}">
      <dgm:prSet/>
      <dgm:spPr/>
      <dgm:t>
        <a:bodyPr/>
        <a:lstStyle/>
        <a:p>
          <a:endParaRPr lang="en-US"/>
        </a:p>
      </dgm:t>
    </dgm:pt>
    <dgm:pt modelId="{DC584D3E-D291-AB4A-A75D-689D3FAD9BCE}">
      <dgm:prSet phldrT="[Text]"/>
      <dgm:spPr/>
      <dgm:t>
        <a:bodyPr/>
        <a:lstStyle/>
        <a:p>
          <a:r>
            <a:rPr lang="en-US" b="1"/>
            <a:t>April 2025</a:t>
          </a:r>
        </a:p>
        <a:p>
          <a:r>
            <a:rPr lang="en-US"/>
            <a:t>Member Survey</a:t>
          </a:r>
        </a:p>
      </dgm:t>
    </dgm:pt>
    <dgm:pt modelId="{C85E856F-E8FA-374D-8A69-A74287E55DAE}" type="parTrans" cxnId="{5A593C8D-E398-904D-A747-D2445330BCEB}">
      <dgm:prSet/>
      <dgm:spPr/>
      <dgm:t>
        <a:bodyPr/>
        <a:lstStyle/>
        <a:p>
          <a:endParaRPr lang="en-US"/>
        </a:p>
      </dgm:t>
    </dgm:pt>
    <dgm:pt modelId="{21F6B3AB-D8EC-AA48-8F67-88861F5DF7DF}" type="sibTrans" cxnId="{5A593C8D-E398-904D-A747-D2445330BCEB}">
      <dgm:prSet/>
      <dgm:spPr/>
      <dgm:t>
        <a:bodyPr/>
        <a:lstStyle/>
        <a:p>
          <a:endParaRPr lang="en-US"/>
        </a:p>
      </dgm:t>
    </dgm:pt>
    <dgm:pt modelId="{CDB485E2-F306-9947-9FF9-B0FDCF62AA49}">
      <dgm:prSet phldrT="[Text]"/>
      <dgm:spPr/>
      <dgm:t>
        <a:bodyPr/>
        <a:lstStyle/>
        <a:p>
          <a:r>
            <a:rPr lang="en-US" b="1"/>
            <a:t>May 2025</a:t>
          </a:r>
        </a:p>
        <a:p>
          <a:r>
            <a:rPr lang="en-US"/>
            <a:t>Analysis of results and development of podcast</a:t>
          </a:r>
        </a:p>
      </dgm:t>
    </dgm:pt>
    <dgm:pt modelId="{1D923730-B961-4648-A69B-5C16E103FE97}" type="parTrans" cxnId="{1A5385AF-7B1C-E84F-971C-24FA9CBF3441}">
      <dgm:prSet/>
      <dgm:spPr/>
      <dgm:t>
        <a:bodyPr/>
        <a:lstStyle/>
        <a:p>
          <a:endParaRPr lang="en-US"/>
        </a:p>
      </dgm:t>
    </dgm:pt>
    <dgm:pt modelId="{B74D524C-1968-C844-9B62-87DC76AC307D}" type="sibTrans" cxnId="{1A5385AF-7B1C-E84F-971C-24FA9CBF3441}">
      <dgm:prSet/>
      <dgm:spPr/>
      <dgm:t>
        <a:bodyPr/>
        <a:lstStyle/>
        <a:p>
          <a:endParaRPr lang="en-US"/>
        </a:p>
      </dgm:t>
    </dgm:pt>
    <dgm:pt modelId="{3385743E-5844-9442-BAEA-B42F2C2A7A4B}">
      <dgm:prSet phldrT="[Text]"/>
      <dgm:spPr/>
      <dgm:t>
        <a:bodyPr/>
        <a:lstStyle/>
        <a:p>
          <a:r>
            <a:rPr lang="en-US" b="1"/>
            <a:t>July 2025</a:t>
          </a:r>
        </a:p>
        <a:p>
          <a:r>
            <a:rPr lang="en-US"/>
            <a:t>Podcast production plan and marketing strategy</a:t>
          </a:r>
        </a:p>
      </dgm:t>
    </dgm:pt>
    <dgm:pt modelId="{B7A34AA8-1E43-114C-9FBF-354915BA8788}" type="parTrans" cxnId="{8E882E37-513A-1E46-B01A-E107861C47F7}">
      <dgm:prSet/>
      <dgm:spPr/>
      <dgm:t>
        <a:bodyPr/>
        <a:lstStyle/>
        <a:p>
          <a:endParaRPr lang="en-US"/>
        </a:p>
      </dgm:t>
    </dgm:pt>
    <dgm:pt modelId="{8A271128-4C1E-A24C-8A33-F59174B679C7}" type="sibTrans" cxnId="{8E882E37-513A-1E46-B01A-E107861C47F7}">
      <dgm:prSet/>
      <dgm:spPr/>
      <dgm:t>
        <a:bodyPr/>
        <a:lstStyle/>
        <a:p>
          <a:endParaRPr lang="en-US"/>
        </a:p>
      </dgm:t>
    </dgm:pt>
    <dgm:pt modelId="{D0020758-4827-214F-8F44-A8A6CDBE4229}" type="pres">
      <dgm:prSet presAssocID="{D732E6D6-7DD3-C14A-909F-262920AD6588}" presName="Name0" presStyleCnt="0">
        <dgm:presLayoutVars>
          <dgm:dir/>
          <dgm:resizeHandles val="exact"/>
        </dgm:presLayoutVars>
      </dgm:prSet>
      <dgm:spPr/>
    </dgm:pt>
    <dgm:pt modelId="{6A14D8D2-7480-D741-9DB5-2497CA024AC9}" type="pres">
      <dgm:prSet presAssocID="{D732E6D6-7DD3-C14A-909F-262920AD6588}" presName="arrow" presStyleLbl="bgShp" presStyleIdx="0" presStyleCnt="1"/>
      <dgm:spPr/>
    </dgm:pt>
    <dgm:pt modelId="{D31E0C73-2C33-BC4B-A297-9B2CA2D40C1D}" type="pres">
      <dgm:prSet presAssocID="{D732E6D6-7DD3-C14A-909F-262920AD6588}" presName="points" presStyleCnt="0"/>
      <dgm:spPr/>
    </dgm:pt>
    <dgm:pt modelId="{F0FE2EFA-8542-F04A-B268-F8E30E541DD2}" type="pres">
      <dgm:prSet presAssocID="{730C54C0-2F2E-1440-BB7B-B35A2C21FFC2}" presName="compositeA" presStyleCnt="0"/>
      <dgm:spPr/>
    </dgm:pt>
    <dgm:pt modelId="{37F1A6AB-5678-9B4F-84F4-D2BC87BF5273}" type="pres">
      <dgm:prSet presAssocID="{730C54C0-2F2E-1440-BB7B-B35A2C21FFC2}" presName="textA" presStyleLbl="revTx" presStyleIdx="0" presStyleCnt="4">
        <dgm:presLayoutVars>
          <dgm:bulletEnabled val="1"/>
        </dgm:presLayoutVars>
      </dgm:prSet>
      <dgm:spPr/>
    </dgm:pt>
    <dgm:pt modelId="{DFC59971-E5DD-F54D-86E7-01B30E2206AF}" type="pres">
      <dgm:prSet presAssocID="{730C54C0-2F2E-1440-BB7B-B35A2C21FFC2}" presName="circleA" presStyleLbl="node1" presStyleIdx="0" presStyleCnt="4"/>
      <dgm:spPr/>
    </dgm:pt>
    <dgm:pt modelId="{6EB29668-217B-D945-BDF3-02521100B7E0}" type="pres">
      <dgm:prSet presAssocID="{730C54C0-2F2E-1440-BB7B-B35A2C21FFC2}" presName="spaceA" presStyleCnt="0"/>
      <dgm:spPr/>
    </dgm:pt>
    <dgm:pt modelId="{4F4DEC12-A205-F34B-B2B6-C31834EE5DDB}" type="pres">
      <dgm:prSet presAssocID="{0CDAA2C8-C223-8745-BD5D-CF3208C798D5}" presName="space" presStyleCnt="0"/>
      <dgm:spPr/>
    </dgm:pt>
    <dgm:pt modelId="{5E8348BC-9DD3-B541-BFB4-5B515D1B58A1}" type="pres">
      <dgm:prSet presAssocID="{DC584D3E-D291-AB4A-A75D-689D3FAD9BCE}" presName="compositeB" presStyleCnt="0"/>
      <dgm:spPr/>
    </dgm:pt>
    <dgm:pt modelId="{3DC7667E-806D-6E4E-A601-9B1C3D3CC7E7}" type="pres">
      <dgm:prSet presAssocID="{DC584D3E-D291-AB4A-A75D-689D3FAD9BCE}" presName="textB" presStyleLbl="revTx" presStyleIdx="1" presStyleCnt="4">
        <dgm:presLayoutVars>
          <dgm:bulletEnabled val="1"/>
        </dgm:presLayoutVars>
      </dgm:prSet>
      <dgm:spPr/>
    </dgm:pt>
    <dgm:pt modelId="{9FCCF184-1214-FA47-8E04-C13885298748}" type="pres">
      <dgm:prSet presAssocID="{DC584D3E-D291-AB4A-A75D-689D3FAD9BCE}" presName="circleB" presStyleLbl="node1" presStyleIdx="1" presStyleCnt="4"/>
      <dgm:spPr/>
    </dgm:pt>
    <dgm:pt modelId="{7365D99E-150A-E146-8FFB-2A51ED678F08}" type="pres">
      <dgm:prSet presAssocID="{DC584D3E-D291-AB4A-A75D-689D3FAD9BCE}" presName="spaceB" presStyleCnt="0"/>
      <dgm:spPr/>
    </dgm:pt>
    <dgm:pt modelId="{B422DC5B-0393-AA47-BB38-03E9F0B35930}" type="pres">
      <dgm:prSet presAssocID="{21F6B3AB-D8EC-AA48-8F67-88861F5DF7DF}" presName="space" presStyleCnt="0"/>
      <dgm:spPr/>
    </dgm:pt>
    <dgm:pt modelId="{1FB1E2D0-864C-B847-BA7B-666F1E6274EE}" type="pres">
      <dgm:prSet presAssocID="{CDB485E2-F306-9947-9FF9-B0FDCF62AA49}" presName="compositeA" presStyleCnt="0"/>
      <dgm:spPr/>
    </dgm:pt>
    <dgm:pt modelId="{957733CC-69B0-5C46-8075-29A824D0103A}" type="pres">
      <dgm:prSet presAssocID="{CDB485E2-F306-9947-9FF9-B0FDCF62AA49}" presName="textA" presStyleLbl="revTx" presStyleIdx="2" presStyleCnt="4">
        <dgm:presLayoutVars>
          <dgm:bulletEnabled val="1"/>
        </dgm:presLayoutVars>
      </dgm:prSet>
      <dgm:spPr/>
    </dgm:pt>
    <dgm:pt modelId="{0B1502EC-029F-EA45-B80B-785FA64DE25B}" type="pres">
      <dgm:prSet presAssocID="{CDB485E2-F306-9947-9FF9-B0FDCF62AA49}" presName="circleA" presStyleLbl="node1" presStyleIdx="2" presStyleCnt="4"/>
      <dgm:spPr/>
    </dgm:pt>
    <dgm:pt modelId="{E0551B86-5E19-A94E-8B5B-7402B2984573}" type="pres">
      <dgm:prSet presAssocID="{CDB485E2-F306-9947-9FF9-B0FDCF62AA49}" presName="spaceA" presStyleCnt="0"/>
      <dgm:spPr/>
    </dgm:pt>
    <dgm:pt modelId="{1BEEA0FE-5963-1744-B875-4C29D0CDF5D2}" type="pres">
      <dgm:prSet presAssocID="{B74D524C-1968-C844-9B62-87DC76AC307D}" presName="space" presStyleCnt="0"/>
      <dgm:spPr/>
    </dgm:pt>
    <dgm:pt modelId="{E1B26DB9-9314-D44B-96FA-407C467AA82D}" type="pres">
      <dgm:prSet presAssocID="{3385743E-5844-9442-BAEA-B42F2C2A7A4B}" presName="compositeB" presStyleCnt="0"/>
      <dgm:spPr/>
    </dgm:pt>
    <dgm:pt modelId="{0AD03E5A-5777-FA47-A52D-856DD315D273}" type="pres">
      <dgm:prSet presAssocID="{3385743E-5844-9442-BAEA-B42F2C2A7A4B}" presName="textB" presStyleLbl="revTx" presStyleIdx="3" presStyleCnt="4">
        <dgm:presLayoutVars>
          <dgm:bulletEnabled val="1"/>
        </dgm:presLayoutVars>
      </dgm:prSet>
      <dgm:spPr/>
    </dgm:pt>
    <dgm:pt modelId="{2D83CE4A-3AEC-534E-9E77-21A0F2FF5A8B}" type="pres">
      <dgm:prSet presAssocID="{3385743E-5844-9442-BAEA-B42F2C2A7A4B}" presName="circleB" presStyleLbl="node1" presStyleIdx="3" presStyleCnt="4"/>
      <dgm:spPr/>
    </dgm:pt>
    <dgm:pt modelId="{18EF8052-B213-2142-A314-148CDAB757F3}" type="pres">
      <dgm:prSet presAssocID="{3385743E-5844-9442-BAEA-B42F2C2A7A4B}" presName="spaceB" presStyleCnt="0"/>
      <dgm:spPr/>
    </dgm:pt>
  </dgm:ptLst>
  <dgm:cxnLst>
    <dgm:cxn modelId="{D1569C10-BB0A-4D4D-A1C4-4D250187054C}" srcId="{D732E6D6-7DD3-C14A-909F-262920AD6588}" destId="{730C54C0-2F2E-1440-BB7B-B35A2C21FFC2}" srcOrd="0" destOrd="0" parTransId="{68CD1926-9A65-E546-9B09-CF9AA4FBC496}" sibTransId="{0CDAA2C8-C223-8745-BD5D-CF3208C798D5}"/>
    <dgm:cxn modelId="{FE1D7013-EB75-2042-BA92-6DD90DA6550A}" type="presOf" srcId="{CDB485E2-F306-9947-9FF9-B0FDCF62AA49}" destId="{957733CC-69B0-5C46-8075-29A824D0103A}" srcOrd="0" destOrd="0" presId="urn:microsoft.com/office/officeart/2005/8/layout/hProcess11"/>
    <dgm:cxn modelId="{60AD8829-5165-4C4E-9297-C2DB34910B6E}" type="presOf" srcId="{730C54C0-2F2E-1440-BB7B-B35A2C21FFC2}" destId="{37F1A6AB-5678-9B4F-84F4-D2BC87BF5273}" srcOrd="0" destOrd="0" presId="urn:microsoft.com/office/officeart/2005/8/layout/hProcess11"/>
    <dgm:cxn modelId="{8E882E37-513A-1E46-B01A-E107861C47F7}" srcId="{D732E6D6-7DD3-C14A-909F-262920AD6588}" destId="{3385743E-5844-9442-BAEA-B42F2C2A7A4B}" srcOrd="3" destOrd="0" parTransId="{B7A34AA8-1E43-114C-9FBF-354915BA8788}" sibTransId="{8A271128-4C1E-A24C-8A33-F59174B679C7}"/>
    <dgm:cxn modelId="{1F7A376A-2A3C-4347-842A-64DC4E4B8CFB}" type="presOf" srcId="{3385743E-5844-9442-BAEA-B42F2C2A7A4B}" destId="{0AD03E5A-5777-FA47-A52D-856DD315D273}" srcOrd="0" destOrd="0" presId="urn:microsoft.com/office/officeart/2005/8/layout/hProcess11"/>
    <dgm:cxn modelId="{EE71CC76-425C-BF47-A01F-3634C82B8C07}" type="presOf" srcId="{D732E6D6-7DD3-C14A-909F-262920AD6588}" destId="{D0020758-4827-214F-8F44-A8A6CDBE4229}" srcOrd="0" destOrd="0" presId="urn:microsoft.com/office/officeart/2005/8/layout/hProcess11"/>
    <dgm:cxn modelId="{C399FC87-32DF-2D48-9BC5-ADDE124A4ACD}" type="presOf" srcId="{DC584D3E-D291-AB4A-A75D-689D3FAD9BCE}" destId="{3DC7667E-806D-6E4E-A601-9B1C3D3CC7E7}" srcOrd="0" destOrd="0" presId="urn:microsoft.com/office/officeart/2005/8/layout/hProcess11"/>
    <dgm:cxn modelId="{5A593C8D-E398-904D-A747-D2445330BCEB}" srcId="{D732E6D6-7DD3-C14A-909F-262920AD6588}" destId="{DC584D3E-D291-AB4A-A75D-689D3FAD9BCE}" srcOrd="1" destOrd="0" parTransId="{C85E856F-E8FA-374D-8A69-A74287E55DAE}" sibTransId="{21F6B3AB-D8EC-AA48-8F67-88861F5DF7DF}"/>
    <dgm:cxn modelId="{1A5385AF-7B1C-E84F-971C-24FA9CBF3441}" srcId="{D732E6D6-7DD3-C14A-909F-262920AD6588}" destId="{CDB485E2-F306-9947-9FF9-B0FDCF62AA49}" srcOrd="2" destOrd="0" parTransId="{1D923730-B961-4648-A69B-5C16E103FE97}" sibTransId="{B74D524C-1968-C844-9B62-87DC76AC307D}"/>
    <dgm:cxn modelId="{5E379AE1-909D-CE4C-8C70-9FA6772221B5}" type="presParOf" srcId="{D0020758-4827-214F-8F44-A8A6CDBE4229}" destId="{6A14D8D2-7480-D741-9DB5-2497CA024AC9}" srcOrd="0" destOrd="0" presId="urn:microsoft.com/office/officeart/2005/8/layout/hProcess11"/>
    <dgm:cxn modelId="{E74BC4C2-FFC2-7542-BAE2-BE503B8DBB25}" type="presParOf" srcId="{D0020758-4827-214F-8F44-A8A6CDBE4229}" destId="{D31E0C73-2C33-BC4B-A297-9B2CA2D40C1D}" srcOrd="1" destOrd="0" presId="urn:microsoft.com/office/officeart/2005/8/layout/hProcess11"/>
    <dgm:cxn modelId="{29271AEC-72AD-9341-BD57-E4A5D0BFD8D0}" type="presParOf" srcId="{D31E0C73-2C33-BC4B-A297-9B2CA2D40C1D}" destId="{F0FE2EFA-8542-F04A-B268-F8E30E541DD2}" srcOrd="0" destOrd="0" presId="urn:microsoft.com/office/officeart/2005/8/layout/hProcess11"/>
    <dgm:cxn modelId="{CBFAA2BA-688C-8D45-ABDA-911B34D0E16A}" type="presParOf" srcId="{F0FE2EFA-8542-F04A-B268-F8E30E541DD2}" destId="{37F1A6AB-5678-9B4F-84F4-D2BC87BF5273}" srcOrd="0" destOrd="0" presId="urn:microsoft.com/office/officeart/2005/8/layout/hProcess11"/>
    <dgm:cxn modelId="{C87A2D64-AF81-CF4A-9BAA-801315057BB1}" type="presParOf" srcId="{F0FE2EFA-8542-F04A-B268-F8E30E541DD2}" destId="{DFC59971-E5DD-F54D-86E7-01B30E2206AF}" srcOrd="1" destOrd="0" presId="urn:microsoft.com/office/officeart/2005/8/layout/hProcess11"/>
    <dgm:cxn modelId="{F7B09E09-EFDE-EA47-9084-2BC464EC87CC}" type="presParOf" srcId="{F0FE2EFA-8542-F04A-B268-F8E30E541DD2}" destId="{6EB29668-217B-D945-BDF3-02521100B7E0}" srcOrd="2" destOrd="0" presId="urn:microsoft.com/office/officeart/2005/8/layout/hProcess11"/>
    <dgm:cxn modelId="{7F5B8650-8F2A-334B-B65A-8C55286F401C}" type="presParOf" srcId="{D31E0C73-2C33-BC4B-A297-9B2CA2D40C1D}" destId="{4F4DEC12-A205-F34B-B2B6-C31834EE5DDB}" srcOrd="1" destOrd="0" presId="urn:microsoft.com/office/officeart/2005/8/layout/hProcess11"/>
    <dgm:cxn modelId="{B31E04D5-0A17-6242-840D-85CC69B4CCDB}" type="presParOf" srcId="{D31E0C73-2C33-BC4B-A297-9B2CA2D40C1D}" destId="{5E8348BC-9DD3-B541-BFB4-5B515D1B58A1}" srcOrd="2" destOrd="0" presId="urn:microsoft.com/office/officeart/2005/8/layout/hProcess11"/>
    <dgm:cxn modelId="{1E5796D5-EB3C-4E4C-B450-96696128ABC9}" type="presParOf" srcId="{5E8348BC-9DD3-B541-BFB4-5B515D1B58A1}" destId="{3DC7667E-806D-6E4E-A601-9B1C3D3CC7E7}" srcOrd="0" destOrd="0" presId="urn:microsoft.com/office/officeart/2005/8/layout/hProcess11"/>
    <dgm:cxn modelId="{7D4C67EF-599D-2D46-A22F-9EF2D502CCA1}" type="presParOf" srcId="{5E8348BC-9DD3-B541-BFB4-5B515D1B58A1}" destId="{9FCCF184-1214-FA47-8E04-C13885298748}" srcOrd="1" destOrd="0" presId="urn:microsoft.com/office/officeart/2005/8/layout/hProcess11"/>
    <dgm:cxn modelId="{01CE5551-7C1C-9A4A-BD34-E85C04A10AD0}" type="presParOf" srcId="{5E8348BC-9DD3-B541-BFB4-5B515D1B58A1}" destId="{7365D99E-150A-E146-8FFB-2A51ED678F08}" srcOrd="2" destOrd="0" presId="urn:microsoft.com/office/officeart/2005/8/layout/hProcess11"/>
    <dgm:cxn modelId="{0616A66E-0CC1-E34E-827D-58E8BA36262B}" type="presParOf" srcId="{D31E0C73-2C33-BC4B-A297-9B2CA2D40C1D}" destId="{B422DC5B-0393-AA47-BB38-03E9F0B35930}" srcOrd="3" destOrd="0" presId="urn:microsoft.com/office/officeart/2005/8/layout/hProcess11"/>
    <dgm:cxn modelId="{544EA6CF-B4B5-4C42-870F-3519D35E2037}" type="presParOf" srcId="{D31E0C73-2C33-BC4B-A297-9B2CA2D40C1D}" destId="{1FB1E2D0-864C-B847-BA7B-666F1E6274EE}" srcOrd="4" destOrd="0" presId="urn:microsoft.com/office/officeart/2005/8/layout/hProcess11"/>
    <dgm:cxn modelId="{F46CA634-EBA0-2941-B1B8-3C983C8B34D6}" type="presParOf" srcId="{1FB1E2D0-864C-B847-BA7B-666F1E6274EE}" destId="{957733CC-69B0-5C46-8075-29A824D0103A}" srcOrd="0" destOrd="0" presId="urn:microsoft.com/office/officeart/2005/8/layout/hProcess11"/>
    <dgm:cxn modelId="{A0E32A7D-6B29-1146-948A-E0D7663049AA}" type="presParOf" srcId="{1FB1E2D0-864C-B847-BA7B-666F1E6274EE}" destId="{0B1502EC-029F-EA45-B80B-785FA64DE25B}" srcOrd="1" destOrd="0" presId="urn:microsoft.com/office/officeart/2005/8/layout/hProcess11"/>
    <dgm:cxn modelId="{B383DAD0-C02C-D540-900B-4FF82994DFD2}" type="presParOf" srcId="{1FB1E2D0-864C-B847-BA7B-666F1E6274EE}" destId="{E0551B86-5E19-A94E-8B5B-7402B2984573}" srcOrd="2" destOrd="0" presId="urn:microsoft.com/office/officeart/2005/8/layout/hProcess11"/>
    <dgm:cxn modelId="{1AA87CA9-D2CF-AE47-A282-EF20A520CFFC}" type="presParOf" srcId="{D31E0C73-2C33-BC4B-A297-9B2CA2D40C1D}" destId="{1BEEA0FE-5963-1744-B875-4C29D0CDF5D2}" srcOrd="5" destOrd="0" presId="urn:microsoft.com/office/officeart/2005/8/layout/hProcess11"/>
    <dgm:cxn modelId="{346A7214-9D0C-5A4B-915B-283B3C3C3B9D}" type="presParOf" srcId="{D31E0C73-2C33-BC4B-A297-9B2CA2D40C1D}" destId="{E1B26DB9-9314-D44B-96FA-407C467AA82D}" srcOrd="6" destOrd="0" presId="urn:microsoft.com/office/officeart/2005/8/layout/hProcess11"/>
    <dgm:cxn modelId="{4F69FC65-268D-0D4E-8F35-2294DF351504}" type="presParOf" srcId="{E1B26DB9-9314-D44B-96FA-407C467AA82D}" destId="{0AD03E5A-5777-FA47-A52D-856DD315D273}" srcOrd="0" destOrd="0" presId="urn:microsoft.com/office/officeart/2005/8/layout/hProcess11"/>
    <dgm:cxn modelId="{4022ED0F-6F54-8C46-81E0-701D047AB374}" type="presParOf" srcId="{E1B26DB9-9314-D44B-96FA-407C467AA82D}" destId="{2D83CE4A-3AEC-534E-9E77-21A0F2FF5A8B}" srcOrd="1" destOrd="0" presId="urn:microsoft.com/office/officeart/2005/8/layout/hProcess11"/>
    <dgm:cxn modelId="{78AA7E0E-1DCD-EF46-A31A-4D13D101443F}" type="presParOf" srcId="{E1B26DB9-9314-D44B-96FA-407C467AA82D}" destId="{18EF8052-B213-2142-A314-148CDAB757F3}"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0488A2B-807C-EF4D-BB13-236CD71AACE7}" type="doc">
      <dgm:prSet loTypeId="urn:microsoft.com/office/officeart/2005/8/layout/vList5" loCatId="list" qsTypeId="urn:microsoft.com/office/officeart/2005/8/quickstyle/simple1" qsCatId="simple" csTypeId="urn:microsoft.com/office/officeart/2005/8/colors/colorful1" csCatId="colorful" phldr="1"/>
      <dgm:spPr/>
      <dgm:t>
        <a:bodyPr/>
        <a:lstStyle/>
        <a:p>
          <a:endParaRPr lang="en-US"/>
        </a:p>
      </dgm:t>
    </dgm:pt>
    <dgm:pt modelId="{152F85CD-1037-0143-987E-8FA6221C3150}">
      <dgm:prSet/>
      <dgm:spPr/>
      <dgm:t>
        <a:bodyPr/>
        <a:lstStyle/>
        <a:p>
          <a:r>
            <a:rPr lang="en-US"/>
            <a:t>Launched</a:t>
          </a:r>
        </a:p>
      </dgm:t>
    </dgm:pt>
    <dgm:pt modelId="{C0A13D4C-F97F-A646-8E90-84D3CA35C26A}" type="parTrans" cxnId="{00855465-4EC2-B14F-953A-25455970248E}">
      <dgm:prSet/>
      <dgm:spPr/>
      <dgm:t>
        <a:bodyPr/>
        <a:lstStyle/>
        <a:p>
          <a:endParaRPr lang="en-US"/>
        </a:p>
      </dgm:t>
    </dgm:pt>
    <dgm:pt modelId="{C04D9B4E-2081-8C4C-A973-739165909D79}" type="sibTrans" cxnId="{00855465-4EC2-B14F-953A-25455970248E}">
      <dgm:prSet/>
      <dgm:spPr/>
      <dgm:t>
        <a:bodyPr/>
        <a:lstStyle/>
        <a:p>
          <a:endParaRPr lang="en-US"/>
        </a:p>
      </dgm:t>
    </dgm:pt>
    <dgm:pt modelId="{E51AAA4A-E3D2-EF4E-A16A-7CF836EA62F0}">
      <dgm:prSet/>
      <dgm:spPr/>
      <dgm:t>
        <a:bodyPr/>
        <a:lstStyle/>
        <a:p>
          <a:r>
            <a:rPr lang="en-US"/>
            <a:t>Recipients</a:t>
          </a:r>
        </a:p>
      </dgm:t>
    </dgm:pt>
    <dgm:pt modelId="{7BAA3A2D-6981-E94F-8445-1FEB0BF02FFA}" type="parTrans" cxnId="{8858D76F-6DB6-C04B-901C-9779EC2855F0}">
      <dgm:prSet/>
      <dgm:spPr/>
      <dgm:t>
        <a:bodyPr/>
        <a:lstStyle/>
        <a:p>
          <a:endParaRPr lang="en-US"/>
        </a:p>
      </dgm:t>
    </dgm:pt>
    <dgm:pt modelId="{A2F1144A-E020-7447-9F3F-57385C87D0B2}" type="sibTrans" cxnId="{8858D76F-6DB6-C04B-901C-9779EC2855F0}">
      <dgm:prSet/>
      <dgm:spPr/>
      <dgm:t>
        <a:bodyPr/>
        <a:lstStyle/>
        <a:p>
          <a:endParaRPr lang="en-US"/>
        </a:p>
      </dgm:t>
    </dgm:pt>
    <dgm:pt modelId="{D1F64FC0-A1CC-7841-A510-5CAAEBCCC18C}">
      <dgm:prSet/>
      <dgm:spPr/>
      <dgm:t>
        <a:bodyPr/>
        <a:lstStyle/>
        <a:p>
          <a:r>
            <a:rPr lang="en-US"/>
            <a:t>Responses</a:t>
          </a:r>
        </a:p>
      </dgm:t>
    </dgm:pt>
    <dgm:pt modelId="{84494173-68A3-F244-9245-6CCFE2699C5E}" type="parTrans" cxnId="{D6ECADBA-0DDD-D94B-A391-669453B18018}">
      <dgm:prSet/>
      <dgm:spPr/>
      <dgm:t>
        <a:bodyPr/>
        <a:lstStyle/>
        <a:p>
          <a:endParaRPr lang="en-US"/>
        </a:p>
      </dgm:t>
    </dgm:pt>
    <dgm:pt modelId="{289507B7-9C90-B14B-AC1D-4CFBBF128868}" type="sibTrans" cxnId="{D6ECADBA-0DDD-D94B-A391-669453B18018}">
      <dgm:prSet/>
      <dgm:spPr/>
      <dgm:t>
        <a:bodyPr/>
        <a:lstStyle/>
        <a:p>
          <a:endParaRPr lang="en-US"/>
        </a:p>
      </dgm:t>
    </dgm:pt>
    <dgm:pt modelId="{8FA8B4E9-F338-7343-8DDF-415A3ABC100C}">
      <dgm:prSet/>
      <dgm:spPr/>
      <dgm:t>
        <a:bodyPr/>
        <a:lstStyle/>
        <a:p>
          <a:r>
            <a:rPr lang="en-US"/>
            <a:t>Analysis Tool</a:t>
          </a:r>
        </a:p>
      </dgm:t>
    </dgm:pt>
    <dgm:pt modelId="{BDDA1C22-7D29-3347-AF41-82F4D277F56F}" type="parTrans" cxnId="{96C4C4D1-BFCF-6A42-AF51-1163DFE47548}">
      <dgm:prSet/>
      <dgm:spPr/>
      <dgm:t>
        <a:bodyPr/>
        <a:lstStyle/>
        <a:p>
          <a:endParaRPr lang="en-US"/>
        </a:p>
      </dgm:t>
    </dgm:pt>
    <dgm:pt modelId="{A4526B22-BDA0-9F4C-AF01-807F9F731213}" type="sibTrans" cxnId="{96C4C4D1-BFCF-6A42-AF51-1163DFE47548}">
      <dgm:prSet/>
      <dgm:spPr/>
      <dgm:t>
        <a:bodyPr/>
        <a:lstStyle/>
        <a:p>
          <a:endParaRPr lang="en-US"/>
        </a:p>
      </dgm:t>
    </dgm:pt>
    <dgm:pt modelId="{528FA028-4B2C-3949-9647-7A4BC7C22BC6}">
      <dgm:prSet/>
      <dgm:spPr/>
      <dgm:t>
        <a:bodyPr/>
        <a:lstStyle/>
        <a:p>
          <a:r>
            <a:rPr lang="en-US"/>
            <a:t>April 2025</a:t>
          </a:r>
        </a:p>
      </dgm:t>
    </dgm:pt>
    <dgm:pt modelId="{C02EAB72-3606-8842-AE77-9EE916F0D827}" type="parTrans" cxnId="{AABD4E5D-2CFD-9641-8333-36798DE99E42}">
      <dgm:prSet/>
      <dgm:spPr/>
      <dgm:t>
        <a:bodyPr/>
        <a:lstStyle/>
        <a:p>
          <a:endParaRPr lang="en-US"/>
        </a:p>
      </dgm:t>
    </dgm:pt>
    <dgm:pt modelId="{ECB07F52-E41F-C644-BD13-53BA7EE6E340}" type="sibTrans" cxnId="{AABD4E5D-2CFD-9641-8333-36798DE99E42}">
      <dgm:prSet/>
      <dgm:spPr/>
      <dgm:t>
        <a:bodyPr/>
        <a:lstStyle/>
        <a:p>
          <a:endParaRPr lang="en-US"/>
        </a:p>
      </dgm:t>
    </dgm:pt>
    <dgm:pt modelId="{0A3DEF1B-A4DC-D847-BE5F-D982A2A2CC40}">
      <dgm:prSet/>
      <dgm:spPr/>
      <dgm:t>
        <a:bodyPr/>
        <a:lstStyle/>
        <a:p>
          <a:r>
            <a:rPr lang="en-US"/>
            <a:t>13,888 ACCP members</a:t>
          </a:r>
        </a:p>
      </dgm:t>
    </dgm:pt>
    <dgm:pt modelId="{3C70F732-16B1-A148-A30B-364C2FA36A0D}" type="parTrans" cxnId="{97D4B612-964B-0C45-8BD9-EE8CBE75D99C}">
      <dgm:prSet/>
      <dgm:spPr/>
      <dgm:t>
        <a:bodyPr/>
        <a:lstStyle/>
        <a:p>
          <a:endParaRPr lang="en-US"/>
        </a:p>
      </dgm:t>
    </dgm:pt>
    <dgm:pt modelId="{D1F47A88-DB63-1D4E-98A1-62DD09DA3FD6}" type="sibTrans" cxnId="{97D4B612-964B-0C45-8BD9-EE8CBE75D99C}">
      <dgm:prSet/>
      <dgm:spPr/>
      <dgm:t>
        <a:bodyPr/>
        <a:lstStyle/>
        <a:p>
          <a:endParaRPr lang="en-US"/>
        </a:p>
      </dgm:t>
    </dgm:pt>
    <dgm:pt modelId="{7478A470-EA1D-CF41-ADC0-742C74A83324}">
      <dgm:prSet/>
      <dgm:spPr/>
      <dgm:t>
        <a:bodyPr/>
        <a:lstStyle/>
        <a:p>
          <a:r>
            <a:rPr lang="en-US"/>
            <a:t>361 (2.6% response rate)</a:t>
          </a:r>
        </a:p>
      </dgm:t>
    </dgm:pt>
    <dgm:pt modelId="{1E47736B-52D7-EA4D-9FB0-58D2CAAFE715}" type="parTrans" cxnId="{9C54E1D9-1F48-8549-BB14-FF50955DCA90}">
      <dgm:prSet/>
      <dgm:spPr/>
      <dgm:t>
        <a:bodyPr/>
        <a:lstStyle/>
        <a:p>
          <a:endParaRPr lang="en-US"/>
        </a:p>
      </dgm:t>
    </dgm:pt>
    <dgm:pt modelId="{F04DEF08-84E2-614A-93A9-EBB6E43A6B36}" type="sibTrans" cxnId="{9C54E1D9-1F48-8549-BB14-FF50955DCA90}">
      <dgm:prSet/>
      <dgm:spPr/>
      <dgm:t>
        <a:bodyPr/>
        <a:lstStyle/>
        <a:p>
          <a:endParaRPr lang="en-US"/>
        </a:p>
      </dgm:t>
    </dgm:pt>
    <dgm:pt modelId="{DA751786-E852-4448-98CA-AFD468F99E37}">
      <dgm:prSet/>
      <dgm:spPr/>
      <dgm:t>
        <a:bodyPr/>
        <a:lstStyle/>
        <a:p>
          <a:r>
            <a:rPr lang="en-US"/>
            <a:t>Microsoft Copilot</a:t>
          </a:r>
        </a:p>
      </dgm:t>
    </dgm:pt>
    <dgm:pt modelId="{A486C64A-28E6-B447-B127-164CBC73530B}" type="parTrans" cxnId="{F50EB3E8-1081-9E43-BF8E-6A4A0A4F57C3}">
      <dgm:prSet/>
      <dgm:spPr/>
      <dgm:t>
        <a:bodyPr/>
        <a:lstStyle/>
        <a:p>
          <a:endParaRPr lang="en-US"/>
        </a:p>
      </dgm:t>
    </dgm:pt>
    <dgm:pt modelId="{4AC6F6FD-075B-D34E-859B-C8B542844A2E}" type="sibTrans" cxnId="{F50EB3E8-1081-9E43-BF8E-6A4A0A4F57C3}">
      <dgm:prSet/>
      <dgm:spPr/>
      <dgm:t>
        <a:bodyPr/>
        <a:lstStyle/>
        <a:p>
          <a:endParaRPr lang="en-US"/>
        </a:p>
      </dgm:t>
    </dgm:pt>
    <dgm:pt modelId="{A71E9EA2-FC1D-124B-8138-B489D84D1002}" type="pres">
      <dgm:prSet presAssocID="{20488A2B-807C-EF4D-BB13-236CD71AACE7}" presName="Name0" presStyleCnt="0">
        <dgm:presLayoutVars>
          <dgm:dir/>
          <dgm:animLvl val="lvl"/>
          <dgm:resizeHandles val="exact"/>
        </dgm:presLayoutVars>
      </dgm:prSet>
      <dgm:spPr/>
    </dgm:pt>
    <dgm:pt modelId="{93806823-9F00-AF4B-A135-741CF69AE33C}" type="pres">
      <dgm:prSet presAssocID="{152F85CD-1037-0143-987E-8FA6221C3150}" presName="linNode" presStyleCnt="0"/>
      <dgm:spPr/>
    </dgm:pt>
    <dgm:pt modelId="{738489F4-2763-2D4C-B942-88917B349ADF}" type="pres">
      <dgm:prSet presAssocID="{152F85CD-1037-0143-987E-8FA6221C3150}" presName="parentText" presStyleLbl="node1" presStyleIdx="0" presStyleCnt="4">
        <dgm:presLayoutVars>
          <dgm:chMax val="1"/>
          <dgm:bulletEnabled val="1"/>
        </dgm:presLayoutVars>
      </dgm:prSet>
      <dgm:spPr/>
    </dgm:pt>
    <dgm:pt modelId="{F300FE76-7036-9142-8392-B8980569370F}" type="pres">
      <dgm:prSet presAssocID="{152F85CD-1037-0143-987E-8FA6221C3150}" presName="descendantText" presStyleLbl="alignAccFollowNode1" presStyleIdx="0" presStyleCnt="4">
        <dgm:presLayoutVars>
          <dgm:bulletEnabled val="1"/>
        </dgm:presLayoutVars>
      </dgm:prSet>
      <dgm:spPr/>
    </dgm:pt>
    <dgm:pt modelId="{5E59C135-B6DD-A74D-9FA3-9DE6EBB5884D}" type="pres">
      <dgm:prSet presAssocID="{C04D9B4E-2081-8C4C-A973-739165909D79}" presName="sp" presStyleCnt="0"/>
      <dgm:spPr/>
    </dgm:pt>
    <dgm:pt modelId="{38C8B924-F61A-C442-AF23-1037D5AB38F9}" type="pres">
      <dgm:prSet presAssocID="{E51AAA4A-E3D2-EF4E-A16A-7CF836EA62F0}" presName="linNode" presStyleCnt="0"/>
      <dgm:spPr/>
    </dgm:pt>
    <dgm:pt modelId="{729A3AE7-B111-8C4D-85EF-4DC13F47C495}" type="pres">
      <dgm:prSet presAssocID="{E51AAA4A-E3D2-EF4E-A16A-7CF836EA62F0}" presName="parentText" presStyleLbl="node1" presStyleIdx="1" presStyleCnt="4">
        <dgm:presLayoutVars>
          <dgm:chMax val="1"/>
          <dgm:bulletEnabled val="1"/>
        </dgm:presLayoutVars>
      </dgm:prSet>
      <dgm:spPr/>
    </dgm:pt>
    <dgm:pt modelId="{D194E7EF-D9E2-DA4D-8DC6-5B73E3ADDF1C}" type="pres">
      <dgm:prSet presAssocID="{E51AAA4A-E3D2-EF4E-A16A-7CF836EA62F0}" presName="descendantText" presStyleLbl="alignAccFollowNode1" presStyleIdx="1" presStyleCnt="4">
        <dgm:presLayoutVars>
          <dgm:bulletEnabled val="1"/>
        </dgm:presLayoutVars>
      </dgm:prSet>
      <dgm:spPr/>
    </dgm:pt>
    <dgm:pt modelId="{F8833105-7415-E848-A796-16CF807AC7C7}" type="pres">
      <dgm:prSet presAssocID="{A2F1144A-E020-7447-9F3F-57385C87D0B2}" presName="sp" presStyleCnt="0"/>
      <dgm:spPr/>
    </dgm:pt>
    <dgm:pt modelId="{205CDCC2-7899-D74A-B3BD-2202B3F3C722}" type="pres">
      <dgm:prSet presAssocID="{D1F64FC0-A1CC-7841-A510-5CAAEBCCC18C}" presName="linNode" presStyleCnt="0"/>
      <dgm:spPr/>
    </dgm:pt>
    <dgm:pt modelId="{D283C3B1-12F6-8040-B2A4-3BB0BD4AA6C0}" type="pres">
      <dgm:prSet presAssocID="{D1F64FC0-A1CC-7841-A510-5CAAEBCCC18C}" presName="parentText" presStyleLbl="node1" presStyleIdx="2" presStyleCnt="4">
        <dgm:presLayoutVars>
          <dgm:chMax val="1"/>
          <dgm:bulletEnabled val="1"/>
        </dgm:presLayoutVars>
      </dgm:prSet>
      <dgm:spPr/>
    </dgm:pt>
    <dgm:pt modelId="{693540E8-D2BF-004E-9250-BE97D83C08D7}" type="pres">
      <dgm:prSet presAssocID="{D1F64FC0-A1CC-7841-A510-5CAAEBCCC18C}" presName="descendantText" presStyleLbl="alignAccFollowNode1" presStyleIdx="2" presStyleCnt="4">
        <dgm:presLayoutVars>
          <dgm:bulletEnabled val="1"/>
        </dgm:presLayoutVars>
      </dgm:prSet>
      <dgm:spPr/>
    </dgm:pt>
    <dgm:pt modelId="{C9828D31-0277-E643-BAAF-C8CD9F7A865E}" type="pres">
      <dgm:prSet presAssocID="{289507B7-9C90-B14B-AC1D-4CFBBF128868}" presName="sp" presStyleCnt="0"/>
      <dgm:spPr/>
    </dgm:pt>
    <dgm:pt modelId="{B9FF2986-9D6C-D741-B89E-877C5509C31F}" type="pres">
      <dgm:prSet presAssocID="{8FA8B4E9-F338-7343-8DDF-415A3ABC100C}" presName="linNode" presStyleCnt="0"/>
      <dgm:spPr/>
    </dgm:pt>
    <dgm:pt modelId="{218B92AA-CC34-F847-972B-4AF7265594ED}" type="pres">
      <dgm:prSet presAssocID="{8FA8B4E9-F338-7343-8DDF-415A3ABC100C}" presName="parentText" presStyleLbl="node1" presStyleIdx="3" presStyleCnt="4">
        <dgm:presLayoutVars>
          <dgm:chMax val="1"/>
          <dgm:bulletEnabled val="1"/>
        </dgm:presLayoutVars>
      </dgm:prSet>
      <dgm:spPr/>
    </dgm:pt>
    <dgm:pt modelId="{9708975F-9E9A-BB4E-AE09-29AA5416E229}" type="pres">
      <dgm:prSet presAssocID="{8FA8B4E9-F338-7343-8DDF-415A3ABC100C}" presName="descendantText" presStyleLbl="alignAccFollowNode1" presStyleIdx="3" presStyleCnt="4">
        <dgm:presLayoutVars>
          <dgm:bulletEnabled val="1"/>
        </dgm:presLayoutVars>
      </dgm:prSet>
      <dgm:spPr/>
    </dgm:pt>
  </dgm:ptLst>
  <dgm:cxnLst>
    <dgm:cxn modelId="{A6143001-9DDC-A148-A7A8-ADACD19E1745}" type="presOf" srcId="{20488A2B-807C-EF4D-BB13-236CD71AACE7}" destId="{A71E9EA2-FC1D-124B-8138-B489D84D1002}" srcOrd="0" destOrd="0" presId="urn:microsoft.com/office/officeart/2005/8/layout/vList5"/>
    <dgm:cxn modelId="{97D4B612-964B-0C45-8BD9-EE8CBE75D99C}" srcId="{E51AAA4A-E3D2-EF4E-A16A-7CF836EA62F0}" destId="{0A3DEF1B-A4DC-D847-BE5F-D982A2A2CC40}" srcOrd="0" destOrd="0" parTransId="{3C70F732-16B1-A148-A30B-364C2FA36A0D}" sibTransId="{D1F47A88-DB63-1D4E-98A1-62DD09DA3FD6}"/>
    <dgm:cxn modelId="{AB8F673B-E46D-2D4C-B6B4-274B23FA5BFD}" type="presOf" srcId="{0A3DEF1B-A4DC-D847-BE5F-D982A2A2CC40}" destId="{D194E7EF-D9E2-DA4D-8DC6-5B73E3ADDF1C}" srcOrd="0" destOrd="0" presId="urn:microsoft.com/office/officeart/2005/8/layout/vList5"/>
    <dgm:cxn modelId="{AABD4E5D-2CFD-9641-8333-36798DE99E42}" srcId="{152F85CD-1037-0143-987E-8FA6221C3150}" destId="{528FA028-4B2C-3949-9647-7A4BC7C22BC6}" srcOrd="0" destOrd="0" parTransId="{C02EAB72-3606-8842-AE77-9EE916F0D827}" sibTransId="{ECB07F52-E41F-C644-BD13-53BA7EE6E340}"/>
    <dgm:cxn modelId="{00855465-4EC2-B14F-953A-25455970248E}" srcId="{20488A2B-807C-EF4D-BB13-236CD71AACE7}" destId="{152F85CD-1037-0143-987E-8FA6221C3150}" srcOrd="0" destOrd="0" parTransId="{C0A13D4C-F97F-A646-8E90-84D3CA35C26A}" sibTransId="{C04D9B4E-2081-8C4C-A973-739165909D79}"/>
    <dgm:cxn modelId="{6950D247-6E4F-0A4D-86FB-0F3D1AAC8A1C}" type="presOf" srcId="{7478A470-EA1D-CF41-ADC0-742C74A83324}" destId="{693540E8-D2BF-004E-9250-BE97D83C08D7}" srcOrd="0" destOrd="0" presId="urn:microsoft.com/office/officeart/2005/8/layout/vList5"/>
    <dgm:cxn modelId="{6DA1BA6A-A9F1-994F-B2F0-93A3BCDE7C28}" type="presOf" srcId="{E51AAA4A-E3D2-EF4E-A16A-7CF836EA62F0}" destId="{729A3AE7-B111-8C4D-85EF-4DC13F47C495}" srcOrd="0" destOrd="0" presId="urn:microsoft.com/office/officeart/2005/8/layout/vList5"/>
    <dgm:cxn modelId="{8858D76F-6DB6-C04B-901C-9779EC2855F0}" srcId="{20488A2B-807C-EF4D-BB13-236CD71AACE7}" destId="{E51AAA4A-E3D2-EF4E-A16A-7CF836EA62F0}" srcOrd="1" destOrd="0" parTransId="{7BAA3A2D-6981-E94F-8445-1FEB0BF02FFA}" sibTransId="{A2F1144A-E020-7447-9F3F-57385C87D0B2}"/>
    <dgm:cxn modelId="{05250392-4E57-FB4B-92D5-30F5B848E430}" type="presOf" srcId="{152F85CD-1037-0143-987E-8FA6221C3150}" destId="{738489F4-2763-2D4C-B942-88917B349ADF}" srcOrd="0" destOrd="0" presId="urn:microsoft.com/office/officeart/2005/8/layout/vList5"/>
    <dgm:cxn modelId="{A3A89593-AEDF-B14F-B2C6-5B797D2CDC53}" type="presOf" srcId="{DA751786-E852-4448-98CA-AFD468F99E37}" destId="{9708975F-9E9A-BB4E-AE09-29AA5416E229}" srcOrd="0" destOrd="0" presId="urn:microsoft.com/office/officeart/2005/8/layout/vList5"/>
    <dgm:cxn modelId="{A5F3D3B1-34DF-7546-888A-0542737386EA}" type="presOf" srcId="{D1F64FC0-A1CC-7841-A510-5CAAEBCCC18C}" destId="{D283C3B1-12F6-8040-B2A4-3BB0BD4AA6C0}" srcOrd="0" destOrd="0" presId="urn:microsoft.com/office/officeart/2005/8/layout/vList5"/>
    <dgm:cxn modelId="{D6ECADBA-0DDD-D94B-A391-669453B18018}" srcId="{20488A2B-807C-EF4D-BB13-236CD71AACE7}" destId="{D1F64FC0-A1CC-7841-A510-5CAAEBCCC18C}" srcOrd="2" destOrd="0" parTransId="{84494173-68A3-F244-9245-6CCFE2699C5E}" sibTransId="{289507B7-9C90-B14B-AC1D-4CFBBF128868}"/>
    <dgm:cxn modelId="{43E2A7CB-D4DE-4841-B1FF-3C72699B4A45}" type="presOf" srcId="{8FA8B4E9-F338-7343-8DDF-415A3ABC100C}" destId="{218B92AA-CC34-F847-972B-4AF7265594ED}" srcOrd="0" destOrd="0" presId="urn:microsoft.com/office/officeart/2005/8/layout/vList5"/>
    <dgm:cxn modelId="{96C4C4D1-BFCF-6A42-AF51-1163DFE47548}" srcId="{20488A2B-807C-EF4D-BB13-236CD71AACE7}" destId="{8FA8B4E9-F338-7343-8DDF-415A3ABC100C}" srcOrd="3" destOrd="0" parTransId="{BDDA1C22-7D29-3347-AF41-82F4D277F56F}" sibTransId="{A4526B22-BDA0-9F4C-AF01-807F9F731213}"/>
    <dgm:cxn modelId="{9C54E1D9-1F48-8549-BB14-FF50955DCA90}" srcId="{D1F64FC0-A1CC-7841-A510-5CAAEBCCC18C}" destId="{7478A470-EA1D-CF41-ADC0-742C74A83324}" srcOrd="0" destOrd="0" parTransId="{1E47736B-52D7-EA4D-9FB0-58D2CAAFE715}" sibTransId="{F04DEF08-84E2-614A-93A9-EBB6E43A6B36}"/>
    <dgm:cxn modelId="{F50EB3E8-1081-9E43-BF8E-6A4A0A4F57C3}" srcId="{8FA8B4E9-F338-7343-8DDF-415A3ABC100C}" destId="{DA751786-E852-4448-98CA-AFD468F99E37}" srcOrd="0" destOrd="0" parTransId="{A486C64A-28E6-B447-B127-164CBC73530B}" sibTransId="{4AC6F6FD-075B-D34E-859B-C8B542844A2E}"/>
    <dgm:cxn modelId="{C0D871ED-7574-E845-8BC6-159FA14CD31A}" type="presOf" srcId="{528FA028-4B2C-3949-9647-7A4BC7C22BC6}" destId="{F300FE76-7036-9142-8392-B8980569370F}" srcOrd="0" destOrd="0" presId="urn:microsoft.com/office/officeart/2005/8/layout/vList5"/>
    <dgm:cxn modelId="{F99800DD-BD60-C84A-9C0B-C9BB2DEF4061}" type="presParOf" srcId="{A71E9EA2-FC1D-124B-8138-B489D84D1002}" destId="{93806823-9F00-AF4B-A135-741CF69AE33C}" srcOrd="0" destOrd="0" presId="urn:microsoft.com/office/officeart/2005/8/layout/vList5"/>
    <dgm:cxn modelId="{0E01F829-360C-5147-85A3-327F1C9D17C8}" type="presParOf" srcId="{93806823-9F00-AF4B-A135-741CF69AE33C}" destId="{738489F4-2763-2D4C-B942-88917B349ADF}" srcOrd="0" destOrd="0" presId="urn:microsoft.com/office/officeart/2005/8/layout/vList5"/>
    <dgm:cxn modelId="{BBC9551B-0D64-AD44-8168-48CC630D8BAA}" type="presParOf" srcId="{93806823-9F00-AF4B-A135-741CF69AE33C}" destId="{F300FE76-7036-9142-8392-B8980569370F}" srcOrd="1" destOrd="0" presId="urn:microsoft.com/office/officeart/2005/8/layout/vList5"/>
    <dgm:cxn modelId="{174ADC3B-8DFF-D340-A4B9-AAD5A215AADC}" type="presParOf" srcId="{A71E9EA2-FC1D-124B-8138-B489D84D1002}" destId="{5E59C135-B6DD-A74D-9FA3-9DE6EBB5884D}" srcOrd="1" destOrd="0" presId="urn:microsoft.com/office/officeart/2005/8/layout/vList5"/>
    <dgm:cxn modelId="{D1A357B2-7F64-9740-A996-D1E0B41CA6A1}" type="presParOf" srcId="{A71E9EA2-FC1D-124B-8138-B489D84D1002}" destId="{38C8B924-F61A-C442-AF23-1037D5AB38F9}" srcOrd="2" destOrd="0" presId="urn:microsoft.com/office/officeart/2005/8/layout/vList5"/>
    <dgm:cxn modelId="{7B32DF83-C766-6447-88A2-C3C41D282607}" type="presParOf" srcId="{38C8B924-F61A-C442-AF23-1037D5AB38F9}" destId="{729A3AE7-B111-8C4D-85EF-4DC13F47C495}" srcOrd="0" destOrd="0" presId="urn:microsoft.com/office/officeart/2005/8/layout/vList5"/>
    <dgm:cxn modelId="{EED4C4EE-9B8C-0841-BC90-9377445B4161}" type="presParOf" srcId="{38C8B924-F61A-C442-AF23-1037D5AB38F9}" destId="{D194E7EF-D9E2-DA4D-8DC6-5B73E3ADDF1C}" srcOrd="1" destOrd="0" presId="urn:microsoft.com/office/officeart/2005/8/layout/vList5"/>
    <dgm:cxn modelId="{A9BE60DB-54B5-B747-B62B-6DB1D916E8B1}" type="presParOf" srcId="{A71E9EA2-FC1D-124B-8138-B489D84D1002}" destId="{F8833105-7415-E848-A796-16CF807AC7C7}" srcOrd="3" destOrd="0" presId="urn:microsoft.com/office/officeart/2005/8/layout/vList5"/>
    <dgm:cxn modelId="{BC016CD3-ADCF-644A-A459-3EF5A7ADC622}" type="presParOf" srcId="{A71E9EA2-FC1D-124B-8138-B489D84D1002}" destId="{205CDCC2-7899-D74A-B3BD-2202B3F3C722}" srcOrd="4" destOrd="0" presId="urn:microsoft.com/office/officeart/2005/8/layout/vList5"/>
    <dgm:cxn modelId="{062028D0-0B01-3648-8F3B-6234D3782EA9}" type="presParOf" srcId="{205CDCC2-7899-D74A-B3BD-2202B3F3C722}" destId="{D283C3B1-12F6-8040-B2A4-3BB0BD4AA6C0}" srcOrd="0" destOrd="0" presId="urn:microsoft.com/office/officeart/2005/8/layout/vList5"/>
    <dgm:cxn modelId="{E27ABCF7-ED88-C644-AB03-E574B9072A03}" type="presParOf" srcId="{205CDCC2-7899-D74A-B3BD-2202B3F3C722}" destId="{693540E8-D2BF-004E-9250-BE97D83C08D7}" srcOrd="1" destOrd="0" presId="urn:microsoft.com/office/officeart/2005/8/layout/vList5"/>
    <dgm:cxn modelId="{F864C97E-2CC2-744F-A3B1-9064DDB4DAAC}" type="presParOf" srcId="{A71E9EA2-FC1D-124B-8138-B489D84D1002}" destId="{C9828D31-0277-E643-BAAF-C8CD9F7A865E}" srcOrd="5" destOrd="0" presId="urn:microsoft.com/office/officeart/2005/8/layout/vList5"/>
    <dgm:cxn modelId="{70702D59-FE7A-154A-B713-103AEBB329B8}" type="presParOf" srcId="{A71E9EA2-FC1D-124B-8138-B489D84D1002}" destId="{B9FF2986-9D6C-D741-B89E-877C5509C31F}" srcOrd="6" destOrd="0" presId="urn:microsoft.com/office/officeart/2005/8/layout/vList5"/>
    <dgm:cxn modelId="{799A2432-3993-7547-A374-DDD13E35CE1E}" type="presParOf" srcId="{B9FF2986-9D6C-D741-B89E-877C5509C31F}" destId="{218B92AA-CC34-F847-972B-4AF7265594ED}" srcOrd="0" destOrd="0" presId="urn:microsoft.com/office/officeart/2005/8/layout/vList5"/>
    <dgm:cxn modelId="{2BD6279D-4672-FF4C-B4D4-85B1910E93DE}" type="presParOf" srcId="{B9FF2986-9D6C-D741-B89E-877C5509C31F}" destId="{9708975F-9E9A-BB4E-AE09-29AA5416E229}"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61EA3E4-4910-FD4E-8C1C-A2EBFD6498A4}" type="doc">
      <dgm:prSet loTypeId="urn:microsoft.com/office/officeart/2005/8/layout/cycle7" loCatId="" qsTypeId="urn:microsoft.com/office/officeart/2005/8/quickstyle/simple1" qsCatId="simple" csTypeId="urn:microsoft.com/office/officeart/2005/8/colors/colorful2" csCatId="colorful" phldr="1"/>
      <dgm:spPr/>
      <dgm:t>
        <a:bodyPr/>
        <a:lstStyle/>
        <a:p>
          <a:endParaRPr lang="en-US"/>
        </a:p>
      </dgm:t>
    </dgm:pt>
    <dgm:pt modelId="{96F2F01F-B9FB-574D-A2E4-350CB1EE6515}">
      <dgm:prSet phldrT="[Text]"/>
      <dgm:spPr/>
      <dgm:t>
        <a:bodyPr/>
        <a:lstStyle/>
        <a:p>
          <a:pPr>
            <a:buFont typeface="Arial" panose="020B0604020202020204" pitchFamily="34" charset="0"/>
            <a:buChar char="•"/>
          </a:pPr>
          <a:r>
            <a:rPr lang="en-US"/>
            <a:t>Clinical updates</a:t>
          </a:r>
        </a:p>
      </dgm:t>
    </dgm:pt>
    <dgm:pt modelId="{52C26B83-D6CC-D14A-BD0A-1126E82B683C}" type="parTrans" cxnId="{8F08F623-F810-8044-AFED-3CD3D5807464}">
      <dgm:prSet/>
      <dgm:spPr/>
      <dgm:t>
        <a:bodyPr/>
        <a:lstStyle/>
        <a:p>
          <a:endParaRPr lang="en-US"/>
        </a:p>
      </dgm:t>
    </dgm:pt>
    <dgm:pt modelId="{20F81B77-184E-194D-91D7-6FFDBDF24D01}" type="sibTrans" cxnId="{8F08F623-F810-8044-AFED-3CD3D5807464}">
      <dgm:prSet/>
      <dgm:spPr/>
      <dgm:t>
        <a:bodyPr/>
        <a:lstStyle/>
        <a:p>
          <a:endParaRPr lang="en-US"/>
        </a:p>
      </dgm:t>
    </dgm:pt>
    <dgm:pt modelId="{A3B0C6E2-8F70-9947-991C-4F334B59EDE3}">
      <dgm:prSet/>
      <dgm:spPr/>
      <dgm:t>
        <a:bodyPr/>
        <a:lstStyle/>
        <a:p>
          <a:r>
            <a:rPr lang="en-US"/>
            <a:t>Case-based interviews</a:t>
          </a:r>
        </a:p>
      </dgm:t>
    </dgm:pt>
    <dgm:pt modelId="{43361CD9-DCE4-2740-8EB1-B1CEFB5734B9}" type="parTrans" cxnId="{DB6360F9-39DC-F142-B62E-A17CCAD8CE57}">
      <dgm:prSet/>
      <dgm:spPr/>
      <dgm:t>
        <a:bodyPr/>
        <a:lstStyle/>
        <a:p>
          <a:endParaRPr lang="en-US"/>
        </a:p>
      </dgm:t>
    </dgm:pt>
    <dgm:pt modelId="{757EA536-87E3-144F-8016-1CB392A93669}" type="sibTrans" cxnId="{DB6360F9-39DC-F142-B62E-A17CCAD8CE57}">
      <dgm:prSet/>
      <dgm:spPr/>
      <dgm:t>
        <a:bodyPr/>
        <a:lstStyle/>
        <a:p>
          <a:endParaRPr lang="en-US"/>
        </a:p>
      </dgm:t>
    </dgm:pt>
    <dgm:pt modelId="{BEA08121-9E33-2E4B-9796-2ADCB74A746D}">
      <dgm:prSet/>
      <dgm:spPr/>
      <dgm:t>
        <a:bodyPr/>
        <a:lstStyle/>
        <a:p>
          <a:r>
            <a:rPr lang="en-US"/>
            <a:t>Professional development</a:t>
          </a:r>
        </a:p>
      </dgm:t>
    </dgm:pt>
    <dgm:pt modelId="{9A689B5C-20E5-E447-B822-F30F0AA01267}" type="parTrans" cxnId="{FBB512E3-27E3-9F4E-9702-BAAF314EC3DC}">
      <dgm:prSet/>
      <dgm:spPr/>
      <dgm:t>
        <a:bodyPr/>
        <a:lstStyle/>
        <a:p>
          <a:endParaRPr lang="en-US"/>
        </a:p>
      </dgm:t>
    </dgm:pt>
    <dgm:pt modelId="{D8C0E120-219E-254E-9587-CD3859666A81}" type="sibTrans" cxnId="{FBB512E3-27E3-9F4E-9702-BAAF314EC3DC}">
      <dgm:prSet/>
      <dgm:spPr/>
      <dgm:t>
        <a:bodyPr/>
        <a:lstStyle/>
        <a:p>
          <a:endParaRPr lang="en-US"/>
        </a:p>
      </dgm:t>
    </dgm:pt>
    <dgm:pt modelId="{A7DAB2F8-2D82-9D46-8CB9-C87FB41B4354}">
      <dgm:prSet/>
      <dgm:spPr/>
      <dgm:t>
        <a:bodyPr/>
        <a:lstStyle/>
        <a:p>
          <a:r>
            <a:rPr lang="en-US"/>
            <a:t>Policy/Advocacy</a:t>
          </a:r>
        </a:p>
      </dgm:t>
    </dgm:pt>
    <dgm:pt modelId="{76CEE581-B682-2045-A951-3BC03CABCB52}" type="parTrans" cxnId="{BDB6A816-063F-8543-8C99-2E4BE8980BB8}">
      <dgm:prSet/>
      <dgm:spPr/>
      <dgm:t>
        <a:bodyPr/>
        <a:lstStyle/>
        <a:p>
          <a:endParaRPr lang="en-US"/>
        </a:p>
      </dgm:t>
    </dgm:pt>
    <dgm:pt modelId="{EAC3DDBB-0B63-4849-9E08-7A32E4CBE80B}" type="sibTrans" cxnId="{BDB6A816-063F-8543-8C99-2E4BE8980BB8}">
      <dgm:prSet/>
      <dgm:spPr/>
      <dgm:t>
        <a:bodyPr/>
        <a:lstStyle/>
        <a:p>
          <a:endParaRPr lang="en-US"/>
        </a:p>
      </dgm:t>
    </dgm:pt>
    <dgm:pt modelId="{65A793ED-F060-4C47-8709-72E9EE819DDD}" type="pres">
      <dgm:prSet presAssocID="{D61EA3E4-4910-FD4E-8C1C-A2EBFD6498A4}" presName="Name0" presStyleCnt="0">
        <dgm:presLayoutVars>
          <dgm:dir/>
          <dgm:resizeHandles val="exact"/>
        </dgm:presLayoutVars>
      </dgm:prSet>
      <dgm:spPr/>
    </dgm:pt>
    <dgm:pt modelId="{AAB29AFE-DBD3-7F4A-B88C-C822003B0D17}" type="pres">
      <dgm:prSet presAssocID="{96F2F01F-B9FB-574D-A2E4-350CB1EE6515}" presName="node" presStyleLbl="node1" presStyleIdx="0" presStyleCnt="4">
        <dgm:presLayoutVars>
          <dgm:bulletEnabled val="1"/>
        </dgm:presLayoutVars>
      </dgm:prSet>
      <dgm:spPr/>
    </dgm:pt>
    <dgm:pt modelId="{CF6E0E16-3442-5646-B5B4-4485795EE778}" type="pres">
      <dgm:prSet presAssocID="{20F81B77-184E-194D-91D7-6FFDBDF24D01}" presName="sibTrans" presStyleLbl="sibTrans2D1" presStyleIdx="0" presStyleCnt="4"/>
      <dgm:spPr/>
    </dgm:pt>
    <dgm:pt modelId="{FE4A0F11-6E34-0B4D-ADDE-454B73726792}" type="pres">
      <dgm:prSet presAssocID="{20F81B77-184E-194D-91D7-6FFDBDF24D01}" presName="connectorText" presStyleLbl="sibTrans2D1" presStyleIdx="0" presStyleCnt="4"/>
      <dgm:spPr/>
    </dgm:pt>
    <dgm:pt modelId="{D23A5A09-F6A9-FC4D-9635-2359E5BCFBE9}" type="pres">
      <dgm:prSet presAssocID="{A3B0C6E2-8F70-9947-991C-4F334B59EDE3}" presName="node" presStyleLbl="node1" presStyleIdx="1" presStyleCnt="4">
        <dgm:presLayoutVars>
          <dgm:bulletEnabled val="1"/>
        </dgm:presLayoutVars>
      </dgm:prSet>
      <dgm:spPr/>
    </dgm:pt>
    <dgm:pt modelId="{613BDBFC-85B9-B246-A24E-0A1CA0717F28}" type="pres">
      <dgm:prSet presAssocID="{757EA536-87E3-144F-8016-1CB392A93669}" presName="sibTrans" presStyleLbl="sibTrans2D1" presStyleIdx="1" presStyleCnt="4"/>
      <dgm:spPr/>
    </dgm:pt>
    <dgm:pt modelId="{864EECD9-839B-0440-B284-C767ECCE55A2}" type="pres">
      <dgm:prSet presAssocID="{757EA536-87E3-144F-8016-1CB392A93669}" presName="connectorText" presStyleLbl="sibTrans2D1" presStyleIdx="1" presStyleCnt="4"/>
      <dgm:spPr/>
    </dgm:pt>
    <dgm:pt modelId="{B0975464-EA13-9849-8B1A-C7A6715221BE}" type="pres">
      <dgm:prSet presAssocID="{BEA08121-9E33-2E4B-9796-2ADCB74A746D}" presName="node" presStyleLbl="node1" presStyleIdx="2" presStyleCnt="4">
        <dgm:presLayoutVars>
          <dgm:bulletEnabled val="1"/>
        </dgm:presLayoutVars>
      </dgm:prSet>
      <dgm:spPr/>
    </dgm:pt>
    <dgm:pt modelId="{0BEF0605-EDDA-A446-AD72-3966587105A7}" type="pres">
      <dgm:prSet presAssocID="{D8C0E120-219E-254E-9587-CD3859666A81}" presName="sibTrans" presStyleLbl="sibTrans2D1" presStyleIdx="2" presStyleCnt="4"/>
      <dgm:spPr/>
    </dgm:pt>
    <dgm:pt modelId="{10B9FE4A-5989-0A4E-A3F2-17D3E8A36DAF}" type="pres">
      <dgm:prSet presAssocID="{D8C0E120-219E-254E-9587-CD3859666A81}" presName="connectorText" presStyleLbl="sibTrans2D1" presStyleIdx="2" presStyleCnt="4"/>
      <dgm:spPr/>
    </dgm:pt>
    <dgm:pt modelId="{B3CE21A4-FAC3-7F49-B71F-89489E73A0C0}" type="pres">
      <dgm:prSet presAssocID="{A7DAB2F8-2D82-9D46-8CB9-C87FB41B4354}" presName="node" presStyleLbl="node1" presStyleIdx="3" presStyleCnt="4">
        <dgm:presLayoutVars>
          <dgm:bulletEnabled val="1"/>
        </dgm:presLayoutVars>
      </dgm:prSet>
      <dgm:spPr/>
    </dgm:pt>
    <dgm:pt modelId="{D685DF26-25F3-7341-BE7B-C4617936C9E8}" type="pres">
      <dgm:prSet presAssocID="{EAC3DDBB-0B63-4849-9E08-7A32E4CBE80B}" presName="sibTrans" presStyleLbl="sibTrans2D1" presStyleIdx="3" presStyleCnt="4"/>
      <dgm:spPr/>
    </dgm:pt>
    <dgm:pt modelId="{DE8B4617-A383-5147-A81F-2DA09E4BA974}" type="pres">
      <dgm:prSet presAssocID="{EAC3DDBB-0B63-4849-9E08-7A32E4CBE80B}" presName="connectorText" presStyleLbl="sibTrans2D1" presStyleIdx="3" presStyleCnt="4"/>
      <dgm:spPr/>
    </dgm:pt>
  </dgm:ptLst>
  <dgm:cxnLst>
    <dgm:cxn modelId="{BDB6A816-063F-8543-8C99-2E4BE8980BB8}" srcId="{D61EA3E4-4910-FD4E-8C1C-A2EBFD6498A4}" destId="{A7DAB2F8-2D82-9D46-8CB9-C87FB41B4354}" srcOrd="3" destOrd="0" parTransId="{76CEE581-B682-2045-A951-3BC03CABCB52}" sibTransId="{EAC3DDBB-0B63-4849-9E08-7A32E4CBE80B}"/>
    <dgm:cxn modelId="{5313E923-539B-0041-BEEA-2997BDF1ECE7}" type="presOf" srcId="{A7DAB2F8-2D82-9D46-8CB9-C87FB41B4354}" destId="{B3CE21A4-FAC3-7F49-B71F-89489E73A0C0}" srcOrd="0" destOrd="0" presId="urn:microsoft.com/office/officeart/2005/8/layout/cycle7"/>
    <dgm:cxn modelId="{8F08F623-F810-8044-AFED-3CD3D5807464}" srcId="{D61EA3E4-4910-FD4E-8C1C-A2EBFD6498A4}" destId="{96F2F01F-B9FB-574D-A2E4-350CB1EE6515}" srcOrd="0" destOrd="0" parTransId="{52C26B83-D6CC-D14A-BD0A-1126E82B683C}" sibTransId="{20F81B77-184E-194D-91D7-6FFDBDF24D01}"/>
    <dgm:cxn modelId="{7312215C-3907-5C4F-BDB7-175682A16729}" type="presOf" srcId="{D8C0E120-219E-254E-9587-CD3859666A81}" destId="{10B9FE4A-5989-0A4E-A3F2-17D3E8A36DAF}" srcOrd="1" destOrd="0" presId="urn:microsoft.com/office/officeart/2005/8/layout/cycle7"/>
    <dgm:cxn modelId="{456B7F64-39E1-9B42-AD76-670CFF3AB929}" type="presOf" srcId="{757EA536-87E3-144F-8016-1CB392A93669}" destId="{864EECD9-839B-0440-B284-C767ECCE55A2}" srcOrd="1" destOrd="0" presId="urn:microsoft.com/office/officeart/2005/8/layout/cycle7"/>
    <dgm:cxn modelId="{E27C9F6C-96A9-C442-9496-3E2EDF5F8EA5}" type="presOf" srcId="{D8C0E120-219E-254E-9587-CD3859666A81}" destId="{0BEF0605-EDDA-A446-AD72-3966587105A7}" srcOrd="0" destOrd="0" presId="urn:microsoft.com/office/officeart/2005/8/layout/cycle7"/>
    <dgm:cxn modelId="{CC2FAE6D-2006-6C40-BE57-5FCF077D82DE}" type="presOf" srcId="{20F81B77-184E-194D-91D7-6FFDBDF24D01}" destId="{FE4A0F11-6E34-0B4D-ADDE-454B73726792}" srcOrd="1" destOrd="0" presId="urn:microsoft.com/office/officeart/2005/8/layout/cycle7"/>
    <dgm:cxn modelId="{BF9E947B-6DEE-2440-B274-98ED36EDCE7F}" type="presOf" srcId="{EAC3DDBB-0B63-4849-9E08-7A32E4CBE80B}" destId="{DE8B4617-A383-5147-A81F-2DA09E4BA974}" srcOrd="1" destOrd="0" presId="urn:microsoft.com/office/officeart/2005/8/layout/cycle7"/>
    <dgm:cxn modelId="{788A2181-12E7-6D4D-97C1-9AD368A4606C}" type="presOf" srcId="{BEA08121-9E33-2E4B-9796-2ADCB74A746D}" destId="{B0975464-EA13-9849-8B1A-C7A6715221BE}" srcOrd="0" destOrd="0" presId="urn:microsoft.com/office/officeart/2005/8/layout/cycle7"/>
    <dgm:cxn modelId="{C03F1C84-3015-6847-9DF4-D32390B437C7}" type="presOf" srcId="{A3B0C6E2-8F70-9947-991C-4F334B59EDE3}" destId="{D23A5A09-F6A9-FC4D-9635-2359E5BCFBE9}" srcOrd="0" destOrd="0" presId="urn:microsoft.com/office/officeart/2005/8/layout/cycle7"/>
    <dgm:cxn modelId="{492FE991-0565-7A48-827A-05007961067D}" type="presOf" srcId="{757EA536-87E3-144F-8016-1CB392A93669}" destId="{613BDBFC-85B9-B246-A24E-0A1CA0717F28}" srcOrd="0" destOrd="0" presId="urn:microsoft.com/office/officeart/2005/8/layout/cycle7"/>
    <dgm:cxn modelId="{484CDE98-778F-B74A-9455-E1B2701BFA3F}" type="presOf" srcId="{20F81B77-184E-194D-91D7-6FFDBDF24D01}" destId="{CF6E0E16-3442-5646-B5B4-4485795EE778}" srcOrd="0" destOrd="0" presId="urn:microsoft.com/office/officeart/2005/8/layout/cycle7"/>
    <dgm:cxn modelId="{2B76329D-B4C6-764A-9394-EFB3683A731F}" type="presOf" srcId="{96F2F01F-B9FB-574D-A2E4-350CB1EE6515}" destId="{AAB29AFE-DBD3-7F4A-B88C-C822003B0D17}" srcOrd="0" destOrd="0" presId="urn:microsoft.com/office/officeart/2005/8/layout/cycle7"/>
    <dgm:cxn modelId="{EC7E0FB6-A85C-0346-A28A-69123B6066CD}" type="presOf" srcId="{EAC3DDBB-0B63-4849-9E08-7A32E4CBE80B}" destId="{D685DF26-25F3-7341-BE7B-C4617936C9E8}" srcOrd="0" destOrd="0" presId="urn:microsoft.com/office/officeart/2005/8/layout/cycle7"/>
    <dgm:cxn modelId="{C475E6C5-3E31-6943-9984-C5463B0FD595}" type="presOf" srcId="{D61EA3E4-4910-FD4E-8C1C-A2EBFD6498A4}" destId="{65A793ED-F060-4C47-8709-72E9EE819DDD}" srcOrd="0" destOrd="0" presId="urn:microsoft.com/office/officeart/2005/8/layout/cycle7"/>
    <dgm:cxn modelId="{FBB512E3-27E3-9F4E-9702-BAAF314EC3DC}" srcId="{D61EA3E4-4910-FD4E-8C1C-A2EBFD6498A4}" destId="{BEA08121-9E33-2E4B-9796-2ADCB74A746D}" srcOrd="2" destOrd="0" parTransId="{9A689B5C-20E5-E447-B822-F30F0AA01267}" sibTransId="{D8C0E120-219E-254E-9587-CD3859666A81}"/>
    <dgm:cxn modelId="{DB6360F9-39DC-F142-B62E-A17CCAD8CE57}" srcId="{D61EA3E4-4910-FD4E-8C1C-A2EBFD6498A4}" destId="{A3B0C6E2-8F70-9947-991C-4F334B59EDE3}" srcOrd="1" destOrd="0" parTransId="{43361CD9-DCE4-2740-8EB1-B1CEFB5734B9}" sibTransId="{757EA536-87E3-144F-8016-1CB392A93669}"/>
    <dgm:cxn modelId="{B7929691-B6B1-E941-A0FD-6CB271B37F81}" type="presParOf" srcId="{65A793ED-F060-4C47-8709-72E9EE819DDD}" destId="{AAB29AFE-DBD3-7F4A-B88C-C822003B0D17}" srcOrd="0" destOrd="0" presId="urn:microsoft.com/office/officeart/2005/8/layout/cycle7"/>
    <dgm:cxn modelId="{0C26898A-0810-FD48-AB95-D85A9B7CFAF6}" type="presParOf" srcId="{65A793ED-F060-4C47-8709-72E9EE819DDD}" destId="{CF6E0E16-3442-5646-B5B4-4485795EE778}" srcOrd="1" destOrd="0" presId="urn:microsoft.com/office/officeart/2005/8/layout/cycle7"/>
    <dgm:cxn modelId="{40C15CED-CB80-B343-9E05-A5174C7EF11B}" type="presParOf" srcId="{CF6E0E16-3442-5646-B5B4-4485795EE778}" destId="{FE4A0F11-6E34-0B4D-ADDE-454B73726792}" srcOrd="0" destOrd="0" presId="urn:microsoft.com/office/officeart/2005/8/layout/cycle7"/>
    <dgm:cxn modelId="{80F856D7-B887-1343-92FB-A88828D869FC}" type="presParOf" srcId="{65A793ED-F060-4C47-8709-72E9EE819DDD}" destId="{D23A5A09-F6A9-FC4D-9635-2359E5BCFBE9}" srcOrd="2" destOrd="0" presId="urn:microsoft.com/office/officeart/2005/8/layout/cycle7"/>
    <dgm:cxn modelId="{3D6D9073-866E-AD43-AAF5-62623C644E0A}" type="presParOf" srcId="{65A793ED-F060-4C47-8709-72E9EE819DDD}" destId="{613BDBFC-85B9-B246-A24E-0A1CA0717F28}" srcOrd="3" destOrd="0" presId="urn:microsoft.com/office/officeart/2005/8/layout/cycle7"/>
    <dgm:cxn modelId="{78E83B68-B0DA-0E4A-A487-60315A1F4704}" type="presParOf" srcId="{613BDBFC-85B9-B246-A24E-0A1CA0717F28}" destId="{864EECD9-839B-0440-B284-C767ECCE55A2}" srcOrd="0" destOrd="0" presId="urn:microsoft.com/office/officeart/2005/8/layout/cycle7"/>
    <dgm:cxn modelId="{EDFD92FF-1A08-854B-B491-7109E2E2E569}" type="presParOf" srcId="{65A793ED-F060-4C47-8709-72E9EE819DDD}" destId="{B0975464-EA13-9849-8B1A-C7A6715221BE}" srcOrd="4" destOrd="0" presId="urn:microsoft.com/office/officeart/2005/8/layout/cycle7"/>
    <dgm:cxn modelId="{DD76174C-0A6C-B146-B4F7-81E6347E436D}" type="presParOf" srcId="{65A793ED-F060-4C47-8709-72E9EE819DDD}" destId="{0BEF0605-EDDA-A446-AD72-3966587105A7}" srcOrd="5" destOrd="0" presId="urn:microsoft.com/office/officeart/2005/8/layout/cycle7"/>
    <dgm:cxn modelId="{394D636C-AEC6-7448-9173-E0242CF7E4F8}" type="presParOf" srcId="{0BEF0605-EDDA-A446-AD72-3966587105A7}" destId="{10B9FE4A-5989-0A4E-A3F2-17D3E8A36DAF}" srcOrd="0" destOrd="0" presId="urn:microsoft.com/office/officeart/2005/8/layout/cycle7"/>
    <dgm:cxn modelId="{E3714824-341F-6143-A49C-F24B7AA64306}" type="presParOf" srcId="{65A793ED-F060-4C47-8709-72E9EE819DDD}" destId="{B3CE21A4-FAC3-7F49-B71F-89489E73A0C0}" srcOrd="6" destOrd="0" presId="urn:microsoft.com/office/officeart/2005/8/layout/cycle7"/>
    <dgm:cxn modelId="{3061C5AF-4546-C845-A840-7C79F3CF9D36}" type="presParOf" srcId="{65A793ED-F060-4C47-8709-72E9EE819DDD}" destId="{D685DF26-25F3-7341-BE7B-C4617936C9E8}" srcOrd="7" destOrd="0" presId="urn:microsoft.com/office/officeart/2005/8/layout/cycle7"/>
    <dgm:cxn modelId="{4EC173F6-025C-414D-A43C-C7727E5D7BE7}" type="presParOf" srcId="{D685DF26-25F3-7341-BE7B-C4617936C9E8}" destId="{DE8B4617-A383-5147-A81F-2DA09E4BA974}" srcOrd="0" destOrd="0" presId="urn:microsoft.com/office/officeart/2005/8/layout/cycle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57B357A-F48B-174E-AA63-E404B43FFF0E}" type="doc">
      <dgm:prSet loTypeId="urn:microsoft.com/office/officeart/2005/8/layout/hList1" loCatId="" qsTypeId="urn:microsoft.com/office/officeart/2005/8/quickstyle/simple1" qsCatId="simple" csTypeId="urn:microsoft.com/office/officeart/2005/8/colors/colorful3" csCatId="colorful" phldr="1"/>
      <dgm:spPr/>
      <dgm:t>
        <a:bodyPr/>
        <a:lstStyle/>
        <a:p>
          <a:endParaRPr lang="en-US"/>
        </a:p>
      </dgm:t>
    </dgm:pt>
    <dgm:pt modelId="{5EEDFE4A-C96C-5241-962E-8A8335AFB7B5}">
      <dgm:prSet phldrT="[Text]"/>
      <dgm:spPr/>
      <dgm:t>
        <a:bodyPr/>
        <a:lstStyle/>
        <a:p>
          <a:r>
            <a:rPr lang="en-US" b="1"/>
            <a:t>Students </a:t>
          </a:r>
          <a:br>
            <a:rPr lang="en-US" b="1"/>
          </a:br>
          <a:r>
            <a:rPr lang="en-US" b="1"/>
            <a:t>(P1-P4)</a:t>
          </a:r>
        </a:p>
      </dgm:t>
    </dgm:pt>
    <dgm:pt modelId="{12D49BBF-2026-2E4D-8572-F0541B139C4D}" type="parTrans" cxnId="{3CD0F37C-DB74-AD4C-A777-BA339F9A6BE2}">
      <dgm:prSet/>
      <dgm:spPr/>
      <dgm:t>
        <a:bodyPr/>
        <a:lstStyle/>
        <a:p>
          <a:endParaRPr lang="en-US"/>
        </a:p>
      </dgm:t>
    </dgm:pt>
    <dgm:pt modelId="{DFC95579-1C20-6945-80DD-DB602ECC92D1}" type="sibTrans" cxnId="{3CD0F37C-DB74-AD4C-A777-BA339F9A6BE2}">
      <dgm:prSet/>
      <dgm:spPr/>
      <dgm:t>
        <a:bodyPr/>
        <a:lstStyle/>
        <a:p>
          <a:endParaRPr lang="en-US"/>
        </a:p>
      </dgm:t>
    </dgm:pt>
    <dgm:pt modelId="{B92D2A4B-20F3-584C-A796-D837903F4828}">
      <dgm:prSet phldrT="[Text]"/>
      <dgm:spPr/>
      <dgm:t>
        <a:bodyPr/>
        <a:lstStyle/>
        <a:p>
          <a:r>
            <a:rPr lang="en-US"/>
            <a:t>Presentations to student SSHP, SCCP chapters</a:t>
          </a:r>
          <a:br>
            <a:rPr lang="en-US"/>
          </a:br>
          <a:endParaRPr lang="en-US"/>
        </a:p>
      </dgm:t>
    </dgm:pt>
    <dgm:pt modelId="{EFC8BC5E-D690-7F4D-8B01-23D34EE889C9}" type="parTrans" cxnId="{8BE14938-F190-6C40-BE86-C5C9F976E382}">
      <dgm:prSet/>
      <dgm:spPr/>
      <dgm:t>
        <a:bodyPr/>
        <a:lstStyle/>
        <a:p>
          <a:endParaRPr lang="en-US"/>
        </a:p>
      </dgm:t>
    </dgm:pt>
    <dgm:pt modelId="{C5E995D7-8174-6144-A274-A0CA47C4AD4F}" type="sibTrans" cxnId="{8BE14938-F190-6C40-BE86-C5C9F976E382}">
      <dgm:prSet/>
      <dgm:spPr/>
      <dgm:t>
        <a:bodyPr/>
        <a:lstStyle/>
        <a:p>
          <a:endParaRPr lang="en-US"/>
        </a:p>
      </dgm:t>
    </dgm:pt>
    <dgm:pt modelId="{F49F5EFA-AE08-2844-859B-4D7719D33F00}">
      <dgm:prSet phldrT="[Text]"/>
      <dgm:spPr/>
      <dgm:t>
        <a:bodyPr/>
        <a:lstStyle/>
        <a:p>
          <a:r>
            <a:rPr lang="en-US" b="1"/>
            <a:t>Residents &amp; Fellows</a:t>
          </a:r>
        </a:p>
      </dgm:t>
    </dgm:pt>
    <dgm:pt modelId="{96F3FC5F-8A5D-904A-A63A-D0E975F4B705}" type="parTrans" cxnId="{6A7C41BD-B0C3-6646-B632-D9F0623E66DE}">
      <dgm:prSet/>
      <dgm:spPr/>
      <dgm:t>
        <a:bodyPr/>
        <a:lstStyle/>
        <a:p>
          <a:endParaRPr lang="en-US"/>
        </a:p>
      </dgm:t>
    </dgm:pt>
    <dgm:pt modelId="{1E44557C-2183-334E-BEFF-B402C22CC1BD}" type="sibTrans" cxnId="{6A7C41BD-B0C3-6646-B632-D9F0623E66DE}">
      <dgm:prSet/>
      <dgm:spPr/>
      <dgm:t>
        <a:bodyPr/>
        <a:lstStyle/>
        <a:p>
          <a:endParaRPr lang="en-US"/>
        </a:p>
      </dgm:t>
    </dgm:pt>
    <dgm:pt modelId="{EE710515-C654-BB40-AFE3-92740506FBD8}">
      <dgm:prSet phldrT="[Text]"/>
      <dgm:spPr/>
      <dgm:t>
        <a:bodyPr/>
        <a:lstStyle/>
        <a:p>
          <a:r>
            <a:rPr lang="en-US" b="1"/>
            <a:t>Pharmacist Faculty</a:t>
          </a:r>
        </a:p>
      </dgm:t>
    </dgm:pt>
    <dgm:pt modelId="{0239E1F1-69D1-3247-9B02-3CE65FD57465}" type="parTrans" cxnId="{CA452B9D-079D-914C-A7B6-9BAC2BFC43F9}">
      <dgm:prSet/>
      <dgm:spPr/>
      <dgm:t>
        <a:bodyPr/>
        <a:lstStyle/>
        <a:p>
          <a:endParaRPr lang="en-US"/>
        </a:p>
      </dgm:t>
    </dgm:pt>
    <dgm:pt modelId="{C76E0F72-649D-A74C-9FE6-20DF32D4E9E6}" type="sibTrans" cxnId="{CA452B9D-079D-914C-A7B6-9BAC2BFC43F9}">
      <dgm:prSet/>
      <dgm:spPr/>
      <dgm:t>
        <a:bodyPr/>
        <a:lstStyle/>
        <a:p>
          <a:endParaRPr lang="en-US"/>
        </a:p>
      </dgm:t>
    </dgm:pt>
    <dgm:pt modelId="{91366CAB-59CA-B94B-858F-3D82F9632F5E}">
      <dgm:prSet phldrT="[Text]"/>
      <dgm:spPr/>
      <dgm:t>
        <a:bodyPr/>
        <a:lstStyle/>
        <a:p>
          <a:r>
            <a:rPr lang="en-US"/>
            <a:t>Sabbatical (tenured/tenure track)</a:t>
          </a:r>
          <a:br>
            <a:rPr lang="en-US"/>
          </a:br>
          <a:endParaRPr lang="en-US"/>
        </a:p>
      </dgm:t>
    </dgm:pt>
    <dgm:pt modelId="{A55DDAF0-E879-3942-930F-7BC8D9548504}" type="parTrans" cxnId="{01AFAAFB-D1E1-6B4A-8747-B4B8DC31D4AC}">
      <dgm:prSet/>
      <dgm:spPr/>
      <dgm:t>
        <a:bodyPr/>
        <a:lstStyle/>
        <a:p>
          <a:endParaRPr lang="en-US"/>
        </a:p>
      </dgm:t>
    </dgm:pt>
    <dgm:pt modelId="{5274589F-3564-F246-829B-FF99EB8F3C98}" type="sibTrans" cxnId="{01AFAAFB-D1E1-6B4A-8747-B4B8DC31D4AC}">
      <dgm:prSet/>
      <dgm:spPr/>
      <dgm:t>
        <a:bodyPr/>
        <a:lstStyle/>
        <a:p>
          <a:endParaRPr lang="en-US"/>
        </a:p>
      </dgm:t>
    </dgm:pt>
    <dgm:pt modelId="{FDC7E807-72EB-6D46-94C6-68868455B628}">
      <dgm:prSet phldrT="[Text]"/>
      <dgm:spPr/>
      <dgm:t>
        <a:bodyPr/>
        <a:lstStyle/>
        <a:p>
          <a:r>
            <a:rPr lang="en-US" b="1"/>
            <a:t>Practicing Pharmacists</a:t>
          </a:r>
        </a:p>
      </dgm:t>
    </dgm:pt>
    <dgm:pt modelId="{30006817-A356-A540-BD31-A511AB7D2D30}" type="parTrans" cxnId="{42B5C5FE-8397-F340-8779-9B341983319E}">
      <dgm:prSet/>
      <dgm:spPr/>
      <dgm:t>
        <a:bodyPr/>
        <a:lstStyle/>
        <a:p>
          <a:endParaRPr lang="en-US"/>
        </a:p>
      </dgm:t>
    </dgm:pt>
    <dgm:pt modelId="{15E2CCBF-1EA2-1049-9289-D4DF7DC049C6}" type="sibTrans" cxnId="{42B5C5FE-8397-F340-8779-9B341983319E}">
      <dgm:prSet/>
      <dgm:spPr/>
      <dgm:t>
        <a:bodyPr/>
        <a:lstStyle/>
        <a:p>
          <a:endParaRPr lang="en-US"/>
        </a:p>
      </dgm:t>
    </dgm:pt>
    <dgm:pt modelId="{0F670791-996B-4C47-A52E-C2C14B121D2A}">
      <dgm:prSet phldrT="[Text]"/>
      <dgm:spPr/>
      <dgm:t>
        <a:bodyPr/>
        <a:lstStyle/>
        <a:p>
          <a:endParaRPr lang="en-US"/>
        </a:p>
      </dgm:t>
    </dgm:pt>
    <dgm:pt modelId="{A471EB16-75BA-C340-9628-E1590C90310C}" type="parTrans" cxnId="{B2E27F78-4845-D14A-AA97-7282DAD599C4}">
      <dgm:prSet/>
      <dgm:spPr/>
      <dgm:t>
        <a:bodyPr/>
        <a:lstStyle/>
        <a:p>
          <a:endParaRPr lang="en-US"/>
        </a:p>
      </dgm:t>
    </dgm:pt>
    <dgm:pt modelId="{A66A011A-B213-E447-BF5D-4E4C0AB8D0B1}" type="sibTrans" cxnId="{B2E27F78-4845-D14A-AA97-7282DAD599C4}">
      <dgm:prSet/>
      <dgm:spPr/>
      <dgm:t>
        <a:bodyPr/>
        <a:lstStyle/>
        <a:p>
          <a:endParaRPr lang="en-US"/>
        </a:p>
      </dgm:t>
    </dgm:pt>
    <dgm:pt modelId="{0E20231F-C855-7D4C-825B-401EC1954A75}">
      <dgm:prSet phldrT="[Text]"/>
      <dgm:spPr/>
      <dgm:t>
        <a:bodyPr/>
        <a:lstStyle/>
        <a:p>
          <a:r>
            <a:rPr lang="en-US" b="1"/>
            <a:t>Leadership &amp; Administration</a:t>
          </a:r>
        </a:p>
      </dgm:t>
    </dgm:pt>
    <dgm:pt modelId="{1FE1FE89-73AE-D446-B547-1B0C3FEBBADD}" type="parTrans" cxnId="{5B390C3F-6929-E24B-8F47-722C3B238798}">
      <dgm:prSet/>
      <dgm:spPr/>
      <dgm:t>
        <a:bodyPr/>
        <a:lstStyle/>
        <a:p>
          <a:endParaRPr lang="en-US"/>
        </a:p>
      </dgm:t>
    </dgm:pt>
    <dgm:pt modelId="{FBB717C1-1126-5348-A14E-42831ED599BA}" type="sibTrans" cxnId="{5B390C3F-6929-E24B-8F47-722C3B238798}">
      <dgm:prSet/>
      <dgm:spPr/>
      <dgm:t>
        <a:bodyPr/>
        <a:lstStyle/>
        <a:p>
          <a:endParaRPr lang="en-US"/>
        </a:p>
      </dgm:t>
    </dgm:pt>
    <dgm:pt modelId="{F8EFD667-5D8B-FC49-A8DB-1B5806189B24}">
      <dgm:prSet phldrT="[Text]"/>
      <dgm:spPr/>
      <dgm:t>
        <a:bodyPr/>
        <a:lstStyle/>
        <a:p>
          <a:r>
            <a:rPr lang="en-US"/>
            <a:t>Program information to COP faculty, staff</a:t>
          </a:r>
        </a:p>
      </dgm:t>
    </dgm:pt>
    <dgm:pt modelId="{2ED4AB99-514A-6440-BBC3-F5F15237226D}" type="parTrans" cxnId="{C75FCC8B-B341-1842-9374-14C4F6369823}">
      <dgm:prSet/>
      <dgm:spPr/>
      <dgm:t>
        <a:bodyPr/>
        <a:lstStyle/>
        <a:p>
          <a:endParaRPr lang="en-US"/>
        </a:p>
      </dgm:t>
    </dgm:pt>
    <dgm:pt modelId="{B3EDC241-1613-BD45-BF84-D56472125A21}" type="sibTrans" cxnId="{C75FCC8B-B341-1842-9374-14C4F6369823}">
      <dgm:prSet/>
      <dgm:spPr/>
      <dgm:t>
        <a:bodyPr/>
        <a:lstStyle/>
        <a:p>
          <a:endParaRPr lang="en-US"/>
        </a:p>
      </dgm:t>
    </dgm:pt>
    <dgm:pt modelId="{C8EE6E02-A990-6044-A881-BA0F5B6D04A5}">
      <dgm:prSet phldrT="[Text]"/>
      <dgm:spPr/>
      <dgm:t>
        <a:bodyPr/>
        <a:lstStyle/>
        <a:p>
          <a:r>
            <a:rPr lang="en-US"/>
            <a:t>Conference recruitment</a:t>
          </a:r>
          <a:br>
            <a:rPr lang="en-US"/>
          </a:br>
          <a:endParaRPr lang="en-US"/>
        </a:p>
      </dgm:t>
    </dgm:pt>
    <dgm:pt modelId="{B3C719D0-1B63-A04C-A6D8-3B317086BC95}" type="sibTrans" cxnId="{6491A1C3-941A-1C45-96EC-65372A704C20}">
      <dgm:prSet/>
      <dgm:spPr/>
      <dgm:t>
        <a:bodyPr/>
        <a:lstStyle/>
        <a:p>
          <a:endParaRPr lang="en-US"/>
        </a:p>
      </dgm:t>
    </dgm:pt>
    <dgm:pt modelId="{C168F958-0005-EB4C-B039-9A499E8546F0}" type="parTrans" cxnId="{6491A1C3-941A-1C45-96EC-65372A704C20}">
      <dgm:prSet/>
      <dgm:spPr/>
      <dgm:t>
        <a:bodyPr/>
        <a:lstStyle/>
        <a:p>
          <a:endParaRPr lang="en-US"/>
        </a:p>
      </dgm:t>
    </dgm:pt>
    <dgm:pt modelId="{0B1DC8E3-03EA-074E-8A98-868F1B8ACC4C}">
      <dgm:prSet phldrT="[Text]"/>
      <dgm:spPr/>
      <dgm:t>
        <a:bodyPr/>
        <a:lstStyle/>
        <a:p>
          <a:r>
            <a:rPr lang="en-US"/>
            <a:t>Fellowship information to program directors</a:t>
          </a:r>
        </a:p>
      </dgm:t>
    </dgm:pt>
    <dgm:pt modelId="{A2B2B5FA-9B53-D146-B44A-9062F6997B79}" type="sibTrans" cxnId="{C4DC5CB8-95E2-024B-9548-2B8794B080CD}">
      <dgm:prSet/>
      <dgm:spPr/>
      <dgm:t>
        <a:bodyPr/>
        <a:lstStyle/>
        <a:p>
          <a:endParaRPr lang="en-US"/>
        </a:p>
      </dgm:t>
    </dgm:pt>
    <dgm:pt modelId="{1295C4C3-3DD1-4748-A263-A0E3DBDBC906}" type="parTrans" cxnId="{C4DC5CB8-95E2-024B-9548-2B8794B080CD}">
      <dgm:prSet/>
      <dgm:spPr/>
      <dgm:t>
        <a:bodyPr/>
        <a:lstStyle/>
        <a:p>
          <a:endParaRPr lang="en-US"/>
        </a:p>
      </dgm:t>
    </dgm:pt>
    <dgm:pt modelId="{22FC0806-9D34-3741-8D78-EBCDFD90B731}">
      <dgm:prSet phldrT="[Text]"/>
      <dgm:spPr/>
      <dgm:t>
        <a:bodyPr/>
        <a:lstStyle/>
        <a:p>
          <a:r>
            <a:rPr lang="en-US"/>
            <a:t>Extended leave (clinical track)</a:t>
          </a:r>
        </a:p>
      </dgm:t>
    </dgm:pt>
    <dgm:pt modelId="{B7348C75-94A8-5846-BF49-E8A4FF9A4FB2}" type="parTrans" cxnId="{F570E2E1-88B1-5D42-9F6D-7F29BC606EEE}">
      <dgm:prSet/>
      <dgm:spPr/>
      <dgm:t>
        <a:bodyPr/>
        <a:lstStyle/>
        <a:p>
          <a:endParaRPr lang="en-US"/>
        </a:p>
      </dgm:t>
    </dgm:pt>
    <dgm:pt modelId="{2DF460AC-58C7-A944-8224-750156E1B152}" type="sibTrans" cxnId="{F570E2E1-88B1-5D42-9F6D-7F29BC606EEE}">
      <dgm:prSet/>
      <dgm:spPr/>
      <dgm:t>
        <a:bodyPr/>
        <a:lstStyle/>
        <a:p>
          <a:endParaRPr lang="en-US"/>
        </a:p>
      </dgm:t>
    </dgm:pt>
    <dgm:pt modelId="{E2B7439C-0697-6449-B2F3-B5DB7CF151AC}">
      <dgm:prSet/>
      <dgm:spPr/>
      <dgm:t>
        <a:bodyPr/>
        <a:lstStyle/>
        <a:p>
          <a:r>
            <a:rPr lang="en-US"/>
            <a:t>Job board postings (state, national)</a:t>
          </a:r>
          <a:br>
            <a:rPr lang="en-US"/>
          </a:br>
          <a:endParaRPr lang="en-US"/>
        </a:p>
      </dgm:t>
    </dgm:pt>
    <dgm:pt modelId="{9B01787A-814C-8641-A8F9-78BBA00376A1}" type="parTrans" cxnId="{A9AD3079-596F-074E-9D69-BE04724CDD34}">
      <dgm:prSet/>
      <dgm:spPr/>
      <dgm:t>
        <a:bodyPr/>
        <a:lstStyle/>
        <a:p>
          <a:endParaRPr lang="en-US"/>
        </a:p>
      </dgm:t>
    </dgm:pt>
    <dgm:pt modelId="{DDC1E317-58D8-CB48-AE1F-FD7911F7250F}" type="sibTrans" cxnId="{A9AD3079-596F-074E-9D69-BE04724CDD34}">
      <dgm:prSet/>
      <dgm:spPr/>
      <dgm:t>
        <a:bodyPr/>
        <a:lstStyle/>
        <a:p>
          <a:endParaRPr lang="en-US"/>
        </a:p>
      </dgm:t>
    </dgm:pt>
    <dgm:pt modelId="{345C0683-7E6B-7A46-BD03-17BC85FACC2B}">
      <dgm:prSet/>
      <dgm:spPr/>
      <dgm:t>
        <a:bodyPr/>
        <a:lstStyle/>
        <a:p>
          <a:r>
            <a:rPr lang="en-US"/>
            <a:t>Extended Leave</a:t>
          </a:r>
        </a:p>
      </dgm:t>
    </dgm:pt>
    <dgm:pt modelId="{5CB389C7-00EA-8042-8E55-A890B460E939}" type="parTrans" cxnId="{C6FD5C43-FDC4-3B4E-B170-7A79A08F65D3}">
      <dgm:prSet/>
      <dgm:spPr/>
      <dgm:t>
        <a:bodyPr/>
        <a:lstStyle/>
        <a:p>
          <a:endParaRPr lang="en-US"/>
        </a:p>
      </dgm:t>
    </dgm:pt>
    <dgm:pt modelId="{F1412539-66D5-3E44-8D9C-692852E41393}" type="sibTrans" cxnId="{C6FD5C43-FDC4-3B4E-B170-7A79A08F65D3}">
      <dgm:prSet/>
      <dgm:spPr/>
      <dgm:t>
        <a:bodyPr/>
        <a:lstStyle/>
        <a:p>
          <a:endParaRPr lang="en-US"/>
        </a:p>
      </dgm:t>
    </dgm:pt>
    <dgm:pt modelId="{3FA7BD5D-A751-C54D-9B9C-A10F5BFD05FC}">
      <dgm:prSet/>
      <dgm:spPr/>
      <dgm:t>
        <a:bodyPr/>
        <a:lstStyle/>
        <a:p>
          <a:r>
            <a:rPr lang="en-US"/>
            <a:t>Identify champions</a:t>
          </a:r>
        </a:p>
      </dgm:t>
    </dgm:pt>
    <dgm:pt modelId="{37F8DB1E-9362-7342-A6F1-74020E6D8535}" type="parTrans" cxnId="{41223330-9968-B54A-B524-5CE6C384EEAF}">
      <dgm:prSet/>
      <dgm:spPr/>
      <dgm:t>
        <a:bodyPr/>
        <a:lstStyle/>
        <a:p>
          <a:endParaRPr lang="en-US"/>
        </a:p>
      </dgm:t>
    </dgm:pt>
    <dgm:pt modelId="{C08A3D45-9098-3644-8A11-C9D6C7A51868}" type="sibTrans" cxnId="{41223330-9968-B54A-B524-5CE6C384EEAF}">
      <dgm:prSet/>
      <dgm:spPr/>
      <dgm:t>
        <a:bodyPr/>
        <a:lstStyle/>
        <a:p>
          <a:endParaRPr lang="en-US"/>
        </a:p>
      </dgm:t>
    </dgm:pt>
    <dgm:pt modelId="{0671179B-F917-454E-837A-14F60F3AA9B1}">
      <dgm:prSet/>
      <dgm:spPr/>
      <dgm:t>
        <a:bodyPr/>
        <a:lstStyle/>
        <a:p>
          <a:r>
            <a:rPr lang="en-US"/>
            <a:t>Study feasibility and develop best approaches </a:t>
          </a:r>
        </a:p>
      </dgm:t>
    </dgm:pt>
    <dgm:pt modelId="{57415B50-CD41-7C40-B13C-515357FE3434}" type="parTrans" cxnId="{0B12754D-2B86-D642-BBDF-ADBF6347AA2C}">
      <dgm:prSet/>
      <dgm:spPr/>
      <dgm:t>
        <a:bodyPr/>
        <a:lstStyle/>
        <a:p>
          <a:endParaRPr lang="en-US"/>
        </a:p>
      </dgm:t>
    </dgm:pt>
    <dgm:pt modelId="{3AD391DD-F5EE-C041-8838-928CF7A395CA}" type="sibTrans" cxnId="{0B12754D-2B86-D642-BBDF-ADBF6347AA2C}">
      <dgm:prSet/>
      <dgm:spPr/>
      <dgm:t>
        <a:bodyPr/>
        <a:lstStyle/>
        <a:p>
          <a:endParaRPr lang="en-US"/>
        </a:p>
      </dgm:t>
    </dgm:pt>
    <dgm:pt modelId="{95944FD5-6031-2C4A-9ED3-57F06F6FBCA5}">
      <dgm:prSet/>
      <dgm:spPr/>
      <dgm:t>
        <a:bodyPr/>
        <a:lstStyle/>
        <a:p>
          <a:endParaRPr lang="en-US"/>
        </a:p>
      </dgm:t>
    </dgm:pt>
    <dgm:pt modelId="{6652FF74-2582-D54E-8481-828C7EAE8B43}" type="parTrans" cxnId="{A3E4B235-B4B2-B444-B541-700A21E34063}">
      <dgm:prSet/>
      <dgm:spPr/>
      <dgm:t>
        <a:bodyPr/>
        <a:lstStyle/>
        <a:p>
          <a:endParaRPr lang="en-US"/>
        </a:p>
      </dgm:t>
    </dgm:pt>
    <dgm:pt modelId="{ADC16A6D-02C8-C745-8251-AD319C88B034}" type="sibTrans" cxnId="{A3E4B235-B4B2-B444-B541-700A21E34063}">
      <dgm:prSet/>
      <dgm:spPr/>
      <dgm:t>
        <a:bodyPr/>
        <a:lstStyle/>
        <a:p>
          <a:endParaRPr lang="en-US"/>
        </a:p>
      </dgm:t>
    </dgm:pt>
    <dgm:pt modelId="{6B82D771-0E2D-2742-A88D-FFECE829B914}">
      <dgm:prSet phldrT="[Text]"/>
      <dgm:spPr/>
      <dgm:t>
        <a:bodyPr/>
        <a:lstStyle/>
        <a:p>
          <a:endParaRPr lang="en-US"/>
        </a:p>
      </dgm:t>
    </dgm:pt>
    <dgm:pt modelId="{13BDCA63-49E0-E44B-8AD9-FAB3C0F0C5E3}" type="parTrans" cxnId="{61F6B22C-4A8E-E646-8613-21B70C127E91}">
      <dgm:prSet/>
      <dgm:spPr/>
      <dgm:t>
        <a:bodyPr/>
        <a:lstStyle/>
        <a:p>
          <a:endParaRPr lang="en-US"/>
        </a:p>
      </dgm:t>
    </dgm:pt>
    <dgm:pt modelId="{5C44C87D-A9AA-AB41-9E82-BE624350AE22}" type="sibTrans" cxnId="{61F6B22C-4A8E-E646-8613-21B70C127E91}">
      <dgm:prSet/>
      <dgm:spPr/>
      <dgm:t>
        <a:bodyPr/>
        <a:lstStyle/>
        <a:p>
          <a:endParaRPr lang="en-US"/>
        </a:p>
      </dgm:t>
    </dgm:pt>
    <dgm:pt modelId="{168036DB-5897-8045-AD29-42E3872EBFC2}">
      <dgm:prSet/>
      <dgm:spPr/>
      <dgm:t>
        <a:bodyPr/>
        <a:lstStyle/>
        <a:p>
          <a:r>
            <a:rPr lang="en-US"/>
            <a:t>Employer justification points</a:t>
          </a:r>
        </a:p>
      </dgm:t>
    </dgm:pt>
    <dgm:pt modelId="{D982A324-7058-E74E-BCAF-4259012CD913}" type="parTrans" cxnId="{873CA0A4-AC51-E04F-B5BA-75273ABA4CA9}">
      <dgm:prSet/>
      <dgm:spPr/>
      <dgm:t>
        <a:bodyPr/>
        <a:lstStyle/>
        <a:p>
          <a:endParaRPr lang="en-US"/>
        </a:p>
      </dgm:t>
    </dgm:pt>
    <dgm:pt modelId="{5C6B1CD0-EF6B-8B40-8CA8-5B9D6907FFCE}" type="sibTrans" cxnId="{873CA0A4-AC51-E04F-B5BA-75273ABA4CA9}">
      <dgm:prSet/>
      <dgm:spPr/>
      <dgm:t>
        <a:bodyPr/>
        <a:lstStyle/>
        <a:p>
          <a:endParaRPr lang="en-US"/>
        </a:p>
      </dgm:t>
    </dgm:pt>
    <dgm:pt modelId="{A3BD0E35-C08C-FB48-8FA7-A5CBC8AA13ED}">
      <dgm:prSet/>
      <dgm:spPr/>
      <dgm:t>
        <a:bodyPr/>
        <a:lstStyle/>
        <a:p>
          <a:endParaRPr lang="en-US"/>
        </a:p>
      </dgm:t>
    </dgm:pt>
    <dgm:pt modelId="{EADBD8F4-912A-AA42-84CD-B8206AC1E630}" type="parTrans" cxnId="{E19D6A22-4AAD-D645-82F0-E4AC78461093}">
      <dgm:prSet/>
      <dgm:spPr/>
      <dgm:t>
        <a:bodyPr/>
        <a:lstStyle/>
        <a:p>
          <a:endParaRPr lang="en-US"/>
        </a:p>
      </dgm:t>
    </dgm:pt>
    <dgm:pt modelId="{94171DCD-2ECB-3846-862B-72A91280FE6B}" type="sibTrans" cxnId="{E19D6A22-4AAD-D645-82F0-E4AC78461093}">
      <dgm:prSet/>
      <dgm:spPr/>
      <dgm:t>
        <a:bodyPr/>
        <a:lstStyle/>
        <a:p>
          <a:endParaRPr lang="en-US"/>
        </a:p>
      </dgm:t>
    </dgm:pt>
    <dgm:pt modelId="{A9394781-74FF-4646-AD52-D03EB2FD2809}" type="pres">
      <dgm:prSet presAssocID="{E57B357A-F48B-174E-AA63-E404B43FFF0E}" presName="Name0" presStyleCnt="0">
        <dgm:presLayoutVars>
          <dgm:dir/>
          <dgm:animLvl val="lvl"/>
          <dgm:resizeHandles val="exact"/>
        </dgm:presLayoutVars>
      </dgm:prSet>
      <dgm:spPr/>
    </dgm:pt>
    <dgm:pt modelId="{E72371E3-5577-7543-9023-048E9818595B}" type="pres">
      <dgm:prSet presAssocID="{5EEDFE4A-C96C-5241-962E-8A8335AFB7B5}" presName="composite" presStyleCnt="0"/>
      <dgm:spPr/>
    </dgm:pt>
    <dgm:pt modelId="{69696D17-FB1B-7548-B58B-7AE3375588D1}" type="pres">
      <dgm:prSet presAssocID="{5EEDFE4A-C96C-5241-962E-8A8335AFB7B5}" presName="parTx" presStyleLbl="alignNode1" presStyleIdx="0" presStyleCnt="5">
        <dgm:presLayoutVars>
          <dgm:chMax val="0"/>
          <dgm:chPref val="0"/>
          <dgm:bulletEnabled val="1"/>
        </dgm:presLayoutVars>
      </dgm:prSet>
      <dgm:spPr/>
    </dgm:pt>
    <dgm:pt modelId="{2F6B78D4-F8EC-0046-998A-09D0AF18C49D}" type="pres">
      <dgm:prSet presAssocID="{5EEDFE4A-C96C-5241-962E-8A8335AFB7B5}" presName="desTx" presStyleLbl="alignAccFollowNode1" presStyleIdx="0" presStyleCnt="5">
        <dgm:presLayoutVars>
          <dgm:bulletEnabled val="1"/>
        </dgm:presLayoutVars>
      </dgm:prSet>
      <dgm:spPr/>
    </dgm:pt>
    <dgm:pt modelId="{0EC30A4B-F36A-AC49-86FB-8E20D8D2AE88}" type="pres">
      <dgm:prSet presAssocID="{DFC95579-1C20-6945-80DD-DB602ECC92D1}" presName="space" presStyleCnt="0"/>
      <dgm:spPr/>
    </dgm:pt>
    <dgm:pt modelId="{63E8834D-24C3-B44F-BDDD-61BEA383DCFC}" type="pres">
      <dgm:prSet presAssocID="{F49F5EFA-AE08-2844-859B-4D7719D33F00}" presName="composite" presStyleCnt="0"/>
      <dgm:spPr/>
    </dgm:pt>
    <dgm:pt modelId="{5D98F668-608D-DF49-B5B1-739135AAFF7C}" type="pres">
      <dgm:prSet presAssocID="{F49F5EFA-AE08-2844-859B-4D7719D33F00}" presName="parTx" presStyleLbl="alignNode1" presStyleIdx="1" presStyleCnt="5">
        <dgm:presLayoutVars>
          <dgm:chMax val="0"/>
          <dgm:chPref val="0"/>
          <dgm:bulletEnabled val="1"/>
        </dgm:presLayoutVars>
      </dgm:prSet>
      <dgm:spPr/>
    </dgm:pt>
    <dgm:pt modelId="{D23F48FD-65FB-CB4F-AE87-8A2905D6E869}" type="pres">
      <dgm:prSet presAssocID="{F49F5EFA-AE08-2844-859B-4D7719D33F00}" presName="desTx" presStyleLbl="alignAccFollowNode1" presStyleIdx="1" presStyleCnt="5">
        <dgm:presLayoutVars>
          <dgm:bulletEnabled val="1"/>
        </dgm:presLayoutVars>
      </dgm:prSet>
      <dgm:spPr/>
    </dgm:pt>
    <dgm:pt modelId="{A9DF4819-C40E-5B4C-9B68-D5E1D6157F08}" type="pres">
      <dgm:prSet presAssocID="{1E44557C-2183-334E-BEFF-B402C22CC1BD}" presName="space" presStyleCnt="0"/>
      <dgm:spPr/>
    </dgm:pt>
    <dgm:pt modelId="{1E06CD1F-7BD4-644F-AC0F-77F0231A45A4}" type="pres">
      <dgm:prSet presAssocID="{EE710515-C654-BB40-AFE3-92740506FBD8}" presName="composite" presStyleCnt="0"/>
      <dgm:spPr/>
    </dgm:pt>
    <dgm:pt modelId="{47B6A37C-F346-D94D-8692-A68475BE4737}" type="pres">
      <dgm:prSet presAssocID="{EE710515-C654-BB40-AFE3-92740506FBD8}" presName="parTx" presStyleLbl="alignNode1" presStyleIdx="2" presStyleCnt="5">
        <dgm:presLayoutVars>
          <dgm:chMax val="0"/>
          <dgm:chPref val="0"/>
          <dgm:bulletEnabled val="1"/>
        </dgm:presLayoutVars>
      </dgm:prSet>
      <dgm:spPr/>
    </dgm:pt>
    <dgm:pt modelId="{E8F97C4C-CD63-EB4D-A7CE-B2DA9BAC06C8}" type="pres">
      <dgm:prSet presAssocID="{EE710515-C654-BB40-AFE3-92740506FBD8}" presName="desTx" presStyleLbl="alignAccFollowNode1" presStyleIdx="2" presStyleCnt="5">
        <dgm:presLayoutVars>
          <dgm:bulletEnabled val="1"/>
        </dgm:presLayoutVars>
      </dgm:prSet>
      <dgm:spPr/>
    </dgm:pt>
    <dgm:pt modelId="{3ABF3E2B-1745-8348-8757-9D9C349AB34B}" type="pres">
      <dgm:prSet presAssocID="{C76E0F72-649D-A74C-9FE6-20DF32D4E9E6}" presName="space" presStyleCnt="0"/>
      <dgm:spPr/>
    </dgm:pt>
    <dgm:pt modelId="{400A746C-5D23-9740-AB1E-AE9E346F8B45}" type="pres">
      <dgm:prSet presAssocID="{FDC7E807-72EB-6D46-94C6-68868455B628}" presName="composite" presStyleCnt="0"/>
      <dgm:spPr/>
    </dgm:pt>
    <dgm:pt modelId="{E540468F-9E25-B94E-950E-3C171394748E}" type="pres">
      <dgm:prSet presAssocID="{FDC7E807-72EB-6D46-94C6-68868455B628}" presName="parTx" presStyleLbl="alignNode1" presStyleIdx="3" presStyleCnt="5">
        <dgm:presLayoutVars>
          <dgm:chMax val="0"/>
          <dgm:chPref val="0"/>
          <dgm:bulletEnabled val="1"/>
        </dgm:presLayoutVars>
      </dgm:prSet>
      <dgm:spPr/>
    </dgm:pt>
    <dgm:pt modelId="{129011C0-02A5-DF45-B1D1-25390D741EC5}" type="pres">
      <dgm:prSet presAssocID="{FDC7E807-72EB-6D46-94C6-68868455B628}" presName="desTx" presStyleLbl="alignAccFollowNode1" presStyleIdx="3" presStyleCnt="5">
        <dgm:presLayoutVars>
          <dgm:bulletEnabled val="1"/>
        </dgm:presLayoutVars>
      </dgm:prSet>
      <dgm:spPr/>
    </dgm:pt>
    <dgm:pt modelId="{FA0BAD65-B044-FD4C-9E8C-2D180D4959B1}" type="pres">
      <dgm:prSet presAssocID="{15E2CCBF-1EA2-1049-9289-D4DF7DC049C6}" presName="space" presStyleCnt="0"/>
      <dgm:spPr/>
    </dgm:pt>
    <dgm:pt modelId="{8F263600-563F-224F-8E83-CB5CE62323EC}" type="pres">
      <dgm:prSet presAssocID="{0E20231F-C855-7D4C-825B-401EC1954A75}" presName="composite" presStyleCnt="0"/>
      <dgm:spPr/>
    </dgm:pt>
    <dgm:pt modelId="{935B0A3A-03AC-1C45-B69A-732498637062}" type="pres">
      <dgm:prSet presAssocID="{0E20231F-C855-7D4C-825B-401EC1954A75}" presName="parTx" presStyleLbl="alignNode1" presStyleIdx="4" presStyleCnt="5">
        <dgm:presLayoutVars>
          <dgm:chMax val="0"/>
          <dgm:chPref val="0"/>
          <dgm:bulletEnabled val="1"/>
        </dgm:presLayoutVars>
      </dgm:prSet>
      <dgm:spPr/>
    </dgm:pt>
    <dgm:pt modelId="{8649B73E-0250-A94C-A32C-1A09CEEBEAA2}" type="pres">
      <dgm:prSet presAssocID="{0E20231F-C855-7D4C-825B-401EC1954A75}" presName="desTx" presStyleLbl="alignAccFollowNode1" presStyleIdx="4" presStyleCnt="5">
        <dgm:presLayoutVars>
          <dgm:bulletEnabled val="1"/>
        </dgm:presLayoutVars>
      </dgm:prSet>
      <dgm:spPr/>
    </dgm:pt>
  </dgm:ptLst>
  <dgm:cxnLst>
    <dgm:cxn modelId="{9DAD1109-3FC8-A249-92B9-1D5F79F1200B}" type="presOf" srcId="{168036DB-5897-8045-AD29-42E3872EBFC2}" destId="{129011C0-02A5-DF45-B1D1-25390D741EC5}" srcOrd="0" destOrd="3" presId="urn:microsoft.com/office/officeart/2005/8/layout/hList1"/>
    <dgm:cxn modelId="{8D0A880F-B960-4741-ADB9-DE517AB5099D}" type="presOf" srcId="{0E20231F-C855-7D4C-825B-401EC1954A75}" destId="{935B0A3A-03AC-1C45-B69A-732498637062}" srcOrd="0" destOrd="0" presId="urn:microsoft.com/office/officeart/2005/8/layout/hList1"/>
    <dgm:cxn modelId="{EE94AE0F-DDDD-2947-80E7-065EA3E6D747}" type="presOf" srcId="{C8EE6E02-A990-6044-A881-BA0F5B6D04A5}" destId="{D23F48FD-65FB-CB4F-AE87-8A2905D6E869}" srcOrd="0" destOrd="0" presId="urn:microsoft.com/office/officeart/2005/8/layout/hList1"/>
    <dgm:cxn modelId="{101A7610-3A3A-734A-8C24-925AFBCF109C}" type="presOf" srcId="{0671179B-F917-454E-837A-14F60F3AA9B1}" destId="{8649B73E-0250-A94C-A32C-1A09CEEBEAA2}" srcOrd="0" destOrd="2" presId="urn:microsoft.com/office/officeart/2005/8/layout/hList1"/>
    <dgm:cxn modelId="{263A861D-E83A-C74C-A0EC-DA1D568132B5}" type="presOf" srcId="{345C0683-7E6B-7A46-BD03-17BC85FACC2B}" destId="{129011C0-02A5-DF45-B1D1-25390D741EC5}" srcOrd="0" destOrd="1" presId="urn:microsoft.com/office/officeart/2005/8/layout/hList1"/>
    <dgm:cxn modelId="{152D1D1E-B4BF-FB46-96B4-6789327F1E3D}" type="presOf" srcId="{F8EFD667-5D8B-FC49-A8DB-1B5806189B24}" destId="{2F6B78D4-F8EC-0046-998A-09D0AF18C49D}" srcOrd="0" destOrd="1" presId="urn:microsoft.com/office/officeart/2005/8/layout/hList1"/>
    <dgm:cxn modelId="{E19D6A22-4AAD-D645-82F0-E4AC78461093}" srcId="{FDC7E807-72EB-6D46-94C6-68868455B628}" destId="{A3BD0E35-C08C-FB48-8FA7-A5CBC8AA13ED}" srcOrd="2" destOrd="0" parTransId="{EADBD8F4-912A-AA42-84CD-B8206AC1E630}" sibTransId="{94171DCD-2ECB-3846-862B-72A91280FE6B}"/>
    <dgm:cxn modelId="{1954A824-A000-354D-89D1-B5AFDAD4C6DE}" type="presOf" srcId="{95944FD5-6031-2C4A-9ED3-57F06F6FBCA5}" destId="{8649B73E-0250-A94C-A32C-1A09CEEBEAA2}" srcOrd="0" destOrd="1" presId="urn:microsoft.com/office/officeart/2005/8/layout/hList1"/>
    <dgm:cxn modelId="{1F3FDD25-A28D-D64F-85F2-5788C88DCED7}" type="presOf" srcId="{F49F5EFA-AE08-2844-859B-4D7719D33F00}" destId="{5D98F668-608D-DF49-B5B1-739135AAFF7C}" srcOrd="0" destOrd="0" presId="urn:microsoft.com/office/officeart/2005/8/layout/hList1"/>
    <dgm:cxn modelId="{61F6B22C-4A8E-E646-8613-21B70C127E91}" srcId="{5EEDFE4A-C96C-5241-962E-8A8335AFB7B5}" destId="{6B82D771-0E2D-2742-A88D-FFECE829B914}" srcOrd="2" destOrd="0" parTransId="{13BDCA63-49E0-E44B-8AD9-FAB3C0F0C5E3}" sibTransId="{5C44C87D-A9AA-AB41-9E82-BE624350AE22}"/>
    <dgm:cxn modelId="{41223330-9968-B54A-B524-5CE6C384EEAF}" srcId="{0E20231F-C855-7D4C-825B-401EC1954A75}" destId="{3FA7BD5D-A751-C54D-9B9C-A10F5BFD05FC}" srcOrd="0" destOrd="0" parTransId="{37F8DB1E-9362-7342-A6F1-74020E6D8535}" sibTransId="{C08A3D45-9098-3644-8A11-C9D6C7A51868}"/>
    <dgm:cxn modelId="{A3E4B235-B4B2-B444-B541-700A21E34063}" srcId="{0E20231F-C855-7D4C-825B-401EC1954A75}" destId="{95944FD5-6031-2C4A-9ED3-57F06F6FBCA5}" srcOrd="1" destOrd="0" parTransId="{6652FF74-2582-D54E-8481-828C7EAE8B43}" sibTransId="{ADC16A6D-02C8-C745-8251-AD319C88B034}"/>
    <dgm:cxn modelId="{8BE14938-F190-6C40-BE86-C5C9F976E382}" srcId="{5EEDFE4A-C96C-5241-962E-8A8335AFB7B5}" destId="{B92D2A4B-20F3-584C-A796-D837903F4828}" srcOrd="0" destOrd="0" parTransId="{EFC8BC5E-D690-7F4D-8B01-23D34EE889C9}" sibTransId="{C5E995D7-8174-6144-A274-A0CA47C4AD4F}"/>
    <dgm:cxn modelId="{40FCEE3E-E868-3E43-B7DC-594116A93A99}" type="presOf" srcId="{5EEDFE4A-C96C-5241-962E-8A8335AFB7B5}" destId="{69696D17-FB1B-7548-B58B-7AE3375588D1}" srcOrd="0" destOrd="0" presId="urn:microsoft.com/office/officeart/2005/8/layout/hList1"/>
    <dgm:cxn modelId="{5B390C3F-6929-E24B-8F47-722C3B238798}" srcId="{E57B357A-F48B-174E-AA63-E404B43FFF0E}" destId="{0E20231F-C855-7D4C-825B-401EC1954A75}" srcOrd="4" destOrd="0" parTransId="{1FE1FE89-73AE-D446-B547-1B0C3FEBBADD}" sibTransId="{FBB717C1-1126-5348-A14E-42831ED599BA}"/>
    <dgm:cxn modelId="{C6FD5C43-FDC4-3B4E-B170-7A79A08F65D3}" srcId="{FDC7E807-72EB-6D46-94C6-68868455B628}" destId="{345C0683-7E6B-7A46-BD03-17BC85FACC2B}" srcOrd="1" destOrd="0" parTransId="{5CB389C7-00EA-8042-8E55-A890B460E939}" sibTransId="{F1412539-66D5-3E44-8D9C-692852E41393}"/>
    <dgm:cxn modelId="{0A97D76A-D8A4-0A44-8EF1-50FFA96C2455}" type="presOf" srcId="{EE710515-C654-BB40-AFE3-92740506FBD8}" destId="{47B6A37C-F346-D94D-8692-A68475BE4737}" srcOrd="0" destOrd="0" presId="urn:microsoft.com/office/officeart/2005/8/layout/hList1"/>
    <dgm:cxn modelId="{0B12754D-2B86-D642-BBDF-ADBF6347AA2C}" srcId="{0E20231F-C855-7D4C-825B-401EC1954A75}" destId="{0671179B-F917-454E-837A-14F60F3AA9B1}" srcOrd="2" destOrd="0" parTransId="{57415B50-CD41-7C40-B13C-515357FE3434}" sibTransId="{3AD391DD-F5EE-C041-8838-928CF7A395CA}"/>
    <dgm:cxn modelId="{D8BABB6F-E010-1B44-95E5-B30DC2C7BE86}" type="presOf" srcId="{A3BD0E35-C08C-FB48-8FA7-A5CBC8AA13ED}" destId="{129011C0-02A5-DF45-B1D1-25390D741EC5}" srcOrd="0" destOrd="2" presId="urn:microsoft.com/office/officeart/2005/8/layout/hList1"/>
    <dgm:cxn modelId="{E0078B55-A407-4941-A7AE-3DC57978B9CA}" type="presOf" srcId="{3FA7BD5D-A751-C54D-9B9C-A10F5BFD05FC}" destId="{8649B73E-0250-A94C-A32C-1A09CEEBEAA2}" srcOrd="0" destOrd="0" presId="urn:microsoft.com/office/officeart/2005/8/layout/hList1"/>
    <dgm:cxn modelId="{58B41277-5923-2B47-B4A6-AE901FB201FD}" type="presOf" srcId="{E57B357A-F48B-174E-AA63-E404B43FFF0E}" destId="{A9394781-74FF-4646-AD52-D03EB2FD2809}" srcOrd="0" destOrd="0" presId="urn:microsoft.com/office/officeart/2005/8/layout/hList1"/>
    <dgm:cxn modelId="{B2E27F78-4845-D14A-AA97-7282DAD599C4}" srcId="{EE710515-C654-BB40-AFE3-92740506FBD8}" destId="{0F670791-996B-4C47-A52E-C2C14B121D2A}" srcOrd="2" destOrd="0" parTransId="{A471EB16-75BA-C340-9628-E1590C90310C}" sibTransId="{A66A011A-B213-E447-BF5D-4E4C0AB8D0B1}"/>
    <dgm:cxn modelId="{A9AD3079-596F-074E-9D69-BE04724CDD34}" srcId="{FDC7E807-72EB-6D46-94C6-68868455B628}" destId="{E2B7439C-0697-6449-B2F3-B5DB7CF151AC}" srcOrd="0" destOrd="0" parTransId="{9B01787A-814C-8641-A8F9-78BBA00376A1}" sibTransId="{DDC1E317-58D8-CB48-AE1F-FD7911F7250F}"/>
    <dgm:cxn modelId="{3CD0F37C-DB74-AD4C-A777-BA339F9A6BE2}" srcId="{E57B357A-F48B-174E-AA63-E404B43FFF0E}" destId="{5EEDFE4A-C96C-5241-962E-8A8335AFB7B5}" srcOrd="0" destOrd="0" parTransId="{12D49BBF-2026-2E4D-8572-F0541B139C4D}" sibTransId="{DFC95579-1C20-6945-80DD-DB602ECC92D1}"/>
    <dgm:cxn modelId="{EB854884-CCF3-D748-A4DA-390AF4612C0B}" type="presOf" srcId="{B92D2A4B-20F3-584C-A796-D837903F4828}" destId="{2F6B78D4-F8EC-0046-998A-09D0AF18C49D}" srcOrd="0" destOrd="0" presId="urn:microsoft.com/office/officeart/2005/8/layout/hList1"/>
    <dgm:cxn modelId="{A3A6FE87-D7EA-244B-821A-D35E3F203BDA}" type="presOf" srcId="{0B1DC8E3-03EA-074E-8A98-868F1B8ACC4C}" destId="{D23F48FD-65FB-CB4F-AE87-8A2905D6E869}" srcOrd="0" destOrd="1" presId="urn:microsoft.com/office/officeart/2005/8/layout/hList1"/>
    <dgm:cxn modelId="{C75FCC8B-B341-1842-9374-14C4F6369823}" srcId="{5EEDFE4A-C96C-5241-962E-8A8335AFB7B5}" destId="{F8EFD667-5D8B-FC49-A8DB-1B5806189B24}" srcOrd="1" destOrd="0" parTransId="{2ED4AB99-514A-6440-BBC3-F5F15237226D}" sibTransId="{B3EDC241-1613-BD45-BF84-D56472125A21}"/>
    <dgm:cxn modelId="{83FD0599-BDE1-514A-8C4F-E557858BFFB5}" type="presOf" srcId="{0F670791-996B-4C47-A52E-C2C14B121D2A}" destId="{E8F97C4C-CD63-EB4D-A7CE-B2DA9BAC06C8}" srcOrd="0" destOrd="2" presId="urn:microsoft.com/office/officeart/2005/8/layout/hList1"/>
    <dgm:cxn modelId="{CA452B9D-079D-914C-A7B6-9BAC2BFC43F9}" srcId="{E57B357A-F48B-174E-AA63-E404B43FFF0E}" destId="{EE710515-C654-BB40-AFE3-92740506FBD8}" srcOrd="2" destOrd="0" parTransId="{0239E1F1-69D1-3247-9B02-3CE65FD57465}" sibTransId="{C76E0F72-649D-A74C-9FE6-20DF32D4E9E6}"/>
    <dgm:cxn modelId="{050D2BA2-BDC2-3D47-AB56-7BAF506E038F}" type="presOf" srcId="{E2B7439C-0697-6449-B2F3-B5DB7CF151AC}" destId="{129011C0-02A5-DF45-B1D1-25390D741EC5}" srcOrd="0" destOrd="0" presId="urn:microsoft.com/office/officeart/2005/8/layout/hList1"/>
    <dgm:cxn modelId="{873CA0A4-AC51-E04F-B5BA-75273ABA4CA9}" srcId="{FDC7E807-72EB-6D46-94C6-68868455B628}" destId="{168036DB-5897-8045-AD29-42E3872EBFC2}" srcOrd="3" destOrd="0" parTransId="{D982A324-7058-E74E-BCAF-4259012CD913}" sibTransId="{5C6B1CD0-EF6B-8B40-8CA8-5B9D6907FFCE}"/>
    <dgm:cxn modelId="{534D75A5-88FB-7F40-8B9A-8CCFE05D39DA}" type="presOf" srcId="{91366CAB-59CA-B94B-858F-3D82F9632F5E}" destId="{E8F97C4C-CD63-EB4D-A7CE-B2DA9BAC06C8}" srcOrd="0" destOrd="0" presId="urn:microsoft.com/office/officeart/2005/8/layout/hList1"/>
    <dgm:cxn modelId="{C4DC5CB8-95E2-024B-9548-2B8794B080CD}" srcId="{F49F5EFA-AE08-2844-859B-4D7719D33F00}" destId="{0B1DC8E3-03EA-074E-8A98-868F1B8ACC4C}" srcOrd="1" destOrd="0" parTransId="{1295C4C3-3DD1-4748-A263-A0E3DBDBC906}" sibTransId="{A2B2B5FA-9B53-D146-B44A-9062F6997B79}"/>
    <dgm:cxn modelId="{6A7C41BD-B0C3-6646-B632-D9F0623E66DE}" srcId="{E57B357A-F48B-174E-AA63-E404B43FFF0E}" destId="{F49F5EFA-AE08-2844-859B-4D7719D33F00}" srcOrd="1" destOrd="0" parTransId="{96F3FC5F-8A5D-904A-A63A-D0E975F4B705}" sibTransId="{1E44557C-2183-334E-BEFF-B402C22CC1BD}"/>
    <dgm:cxn modelId="{6491A1C3-941A-1C45-96EC-65372A704C20}" srcId="{F49F5EFA-AE08-2844-859B-4D7719D33F00}" destId="{C8EE6E02-A990-6044-A881-BA0F5B6D04A5}" srcOrd="0" destOrd="0" parTransId="{C168F958-0005-EB4C-B039-9A499E8546F0}" sibTransId="{B3C719D0-1B63-A04C-A6D8-3B317086BC95}"/>
    <dgm:cxn modelId="{A16521C4-AF21-FB4E-936D-8EF494907C54}" type="presOf" srcId="{FDC7E807-72EB-6D46-94C6-68868455B628}" destId="{E540468F-9E25-B94E-950E-3C171394748E}" srcOrd="0" destOrd="0" presId="urn:microsoft.com/office/officeart/2005/8/layout/hList1"/>
    <dgm:cxn modelId="{F570E2E1-88B1-5D42-9F6D-7F29BC606EEE}" srcId="{EE710515-C654-BB40-AFE3-92740506FBD8}" destId="{22FC0806-9D34-3741-8D78-EBCDFD90B731}" srcOrd="1" destOrd="0" parTransId="{B7348C75-94A8-5846-BF49-E8A4FF9A4FB2}" sibTransId="{2DF460AC-58C7-A944-8224-750156E1B152}"/>
    <dgm:cxn modelId="{62C74CE6-87A1-5D4A-9461-7A9FAE1CA6D4}" type="presOf" srcId="{6B82D771-0E2D-2742-A88D-FFECE829B914}" destId="{2F6B78D4-F8EC-0046-998A-09D0AF18C49D}" srcOrd="0" destOrd="2" presId="urn:microsoft.com/office/officeart/2005/8/layout/hList1"/>
    <dgm:cxn modelId="{63631CF1-513E-814D-90A7-798DAF5339DE}" type="presOf" srcId="{22FC0806-9D34-3741-8D78-EBCDFD90B731}" destId="{E8F97C4C-CD63-EB4D-A7CE-B2DA9BAC06C8}" srcOrd="0" destOrd="1" presId="urn:microsoft.com/office/officeart/2005/8/layout/hList1"/>
    <dgm:cxn modelId="{01AFAAFB-D1E1-6B4A-8747-B4B8DC31D4AC}" srcId="{EE710515-C654-BB40-AFE3-92740506FBD8}" destId="{91366CAB-59CA-B94B-858F-3D82F9632F5E}" srcOrd="0" destOrd="0" parTransId="{A55DDAF0-E879-3942-930F-7BC8D9548504}" sibTransId="{5274589F-3564-F246-829B-FF99EB8F3C98}"/>
    <dgm:cxn modelId="{42B5C5FE-8397-F340-8779-9B341983319E}" srcId="{E57B357A-F48B-174E-AA63-E404B43FFF0E}" destId="{FDC7E807-72EB-6D46-94C6-68868455B628}" srcOrd="3" destOrd="0" parTransId="{30006817-A356-A540-BD31-A511AB7D2D30}" sibTransId="{15E2CCBF-1EA2-1049-9289-D4DF7DC049C6}"/>
    <dgm:cxn modelId="{93C3E659-E297-744A-92B4-E8840C458508}" type="presParOf" srcId="{A9394781-74FF-4646-AD52-D03EB2FD2809}" destId="{E72371E3-5577-7543-9023-048E9818595B}" srcOrd="0" destOrd="0" presId="urn:microsoft.com/office/officeart/2005/8/layout/hList1"/>
    <dgm:cxn modelId="{D7081C97-B80E-AA4B-9816-F30D9B8FF236}" type="presParOf" srcId="{E72371E3-5577-7543-9023-048E9818595B}" destId="{69696D17-FB1B-7548-B58B-7AE3375588D1}" srcOrd="0" destOrd="0" presId="urn:microsoft.com/office/officeart/2005/8/layout/hList1"/>
    <dgm:cxn modelId="{39A36F52-24A3-0542-A7EE-1B0778982EA2}" type="presParOf" srcId="{E72371E3-5577-7543-9023-048E9818595B}" destId="{2F6B78D4-F8EC-0046-998A-09D0AF18C49D}" srcOrd="1" destOrd="0" presId="urn:microsoft.com/office/officeart/2005/8/layout/hList1"/>
    <dgm:cxn modelId="{B40922AF-C4C5-CC4E-B209-031A19D786B5}" type="presParOf" srcId="{A9394781-74FF-4646-AD52-D03EB2FD2809}" destId="{0EC30A4B-F36A-AC49-86FB-8E20D8D2AE88}" srcOrd="1" destOrd="0" presId="urn:microsoft.com/office/officeart/2005/8/layout/hList1"/>
    <dgm:cxn modelId="{B5837C34-4084-344B-996A-C8276B328598}" type="presParOf" srcId="{A9394781-74FF-4646-AD52-D03EB2FD2809}" destId="{63E8834D-24C3-B44F-BDDD-61BEA383DCFC}" srcOrd="2" destOrd="0" presId="urn:microsoft.com/office/officeart/2005/8/layout/hList1"/>
    <dgm:cxn modelId="{6618EC2C-148D-984F-A682-2598736E37B5}" type="presParOf" srcId="{63E8834D-24C3-B44F-BDDD-61BEA383DCFC}" destId="{5D98F668-608D-DF49-B5B1-739135AAFF7C}" srcOrd="0" destOrd="0" presId="urn:microsoft.com/office/officeart/2005/8/layout/hList1"/>
    <dgm:cxn modelId="{C004F972-1004-C042-95D4-88E40207AE06}" type="presParOf" srcId="{63E8834D-24C3-B44F-BDDD-61BEA383DCFC}" destId="{D23F48FD-65FB-CB4F-AE87-8A2905D6E869}" srcOrd="1" destOrd="0" presId="urn:microsoft.com/office/officeart/2005/8/layout/hList1"/>
    <dgm:cxn modelId="{05713D95-D0BA-1C48-A60B-74578BE020AE}" type="presParOf" srcId="{A9394781-74FF-4646-AD52-D03EB2FD2809}" destId="{A9DF4819-C40E-5B4C-9B68-D5E1D6157F08}" srcOrd="3" destOrd="0" presId="urn:microsoft.com/office/officeart/2005/8/layout/hList1"/>
    <dgm:cxn modelId="{8168377B-DD59-1C4D-A836-D4CDB71CBD94}" type="presParOf" srcId="{A9394781-74FF-4646-AD52-D03EB2FD2809}" destId="{1E06CD1F-7BD4-644F-AC0F-77F0231A45A4}" srcOrd="4" destOrd="0" presId="urn:microsoft.com/office/officeart/2005/8/layout/hList1"/>
    <dgm:cxn modelId="{6953E4D7-FC91-C547-80C4-D7D4619673F5}" type="presParOf" srcId="{1E06CD1F-7BD4-644F-AC0F-77F0231A45A4}" destId="{47B6A37C-F346-D94D-8692-A68475BE4737}" srcOrd="0" destOrd="0" presId="urn:microsoft.com/office/officeart/2005/8/layout/hList1"/>
    <dgm:cxn modelId="{FC80FA78-DD77-0343-8774-F37D5490F310}" type="presParOf" srcId="{1E06CD1F-7BD4-644F-AC0F-77F0231A45A4}" destId="{E8F97C4C-CD63-EB4D-A7CE-B2DA9BAC06C8}" srcOrd="1" destOrd="0" presId="urn:microsoft.com/office/officeart/2005/8/layout/hList1"/>
    <dgm:cxn modelId="{5369DB54-4B1D-8F4D-8889-D5AC89728BAB}" type="presParOf" srcId="{A9394781-74FF-4646-AD52-D03EB2FD2809}" destId="{3ABF3E2B-1745-8348-8757-9D9C349AB34B}" srcOrd="5" destOrd="0" presId="urn:microsoft.com/office/officeart/2005/8/layout/hList1"/>
    <dgm:cxn modelId="{7F8C3014-9C49-3844-8224-F967B245879B}" type="presParOf" srcId="{A9394781-74FF-4646-AD52-D03EB2FD2809}" destId="{400A746C-5D23-9740-AB1E-AE9E346F8B45}" srcOrd="6" destOrd="0" presId="urn:microsoft.com/office/officeart/2005/8/layout/hList1"/>
    <dgm:cxn modelId="{FBC95417-D41A-A44F-B7CC-B29150267B44}" type="presParOf" srcId="{400A746C-5D23-9740-AB1E-AE9E346F8B45}" destId="{E540468F-9E25-B94E-950E-3C171394748E}" srcOrd="0" destOrd="0" presId="urn:microsoft.com/office/officeart/2005/8/layout/hList1"/>
    <dgm:cxn modelId="{FCF51EAD-62D7-E449-982B-14DAF87D8E24}" type="presParOf" srcId="{400A746C-5D23-9740-AB1E-AE9E346F8B45}" destId="{129011C0-02A5-DF45-B1D1-25390D741EC5}" srcOrd="1" destOrd="0" presId="urn:microsoft.com/office/officeart/2005/8/layout/hList1"/>
    <dgm:cxn modelId="{651CE996-6E67-C947-8241-BBEF03EB8737}" type="presParOf" srcId="{A9394781-74FF-4646-AD52-D03EB2FD2809}" destId="{FA0BAD65-B044-FD4C-9E8C-2D180D4959B1}" srcOrd="7" destOrd="0" presId="urn:microsoft.com/office/officeart/2005/8/layout/hList1"/>
    <dgm:cxn modelId="{0E8DE81A-D476-4A46-9E30-C11B8EA8416C}" type="presParOf" srcId="{A9394781-74FF-4646-AD52-D03EB2FD2809}" destId="{8F263600-563F-224F-8E83-CB5CE62323EC}" srcOrd="8" destOrd="0" presId="urn:microsoft.com/office/officeart/2005/8/layout/hList1"/>
    <dgm:cxn modelId="{01A8F278-CE62-4A48-80FA-4D43241EF7F6}" type="presParOf" srcId="{8F263600-563F-224F-8E83-CB5CE62323EC}" destId="{935B0A3A-03AC-1C45-B69A-732498637062}" srcOrd="0" destOrd="0" presId="urn:microsoft.com/office/officeart/2005/8/layout/hList1"/>
    <dgm:cxn modelId="{1BA354FB-E203-594F-A469-9110581FDAD1}" type="presParOf" srcId="{8F263600-563F-224F-8E83-CB5CE62323EC}" destId="{8649B73E-0250-A94C-A32C-1A09CEEBEAA2}"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10F05D5-9D5E-4308-BCD1-E60BE4244F61}" type="doc">
      <dgm:prSet loTypeId="urn:microsoft.com/office/officeart/2005/8/layout/vList2" loCatId="list" qsTypeId="urn:microsoft.com/office/officeart/2005/8/quickstyle/simple1" qsCatId="simple" csTypeId="urn:microsoft.com/office/officeart/2005/8/colors/colorful4" csCatId="colorful" phldr="1"/>
      <dgm:spPr/>
      <dgm:t>
        <a:bodyPr/>
        <a:lstStyle/>
        <a:p>
          <a:endParaRPr lang="en-US"/>
        </a:p>
      </dgm:t>
    </dgm:pt>
    <dgm:pt modelId="{FF54EFD5-8E53-47FD-A0F2-ACEAC784CB3F}">
      <dgm:prSet phldrT="[Text]" phldr="0"/>
      <dgm:spPr/>
      <dgm:t>
        <a:bodyPr/>
        <a:lstStyle/>
        <a:p>
          <a:pPr algn="l" rtl="0">
            <a:lnSpc>
              <a:spcPct val="90000"/>
            </a:lnSpc>
          </a:pPr>
          <a:r>
            <a:rPr lang="en-US" sz="2800">
              <a:latin typeface="Calibri"/>
              <a:ea typeface="Calibri"/>
              <a:cs typeface="Calibri"/>
            </a:rPr>
            <a:t>Share the insights gained from the interviews and provide the foundation for building a robust marketing campaign that can be used in various ACCP communication channels</a:t>
          </a:r>
          <a:endParaRPr lang="en-US"/>
        </a:p>
      </dgm:t>
    </dgm:pt>
    <dgm:pt modelId="{CCFF3F5C-8AC7-4303-8C2F-E1F885BB1CD6}" type="parTrans" cxnId="{14A7CE48-AEBB-4C4F-BFEC-DFC0B96FF098}">
      <dgm:prSet/>
      <dgm:spPr/>
      <dgm:t>
        <a:bodyPr/>
        <a:lstStyle/>
        <a:p>
          <a:endParaRPr lang="en-US"/>
        </a:p>
      </dgm:t>
    </dgm:pt>
    <dgm:pt modelId="{1A96F3FF-52D6-4BAB-8BC2-28EE432112C3}" type="sibTrans" cxnId="{14A7CE48-AEBB-4C4F-BFEC-DFC0B96FF098}">
      <dgm:prSet/>
      <dgm:spPr/>
      <dgm:t>
        <a:bodyPr/>
        <a:lstStyle/>
        <a:p>
          <a:endParaRPr lang="en-US"/>
        </a:p>
      </dgm:t>
    </dgm:pt>
    <dgm:pt modelId="{6CE47802-7DDE-466A-B093-089B0A607F26}">
      <dgm:prSet phldr="0"/>
      <dgm:spPr/>
      <dgm:t>
        <a:bodyPr/>
        <a:lstStyle/>
        <a:p>
          <a:pPr algn="l" rtl="0">
            <a:lnSpc>
              <a:spcPct val="90000"/>
            </a:lnSpc>
          </a:pPr>
          <a:r>
            <a:rPr lang="en-US" sz="2800">
              <a:latin typeface="Calibri"/>
              <a:ea typeface="Calibri"/>
              <a:cs typeface="Calibri"/>
            </a:rPr>
            <a:t>Develop a list of interview questions </a:t>
          </a:r>
          <a:r>
            <a:rPr lang="en-CA" sz="2800">
              <a:latin typeface="Calibri"/>
              <a:ea typeface="Calibri"/>
              <a:cs typeface="Calibri"/>
            </a:rPr>
            <a:t>to help the testimonials highlight the unique aspects of ACCP</a:t>
          </a:r>
          <a:endParaRPr lang="en-US" sz="2800">
            <a:latin typeface="Calibri"/>
            <a:ea typeface="Calibri"/>
            <a:cs typeface="Calibri"/>
          </a:endParaRPr>
        </a:p>
      </dgm:t>
    </dgm:pt>
    <dgm:pt modelId="{DCE4959A-1EF8-4FEC-9EEC-D26B2F614738}" type="parTrans" cxnId="{18904BC7-63EA-45BB-A1A0-21DD67CEC6A2}">
      <dgm:prSet/>
      <dgm:spPr/>
      <dgm:t>
        <a:bodyPr/>
        <a:lstStyle/>
        <a:p>
          <a:endParaRPr lang="en-US"/>
        </a:p>
      </dgm:t>
    </dgm:pt>
    <dgm:pt modelId="{52A7B7CF-8E68-4AB0-A8AD-381069603D37}" type="sibTrans" cxnId="{18904BC7-63EA-45BB-A1A0-21DD67CEC6A2}">
      <dgm:prSet/>
      <dgm:spPr/>
      <dgm:t>
        <a:bodyPr/>
        <a:lstStyle/>
        <a:p>
          <a:endParaRPr lang="en-US"/>
        </a:p>
      </dgm:t>
    </dgm:pt>
    <dgm:pt modelId="{0F7B1C60-C7E8-47BE-8A9F-D79B81903227}">
      <dgm:prSet phldr="0"/>
      <dgm:spPr>
        <a:solidFill>
          <a:srgbClr val="5EDF03"/>
        </a:solidFill>
      </dgm:spPr>
      <dgm:t>
        <a:bodyPr/>
        <a:lstStyle/>
        <a:p>
          <a:pPr algn="l" rtl="0">
            <a:lnSpc>
              <a:spcPct val="90000"/>
            </a:lnSpc>
          </a:pPr>
          <a:r>
            <a:rPr lang="en-US" sz="2800">
              <a:latin typeface="Calibri"/>
              <a:ea typeface="Calibri"/>
              <a:cs typeface="Calibri"/>
            </a:rPr>
            <a:t>Build a bank of member interviews/testimonials capturing the unique experiences of the ACCP membership and the specific reasons they value their ACCP membership</a:t>
          </a:r>
        </a:p>
      </dgm:t>
    </dgm:pt>
    <dgm:pt modelId="{EA85D038-4991-4BA3-9B62-AAE51FCD7AE0}" type="parTrans" cxnId="{8EFA4ED1-D881-4256-92D2-3D82813CAF8E}">
      <dgm:prSet/>
      <dgm:spPr/>
      <dgm:t>
        <a:bodyPr/>
        <a:lstStyle/>
        <a:p>
          <a:endParaRPr lang="en-US"/>
        </a:p>
      </dgm:t>
    </dgm:pt>
    <dgm:pt modelId="{A5E04889-3BD6-430C-8692-ABE6774C2B34}" type="sibTrans" cxnId="{8EFA4ED1-D881-4256-92D2-3D82813CAF8E}">
      <dgm:prSet/>
      <dgm:spPr/>
      <dgm:t>
        <a:bodyPr/>
        <a:lstStyle/>
        <a:p>
          <a:endParaRPr lang="en-US"/>
        </a:p>
      </dgm:t>
    </dgm:pt>
    <dgm:pt modelId="{C9CF5767-7723-40BD-B3CC-CCA3A4A9774D}">
      <dgm:prSet phldr="0"/>
      <dgm:spPr/>
      <dgm:t>
        <a:bodyPr/>
        <a:lstStyle/>
        <a:p>
          <a:pPr algn="l" rtl="0">
            <a:lnSpc>
              <a:spcPct val="90000"/>
            </a:lnSpc>
          </a:pPr>
          <a:r>
            <a:rPr lang="en-US" sz="2800">
              <a:latin typeface="Calibri"/>
              <a:ea typeface="Calibri"/>
              <a:cs typeface="Calibri"/>
            </a:rPr>
            <a:t>Synthesize content from interviews to identify common themes, trends, and key insights into the diverse ways ACCP enriches the professional lives of its members</a:t>
          </a:r>
        </a:p>
      </dgm:t>
    </dgm:pt>
    <dgm:pt modelId="{695CC16E-6897-4CBB-845A-3E2D226FE79C}" type="parTrans" cxnId="{9B76F875-73A9-419A-98B0-4A148C96BFF1}">
      <dgm:prSet/>
      <dgm:spPr/>
      <dgm:t>
        <a:bodyPr/>
        <a:lstStyle/>
        <a:p>
          <a:endParaRPr lang="en-US"/>
        </a:p>
      </dgm:t>
    </dgm:pt>
    <dgm:pt modelId="{7EBF221F-BE3B-423F-9B11-6A1B820212BB}" type="sibTrans" cxnId="{9B76F875-73A9-419A-98B0-4A148C96BFF1}">
      <dgm:prSet/>
      <dgm:spPr/>
      <dgm:t>
        <a:bodyPr/>
        <a:lstStyle/>
        <a:p>
          <a:endParaRPr lang="en-US"/>
        </a:p>
      </dgm:t>
    </dgm:pt>
    <dgm:pt modelId="{E8F0A495-880B-4A47-8626-B265961997A4}" type="pres">
      <dgm:prSet presAssocID="{E10F05D5-9D5E-4308-BCD1-E60BE4244F61}" presName="linear" presStyleCnt="0">
        <dgm:presLayoutVars>
          <dgm:animLvl val="lvl"/>
          <dgm:resizeHandles val="exact"/>
        </dgm:presLayoutVars>
      </dgm:prSet>
      <dgm:spPr/>
    </dgm:pt>
    <dgm:pt modelId="{8636E85F-59D4-41DB-A3FB-2D116D71C62E}" type="pres">
      <dgm:prSet presAssocID="{6CE47802-7DDE-466A-B093-089B0A607F26}" presName="parentText" presStyleLbl="node1" presStyleIdx="0" presStyleCnt="4">
        <dgm:presLayoutVars>
          <dgm:chMax val="0"/>
          <dgm:bulletEnabled val="1"/>
        </dgm:presLayoutVars>
      </dgm:prSet>
      <dgm:spPr/>
    </dgm:pt>
    <dgm:pt modelId="{429AA2A5-9065-45C1-91D8-5F797F668618}" type="pres">
      <dgm:prSet presAssocID="{52A7B7CF-8E68-4AB0-A8AD-381069603D37}" presName="spacer" presStyleCnt="0"/>
      <dgm:spPr/>
    </dgm:pt>
    <dgm:pt modelId="{AC7F7946-BAC5-415A-99C6-0401D17A0E02}" type="pres">
      <dgm:prSet presAssocID="{0F7B1C60-C7E8-47BE-8A9F-D79B81903227}" presName="parentText" presStyleLbl="node1" presStyleIdx="1" presStyleCnt="4">
        <dgm:presLayoutVars>
          <dgm:chMax val="0"/>
          <dgm:bulletEnabled val="1"/>
        </dgm:presLayoutVars>
      </dgm:prSet>
      <dgm:spPr/>
    </dgm:pt>
    <dgm:pt modelId="{DE0E75A1-C95F-473B-9CF3-461EB2FD820D}" type="pres">
      <dgm:prSet presAssocID="{A5E04889-3BD6-430C-8692-ABE6774C2B34}" presName="spacer" presStyleCnt="0"/>
      <dgm:spPr/>
    </dgm:pt>
    <dgm:pt modelId="{5001161E-8A69-41DF-B5E3-1C77DB2B7693}" type="pres">
      <dgm:prSet presAssocID="{C9CF5767-7723-40BD-B3CC-CCA3A4A9774D}" presName="parentText" presStyleLbl="node1" presStyleIdx="2" presStyleCnt="4">
        <dgm:presLayoutVars>
          <dgm:chMax val="0"/>
          <dgm:bulletEnabled val="1"/>
        </dgm:presLayoutVars>
      </dgm:prSet>
      <dgm:spPr/>
    </dgm:pt>
    <dgm:pt modelId="{22446B15-65A2-46CE-BD94-EFB360A8BEA2}" type="pres">
      <dgm:prSet presAssocID="{7EBF221F-BE3B-423F-9B11-6A1B820212BB}" presName="spacer" presStyleCnt="0"/>
      <dgm:spPr/>
    </dgm:pt>
    <dgm:pt modelId="{B9D4638F-D903-4FAD-AD4F-29296A8E7668}" type="pres">
      <dgm:prSet presAssocID="{FF54EFD5-8E53-47FD-A0F2-ACEAC784CB3F}" presName="parentText" presStyleLbl="node1" presStyleIdx="3" presStyleCnt="4">
        <dgm:presLayoutVars>
          <dgm:chMax val="0"/>
          <dgm:bulletEnabled val="1"/>
        </dgm:presLayoutVars>
      </dgm:prSet>
      <dgm:spPr/>
    </dgm:pt>
  </dgm:ptLst>
  <dgm:cxnLst>
    <dgm:cxn modelId="{163DB706-AA5F-4BA5-903C-AA469EDAEAEB}" type="presOf" srcId="{FF54EFD5-8E53-47FD-A0F2-ACEAC784CB3F}" destId="{B9D4638F-D903-4FAD-AD4F-29296A8E7668}" srcOrd="0" destOrd="0" presId="urn:microsoft.com/office/officeart/2005/8/layout/vList2"/>
    <dgm:cxn modelId="{D6600F26-3068-45B9-8805-F294EEE68B30}" type="presOf" srcId="{C9CF5767-7723-40BD-B3CC-CCA3A4A9774D}" destId="{5001161E-8A69-41DF-B5E3-1C77DB2B7693}" srcOrd="0" destOrd="0" presId="urn:microsoft.com/office/officeart/2005/8/layout/vList2"/>
    <dgm:cxn modelId="{14A7CE48-AEBB-4C4F-BFEC-DFC0B96FF098}" srcId="{E10F05D5-9D5E-4308-BCD1-E60BE4244F61}" destId="{FF54EFD5-8E53-47FD-A0F2-ACEAC784CB3F}" srcOrd="3" destOrd="0" parTransId="{CCFF3F5C-8AC7-4303-8C2F-E1F885BB1CD6}" sibTransId="{1A96F3FF-52D6-4BAB-8BC2-28EE432112C3}"/>
    <dgm:cxn modelId="{9B76F875-73A9-419A-98B0-4A148C96BFF1}" srcId="{E10F05D5-9D5E-4308-BCD1-E60BE4244F61}" destId="{C9CF5767-7723-40BD-B3CC-CCA3A4A9774D}" srcOrd="2" destOrd="0" parTransId="{695CC16E-6897-4CBB-845A-3E2D226FE79C}" sibTransId="{7EBF221F-BE3B-423F-9B11-6A1B820212BB}"/>
    <dgm:cxn modelId="{963E9D9C-934D-4CD4-AF3C-E1D75ADC2013}" type="presOf" srcId="{E10F05D5-9D5E-4308-BCD1-E60BE4244F61}" destId="{E8F0A495-880B-4A47-8626-B265961997A4}" srcOrd="0" destOrd="0" presId="urn:microsoft.com/office/officeart/2005/8/layout/vList2"/>
    <dgm:cxn modelId="{18904BC7-63EA-45BB-A1A0-21DD67CEC6A2}" srcId="{E10F05D5-9D5E-4308-BCD1-E60BE4244F61}" destId="{6CE47802-7DDE-466A-B093-089B0A607F26}" srcOrd="0" destOrd="0" parTransId="{DCE4959A-1EF8-4FEC-9EEC-D26B2F614738}" sibTransId="{52A7B7CF-8E68-4AB0-A8AD-381069603D37}"/>
    <dgm:cxn modelId="{0D8FFCC7-B9BA-4CA3-B4F7-E273F729E3BA}" type="presOf" srcId="{0F7B1C60-C7E8-47BE-8A9F-D79B81903227}" destId="{AC7F7946-BAC5-415A-99C6-0401D17A0E02}" srcOrd="0" destOrd="0" presId="urn:microsoft.com/office/officeart/2005/8/layout/vList2"/>
    <dgm:cxn modelId="{8EFA4ED1-D881-4256-92D2-3D82813CAF8E}" srcId="{E10F05D5-9D5E-4308-BCD1-E60BE4244F61}" destId="{0F7B1C60-C7E8-47BE-8A9F-D79B81903227}" srcOrd="1" destOrd="0" parTransId="{EA85D038-4991-4BA3-9B62-AAE51FCD7AE0}" sibTransId="{A5E04889-3BD6-430C-8692-ABE6774C2B34}"/>
    <dgm:cxn modelId="{1E43E9D8-0FE5-44D7-8366-C3A5723BC2C3}" type="presOf" srcId="{6CE47802-7DDE-466A-B093-089B0A607F26}" destId="{8636E85F-59D4-41DB-A3FB-2D116D71C62E}" srcOrd="0" destOrd="0" presId="urn:microsoft.com/office/officeart/2005/8/layout/vList2"/>
    <dgm:cxn modelId="{54480DEC-18C3-4838-95B6-704EA77515DE}" type="presParOf" srcId="{E8F0A495-880B-4A47-8626-B265961997A4}" destId="{8636E85F-59D4-41DB-A3FB-2D116D71C62E}" srcOrd="0" destOrd="0" presId="urn:microsoft.com/office/officeart/2005/8/layout/vList2"/>
    <dgm:cxn modelId="{DA87107E-B557-436C-B592-6EC664A13E9A}" type="presParOf" srcId="{E8F0A495-880B-4A47-8626-B265961997A4}" destId="{429AA2A5-9065-45C1-91D8-5F797F668618}" srcOrd="1" destOrd="0" presId="urn:microsoft.com/office/officeart/2005/8/layout/vList2"/>
    <dgm:cxn modelId="{DE5C881A-8FD0-4C89-984D-A3897BF0C05F}" type="presParOf" srcId="{E8F0A495-880B-4A47-8626-B265961997A4}" destId="{AC7F7946-BAC5-415A-99C6-0401D17A0E02}" srcOrd="2" destOrd="0" presId="urn:microsoft.com/office/officeart/2005/8/layout/vList2"/>
    <dgm:cxn modelId="{DF89D995-4BBE-42D9-A0DC-60B4BECA23BF}" type="presParOf" srcId="{E8F0A495-880B-4A47-8626-B265961997A4}" destId="{DE0E75A1-C95F-473B-9CF3-461EB2FD820D}" srcOrd="3" destOrd="0" presId="urn:microsoft.com/office/officeart/2005/8/layout/vList2"/>
    <dgm:cxn modelId="{D676AFC2-9468-4753-BB98-31915BF42CB0}" type="presParOf" srcId="{E8F0A495-880B-4A47-8626-B265961997A4}" destId="{5001161E-8A69-41DF-B5E3-1C77DB2B7693}" srcOrd="4" destOrd="0" presId="urn:microsoft.com/office/officeart/2005/8/layout/vList2"/>
    <dgm:cxn modelId="{80E1576D-463F-4465-B321-453D951FD4F9}" type="presParOf" srcId="{E8F0A495-880B-4A47-8626-B265961997A4}" destId="{22446B15-65A2-46CE-BD94-EFB360A8BEA2}" srcOrd="5" destOrd="0" presId="urn:microsoft.com/office/officeart/2005/8/layout/vList2"/>
    <dgm:cxn modelId="{59272A02-9B2C-4D9F-852E-F7AD5DB0EBF4}" type="presParOf" srcId="{E8F0A495-880B-4A47-8626-B265961997A4}" destId="{B9D4638F-D903-4FAD-AD4F-29296A8E7668}"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2C08AC7-7873-49C8-9C25-DD07503989E9}" type="doc">
      <dgm:prSet loTypeId="urn:microsoft.com/office/officeart/2005/8/layout/hList1" loCatId="list" qsTypeId="urn:microsoft.com/office/officeart/2005/8/quickstyle/simple1" qsCatId="simple" csTypeId="urn:microsoft.com/office/officeart/2005/8/colors/colorful2" csCatId="colorful" phldr="1"/>
      <dgm:spPr/>
      <dgm:t>
        <a:bodyPr/>
        <a:lstStyle/>
        <a:p>
          <a:endParaRPr lang="en-US"/>
        </a:p>
      </dgm:t>
    </dgm:pt>
    <dgm:pt modelId="{E080C4F8-52D9-455D-861A-63938E91B26C}">
      <dgm:prSet phldrT="[Text]" phldr="0"/>
      <dgm:spPr/>
      <dgm:t>
        <a:bodyPr/>
        <a:lstStyle/>
        <a:p>
          <a:pPr rtl="0"/>
          <a:r>
            <a:rPr lang="en-US" sz="1400">
              <a:latin typeface="Calibri Light"/>
              <a:ea typeface="Calibri Light"/>
              <a:cs typeface="Calibri Light"/>
            </a:rPr>
            <a:t>Represent various practice areas and membership types </a:t>
          </a:r>
          <a:endParaRPr lang="en-US">
            <a:latin typeface="Calibri Light"/>
            <a:ea typeface="Calibri Light"/>
            <a:cs typeface="Calibri Light"/>
          </a:endParaRPr>
        </a:p>
      </dgm:t>
    </dgm:pt>
    <dgm:pt modelId="{F99038B0-ACD6-4904-AD88-D375193F1818}" type="parTrans" cxnId="{E6BD4C81-3122-4054-966B-552513FEE623}">
      <dgm:prSet/>
      <dgm:spPr/>
      <dgm:t>
        <a:bodyPr/>
        <a:lstStyle/>
        <a:p>
          <a:endParaRPr lang="en-US"/>
        </a:p>
      </dgm:t>
    </dgm:pt>
    <dgm:pt modelId="{99ED4854-DF22-4585-931D-55ED9B579761}" type="sibTrans" cxnId="{E6BD4C81-3122-4054-966B-552513FEE623}">
      <dgm:prSet/>
      <dgm:spPr/>
      <dgm:t>
        <a:bodyPr/>
        <a:lstStyle/>
        <a:p>
          <a:endParaRPr lang="en-US"/>
        </a:p>
      </dgm:t>
    </dgm:pt>
    <dgm:pt modelId="{C3DAC792-9224-42F8-9206-B06D0B5953F5}">
      <dgm:prSet phldrT="[Text]" phldr="0"/>
      <dgm:spPr/>
      <dgm:t>
        <a:bodyPr/>
        <a:lstStyle/>
        <a:p>
          <a:pPr rtl="0"/>
          <a:r>
            <a:rPr lang="en-US" sz="1400">
              <a:latin typeface="Calibri Light"/>
              <a:ea typeface="Calibri Light"/>
              <a:cs typeface="Calibri Light"/>
            </a:rPr>
            <a:t>Capture authentic diverse testimonials </a:t>
          </a:r>
        </a:p>
      </dgm:t>
    </dgm:pt>
    <dgm:pt modelId="{4A7C3A7F-5548-4430-B873-FEB7960D4532}" type="sibTrans" cxnId="{54D6DB1F-0B37-4347-BEF6-17A4EF42D3A1}">
      <dgm:prSet/>
      <dgm:spPr/>
      <dgm:t>
        <a:bodyPr/>
        <a:lstStyle/>
        <a:p>
          <a:endParaRPr lang="en-US"/>
        </a:p>
      </dgm:t>
    </dgm:pt>
    <dgm:pt modelId="{9954164E-7A36-41E3-8AC6-418ACADDC36A}" type="parTrans" cxnId="{54D6DB1F-0B37-4347-BEF6-17A4EF42D3A1}">
      <dgm:prSet/>
      <dgm:spPr/>
      <dgm:t>
        <a:bodyPr/>
        <a:lstStyle/>
        <a:p>
          <a:endParaRPr lang="en-US"/>
        </a:p>
      </dgm:t>
    </dgm:pt>
    <dgm:pt modelId="{B9B5780F-20A9-4C8E-9ACF-2AD817522D8D}">
      <dgm:prSet phldr="0"/>
      <dgm:spPr/>
      <dgm:t>
        <a:bodyPr/>
        <a:lstStyle/>
        <a:p>
          <a:pPr algn="ctr" rtl="0"/>
          <a:r>
            <a:rPr lang="en-US">
              <a:latin typeface="Calibri Light"/>
              <a:ea typeface="Calibri Light"/>
              <a:cs typeface="Calibri Light"/>
            </a:rPr>
            <a:t>Identify members playing key roles in all aspects of the organization to:</a:t>
          </a:r>
        </a:p>
      </dgm:t>
    </dgm:pt>
    <dgm:pt modelId="{C1F2F700-6495-4BB9-8B51-AE93243EC7AF}" type="parTrans" cxnId="{D18965F7-B33A-44B6-987E-9F903A37E7CD}">
      <dgm:prSet/>
      <dgm:spPr/>
    </dgm:pt>
    <dgm:pt modelId="{84C7C3E2-BC3E-4253-8B17-05B7902DE655}" type="sibTrans" cxnId="{D18965F7-B33A-44B6-987E-9F903A37E7CD}">
      <dgm:prSet/>
      <dgm:spPr/>
    </dgm:pt>
    <dgm:pt modelId="{8A993016-046F-4455-83FA-7D2531C518D0}">
      <dgm:prSet phldr="0"/>
      <dgm:spPr/>
      <dgm:t>
        <a:bodyPr/>
        <a:lstStyle/>
        <a:p>
          <a:pPr rtl="0"/>
          <a:r>
            <a:rPr lang="en-US" sz="1400">
              <a:latin typeface="Calibri Light"/>
              <a:ea typeface="Calibri Light"/>
              <a:cs typeface="Calibri Light"/>
            </a:rPr>
            <a:t>Highlight unique experiences of our membership</a:t>
          </a:r>
        </a:p>
      </dgm:t>
    </dgm:pt>
    <dgm:pt modelId="{FEEEABFD-8A20-44AF-993E-265B8B7CC9E2}" type="parTrans" cxnId="{D5F156A2-0379-47E2-A5C1-895BC9491086}">
      <dgm:prSet/>
      <dgm:spPr/>
    </dgm:pt>
    <dgm:pt modelId="{F7370183-C74E-4B1C-B409-7F452AA80A2A}" type="sibTrans" cxnId="{D5F156A2-0379-47E2-A5C1-895BC9491086}">
      <dgm:prSet/>
      <dgm:spPr/>
    </dgm:pt>
    <dgm:pt modelId="{2FE3D0CE-C8ED-4BAF-99C7-113671870D48}" type="pres">
      <dgm:prSet presAssocID="{42C08AC7-7873-49C8-9C25-DD07503989E9}" presName="Name0" presStyleCnt="0">
        <dgm:presLayoutVars>
          <dgm:dir/>
          <dgm:animLvl val="lvl"/>
          <dgm:resizeHandles val="exact"/>
        </dgm:presLayoutVars>
      </dgm:prSet>
      <dgm:spPr/>
    </dgm:pt>
    <dgm:pt modelId="{79F46CD8-CCD5-4058-B091-1223625DEBED}" type="pres">
      <dgm:prSet presAssocID="{B9B5780F-20A9-4C8E-9ACF-2AD817522D8D}" presName="composite" presStyleCnt="0"/>
      <dgm:spPr/>
    </dgm:pt>
    <dgm:pt modelId="{3F38B0EB-8872-405A-A501-ED44E4C8718F}" type="pres">
      <dgm:prSet presAssocID="{B9B5780F-20A9-4C8E-9ACF-2AD817522D8D}" presName="parTx" presStyleLbl="alignNode1" presStyleIdx="0" presStyleCnt="1">
        <dgm:presLayoutVars>
          <dgm:chMax val="0"/>
          <dgm:chPref val="0"/>
          <dgm:bulletEnabled val="1"/>
        </dgm:presLayoutVars>
      </dgm:prSet>
      <dgm:spPr>
        <a:solidFill>
          <a:srgbClr val="5EDF03"/>
        </a:solidFill>
      </dgm:spPr>
    </dgm:pt>
    <dgm:pt modelId="{520B7F1F-676F-4575-9A74-AB144E0933C8}" type="pres">
      <dgm:prSet presAssocID="{B9B5780F-20A9-4C8E-9ACF-2AD817522D8D}" presName="desTx" presStyleLbl="alignAccFollowNode1" presStyleIdx="0" presStyleCnt="1">
        <dgm:presLayoutVars>
          <dgm:bulletEnabled val="1"/>
        </dgm:presLayoutVars>
      </dgm:prSet>
      <dgm:spPr>
        <a:solidFill>
          <a:srgbClr val="D3F6BC"/>
        </a:solidFill>
      </dgm:spPr>
    </dgm:pt>
  </dgm:ptLst>
  <dgm:cxnLst>
    <dgm:cxn modelId="{54D6DB1F-0B37-4347-BEF6-17A4EF42D3A1}" srcId="{B9B5780F-20A9-4C8E-9ACF-2AD817522D8D}" destId="{C3DAC792-9224-42F8-9206-B06D0B5953F5}" srcOrd="1" destOrd="0" parTransId="{9954164E-7A36-41E3-8AC6-418ACADDC36A}" sibTransId="{4A7C3A7F-5548-4430-B873-FEB7960D4532}"/>
    <dgm:cxn modelId="{C955E547-543E-4EC4-B90E-884930A0128E}" type="presOf" srcId="{8A993016-046F-4455-83FA-7D2531C518D0}" destId="{520B7F1F-676F-4575-9A74-AB144E0933C8}" srcOrd="0" destOrd="0" presId="urn:microsoft.com/office/officeart/2005/8/layout/hList1"/>
    <dgm:cxn modelId="{2AF64F51-EF4F-4266-A5ED-94CEDE18C7DC}" type="presOf" srcId="{E080C4F8-52D9-455D-861A-63938E91B26C}" destId="{520B7F1F-676F-4575-9A74-AB144E0933C8}" srcOrd="0" destOrd="2" presId="urn:microsoft.com/office/officeart/2005/8/layout/hList1"/>
    <dgm:cxn modelId="{16BE0775-353D-47D3-AA9A-FF4247978AF0}" type="presOf" srcId="{C3DAC792-9224-42F8-9206-B06D0B5953F5}" destId="{520B7F1F-676F-4575-9A74-AB144E0933C8}" srcOrd="0" destOrd="1" presId="urn:microsoft.com/office/officeart/2005/8/layout/hList1"/>
    <dgm:cxn modelId="{377EEB80-00C8-4FE2-B7E4-6818F1C1787D}" type="presOf" srcId="{42C08AC7-7873-49C8-9C25-DD07503989E9}" destId="{2FE3D0CE-C8ED-4BAF-99C7-113671870D48}" srcOrd="0" destOrd="0" presId="urn:microsoft.com/office/officeart/2005/8/layout/hList1"/>
    <dgm:cxn modelId="{E6BD4C81-3122-4054-966B-552513FEE623}" srcId="{B9B5780F-20A9-4C8E-9ACF-2AD817522D8D}" destId="{E080C4F8-52D9-455D-861A-63938E91B26C}" srcOrd="2" destOrd="0" parTransId="{F99038B0-ACD6-4904-AD88-D375193F1818}" sibTransId="{99ED4854-DF22-4585-931D-55ED9B579761}"/>
    <dgm:cxn modelId="{D5F156A2-0379-47E2-A5C1-895BC9491086}" srcId="{B9B5780F-20A9-4C8E-9ACF-2AD817522D8D}" destId="{8A993016-046F-4455-83FA-7D2531C518D0}" srcOrd="0" destOrd="0" parTransId="{FEEEABFD-8A20-44AF-993E-265B8B7CC9E2}" sibTransId="{F7370183-C74E-4B1C-B409-7F452AA80A2A}"/>
    <dgm:cxn modelId="{74AB64BE-C4AD-4542-B016-32CABE22EE73}" type="presOf" srcId="{B9B5780F-20A9-4C8E-9ACF-2AD817522D8D}" destId="{3F38B0EB-8872-405A-A501-ED44E4C8718F}" srcOrd="0" destOrd="0" presId="urn:microsoft.com/office/officeart/2005/8/layout/hList1"/>
    <dgm:cxn modelId="{D18965F7-B33A-44B6-987E-9F903A37E7CD}" srcId="{42C08AC7-7873-49C8-9C25-DD07503989E9}" destId="{B9B5780F-20A9-4C8E-9ACF-2AD817522D8D}" srcOrd="0" destOrd="0" parTransId="{C1F2F700-6495-4BB9-8B51-AE93243EC7AF}" sibTransId="{84C7C3E2-BC3E-4253-8B17-05B7902DE655}"/>
    <dgm:cxn modelId="{29616272-C208-4A0B-871C-11AD7A9EB16D}" type="presParOf" srcId="{2FE3D0CE-C8ED-4BAF-99C7-113671870D48}" destId="{79F46CD8-CCD5-4058-B091-1223625DEBED}" srcOrd="0" destOrd="0" presId="urn:microsoft.com/office/officeart/2005/8/layout/hList1"/>
    <dgm:cxn modelId="{09C9B765-1BEA-43C7-91EB-9ED89775CB66}" type="presParOf" srcId="{79F46CD8-CCD5-4058-B091-1223625DEBED}" destId="{3F38B0EB-8872-405A-A501-ED44E4C8718F}" srcOrd="0" destOrd="0" presId="urn:microsoft.com/office/officeart/2005/8/layout/hList1"/>
    <dgm:cxn modelId="{52E5636E-A7F3-462A-BCA2-7E7A8CF99EC7}" type="presParOf" srcId="{79F46CD8-CCD5-4058-B091-1223625DEBED}" destId="{520B7F1F-676F-4575-9A74-AB144E0933C8}"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2C08AC7-7873-49C8-9C25-DD07503989E9}" type="doc">
      <dgm:prSet loTypeId="urn:microsoft.com/office/officeart/2005/8/layout/hList1" loCatId="list" qsTypeId="urn:microsoft.com/office/officeart/2005/8/quickstyle/simple1" qsCatId="simple" csTypeId="urn:microsoft.com/office/officeart/2005/8/colors/colorful2" csCatId="colorful" phldr="1"/>
      <dgm:spPr/>
      <dgm:t>
        <a:bodyPr/>
        <a:lstStyle/>
        <a:p>
          <a:endParaRPr lang="en-US"/>
        </a:p>
      </dgm:t>
    </dgm:pt>
    <dgm:pt modelId="{B9B5780F-20A9-4C8E-9ACF-2AD817522D8D}">
      <dgm:prSet phldr="0"/>
      <dgm:spPr>
        <a:solidFill>
          <a:srgbClr val="5EDF03"/>
        </a:solidFill>
      </dgm:spPr>
      <dgm:t>
        <a:bodyPr/>
        <a:lstStyle/>
        <a:p>
          <a:pPr algn="ctr" rtl="0">
            <a:lnSpc>
              <a:spcPct val="90000"/>
            </a:lnSpc>
          </a:pPr>
          <a:r>
            <a:rPr lang="en-US" sz="2700">
              <a:solidFill>
                <a:srgbClr val="FFFFFF"/>
              </a:solidFill>
              <a:latin typeface="Calibri Light"/>
              <a:ea typeface="Calibri Light"/>
              <a:cs typeface="Calibri Light"/>
            </a:rPr>
            <a:t>Outcome</a:t>
          </a:r>
        </a:p>
      </dgm:t>
    </dgm:pt>
    <dgm:pt modelId="{C1F2F700-6495-4BB9-8B51-AE93243EC7AF}" type="parTrans" cxnId="{D18965F7-B33A-44B6-987E-9F903A37E7CD}">
      <dgm:prSet/>
      <dgm:spPr/>
    </dgm:pt>
    <dgm:pt modelId="{84C7C3E2-BC3E-4253-8B17-05B7902DE655}" type="sibTrans" cxnId="{D18965F7-B33A-44B6-987E-9F903A37E7CD}">
      <dgm:prSet/>
      <dgm:spPr/>
    </dgm:pt>
    <dgm:pt modelId="{EE3E4697-1C7A-47E6-98DE-1B56250A91E3}">
      <dgm:prSet phldr="0"/>
      <dgm:spPr/>
      <dgm:t>
        <a:bodyPr/>
        <a:lstStyle/>
        <a:p>
          <a:pPr algn="ctr">
            <a:lnSpc>
              <a:spcPct val="90000"/>
            </a:lnSpc>
          </a:pPr>
          <a:r>
            <a:rPr lang="en-CA" sz="2300">
              <a:solidFill>
                <a:srgbClr val="444444"/>
              </a:solidFill>
              <a:latin typeface="Calibri Light"/>
              <a:ea typeface="Calibri"/>
              <a:cs typeface="Calibri"/>
            </a:rPr>
            <a:t>33 total interviews were conducted, with 27 moved on to the peer review phase</a:t>
          </a:r>
          <a:endParaRPr lang="en-US" sz="2300">
            <a:solidFill>
              <a:srgbClr val="FFFFFF"/>
            </a:solidFill>
            <a:latin typeface="Calibri Light"/>
            <a:ea typeface="+mn-ea"/>
            <a:cs typeface="+mn-cs"/>
          </a:endParaRPr>
        </a:p>
      </dgm:t>
    </dgm:pt>
    <dgm:pt modelId="{CBA1EB93-1AA0-4DB3-8D15-16FA71D376BA}" type="parTrans" cxnId="{03006E5A-CC09-47C4-830C-A1D5A018A022}">
      <dgm:prSet/>
      <dgm:spPr/>
    </dgm:pt>
    <dgm:pt modelId="{D03FF933-E249-4B23-A447-5F92E67E146C}" type="sibTrans" cxnId="{03006E5A-CC09-47C4-830C-A1D5A018A022}">
      <dgm:prSet/>
      <dgm:spPr/>
    </dgm:pt>
    <dgm:pt modelId="{2FE3D0CE-C8ED-4BAF-99C7-113671870D48}" type="pres">
      <dgm:prSet presAssocID="{42C08AC7-7873-49C8-9C25-DD07503989E9}" presName="Name0" presStyleCnt="0">
        <dgm:presLayoutVars>
          <dgm:dir/>
          <dgm:animLvl val="lvl"/>
          <dgm:resizeHandles val="exact"/>
        </dgm:presLayoutVars>
      </dgm:prSet>
      <dgm:spPr/>
    </dgm:pt>
    <dgm:pt modelId="{79F46CD8-CCD5-4058-B091-1223625DEBED}" type="pres">
      <dgm:prSet presAssocID="{B9B5780F-20A9-4C8E-9ACF-2AD817522D8D}" presName="composite" presStyleCnt="0"/>
      <dgm:spPr/>
    </dgm:pt>
    <dgm:pt modelId="{3F38B0EB-8872-405A-A501-ED44E4C8718F}" type="pres">
      <dgm:prSet presAssocID="{B9B5780F-20A9-4C8E-9ACF-2AD817522D8D}" presName="parTx" presStyleLbl="alignNode1" presStyleIdx="0" presStyleCnt="1">
        <dgm:presLayoutVars>
          <dgm:chMax val="0"/>
          <dgm:chPref val="0"/>
          <dgm:bulletEnabled val="1"/>
        </dgm:presLayoutVars>
      </dgm:prSet>
      <dgm:spPr/>
    </dgm:pt>
    <dgm:pt modelId="{520B7F1F-676F-4575-9A74-AB144E0933C8}" type="pres">
      <dgm:prSet presAssocID="{B9B5780F-20A9-4C8E-9ACF-2AD817522D8D}" presName="desTx" presStyleLbl="alignAccFollowNode1" presStyleIdx="0" presStyleCnt="1">
        <dgm:presLayoutVars>
          <dgm:bulletEnabled val="1"/>
        </dgm:presLayoutVars>
      </dgm:prSet>
      <dgm:spPr>
        <a:solidFill>
          <a:srgbClr val="D3F6BC"/>
        </a:solidFill>
      </dgm:spPr>
    </dgm:pt>
  </dgm:ptLst>
  <dgm:cxnLst>
    <dgm:cxn modelId="{BC530A73-A0E0-4D8C-A1C9-0B0FA1BC12E9}" type="presOf" srcId="{B9B5780F-20A9-4C8E-9ACF-2AD817522D8D}" destId="{3F38B0EB-8872-405A-A501-ED44E4C8718F}" srcOrd="0" destOrd="0" presId="urn:microsoft.com/office/officeart/2005/8/layout/hList1"/>
    <dgm:cxn modelId="{03006E5A-CC09-47C4-830C-A1D5A018A022}" srcId="{B9B5780F-20A9-4C8E-9ACF-2AD817522D8D}" destId="{EE3E4697-1C7A-47E6-98DE-1B56250A91E3}" srcOrd="0" destOrd="0" parTransId="{CBA1EB93-1AA0-4DB3-8D15-16FA71D376BA}" sibTransId="{D03FF933-E249-4B23-A447-5F92E67E146C}"/>
    <dgm:cxn modelId="{377EEB80-00C8-4FE2-B7E4-6818F1C1787D}" type="presOf" srcId="{42C08AC7-7873-49C8-9C25-DD07503989E9}" destId="{2FE3D0CE-C8ED-4BAF-99C7-113671870D48}" srcOrd="0" destOrd="0" presId="urn:microsoft.com/office/officeart/2005/8/layout/hList1"/>
    <dgm:cxn modelId="{86A3D6AB-369F-41E1-ACF0-5E8106B2BE4E}" type="presOf" srcId="{EE3E4697-1C7A-47E6-98DE-1B56250A91E3}" destId="{520B7F1F-676F-4575-9A74-AB144E0933C8}" srcOrd="0" destOrd="0" presId="urn:microsoft.com/office/officeart/2005/8/layout/hList1"/>
    <dgm:cxn modelId="{D18965F7-B33A-44B6-987E-9F903A37E7CD}" srcId="{42C08AC7-7873-49C8-9C25-DD07503989E9}" destId="{B9B5780F-20A9-4C8E-9ACF-2AD817522D8D}" srcOrd="0" destOrd="0" parTransId="{C1F2F700-6495-4BB9-8B51-AE93243EC7AF}" sibTransId="{84C7C3E2-BC3E-4253-8B17-05B7902DE655}"/>
    <dgm:cxn modelId="{A4CF9AF6-939B-4190-9400-6FD06F73FCA3}" type="presParOf" srcId="{2FE3D0CE-C8ED-4BAF-99C7-113671870D48}" destId="{79F46CD8-CCD5-4058-B091-1223625DEBED}" srcOrd="0" destOrd="0" presId="urn:microsoft.com/office/officeart/2005/8/layout/hList1"/>
    <dgm:cxn modelId="{606778C5-A3DB-4B57-8CF4-5A53E017B0DA}" type="presParOf" srcId="{79F46CD8-CCD5-4058-B091-1223625DEBED}" destId="{3F38B0EB-8872-405A-A501-ED44E4C8718F}" srcOrd="0" destOrd="0" presId="urn:microsoft.com/office/officeart/2005/8/layout/hList1"/>
    <dgm:cxn modelId="{C3C361D7-799F-4C64-83BB-FA3B9E62FE45}" type="presParOf" srcId="{79F46CD8-CCD5-4058-B091-1223625DEBED}" destId="{520B7F1F-676F-4575-9A74-AB144E0933C8}"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732F890-1E7E-4EDB-A637-E9214685847D}" type="doc">
      <dgm:prSet loTypeId="urn:microsoft.com/office/officeart/2005/8/layout/hList6" loCatId="list" qsTypeId="urn:microsoft.com/office/officeart/2005/8/quickstyle/simple1" qsCatId="simple" csTypeId="urn:microsoft.com/office/officeart/2005/8/colors/accent1_3" csCatId="accent1" phldr="1"/>
      <dgm:spPr/>
      <dgm:t>
        <a:bodyPr/>
        <a:lstStyle/>
        <a:p>
          <a:endParaRPr lang="en-US"/>
        </a:p>
      </dgm:t>
    </dgm:pt>
    <dgm:pt modelId="{10F86C5F-0DDD-4A57-977F-22F6F89C9395}">
      <dgm:prSet phldrT="[Text]" phldr="0"/>
      <dgm:spPr/>
      <dgm:t>
        <a:bodyPr/>
        <a:lstStyle/>
        <a:p>
          <a:pPr algn="l"/>
          <a:r>
            <a:rPr lang="en-US" sz="1100">
              <a:latin typeface="Calibri"/>
              <a:ea typeface="Calibri"/>
              <a:cs typeface="Calibri"/>
            </a:rPr>
            <a:t>Sense of community - "ACCP is HOME”</a:t>
          </a:r>
          <a:endParaRPr lang="en-US"/>
        </a:p>
      </dgm:t>
    </dgm:pt>
    <dgm:pt modelId="{1DCB7406-9AF5-4176-92F4-0FE453DFADAB}" type="parTrans" cxnId="{5BC6E300-A751-4E57-B881-6F0491DB0FB1}">
      <dgm:prSet/>
      <dgm:spPr/>
      <dgm:t>
        <a:bodyPr/>
        <a:lstStyle/>
        <a:p>
          <a:endParaRPr lang="en-US"/>
        </a:p>
      </dgm:t>
    </dgm:pt>
    <dgm:pt modelId="{0B93E64C-5D0F-42F7-AD15-6D82954CC134}" type="sibTrans" cxnId="{5BC6E300-A751-4E57-B881-6F0491DB0FB1}">
      <dgm:prSet/>
      <dgm:spPr/>
      <dgm:t>
        <a:bodyPr/>
        <a:lstStyle/>
        <a:p>
          <a:endParaRPr lang="en-US"/>
        </a:p>
      </dgm:t>
    </dgm:pt>
    <dgm:pt modelId="{1E30B2F5-D626-4878-8180-E685721D95D4}">
      <dgm:prSet phldr="0"/>
      <dgm:spPr/>
      <dgm:t>
        <a:bodyPr/>
        <a:lstStyle/>
        <a:p>
          <a:pPr algn="l" rtl="0"/>
          <a:r>
            <a:rPr lang="en-CA" sz="1100" b="1">
              <a:latin typeface="Calibri"/>
              <a:ea typeface="Calibri"/>
              <a:cs typeface="Calibri"/>
            </a:rPr>
            <a:t>Access to timely and high-quality continuing education resources</a:t>
          </a:r>
          <a:endParaRPr lang="en-US" sz="1100" b="1">
            <a:latin typeface="Calibri"/>
            <a:ea typeface="Calibri"/>
            <a:cs typeface="Calibri"/>
          </a:endParaRPr>
        </a:p>
      </dgm:t>
    </dgm:pt>
    <dgm:pt modelId="{E2A2DD36-59E5-4108-97D2-DDD897B256D6}" type="parTrans" cxnId="{CDA72FA6-E47C-4DBB-AD3A-FAFF57F60DA7}">
      <dgm:prSet/>
      <dgm:spPr/>
    </dgm:pt>
    <dgm:pt modelId="{1D7F7C19-162F-41D9-A612-FF1E6691961E}" type="sibTrans" cxnId="{CDA72FA6-E47C-4DBB-AD3A-FAFF57F60DA7}">
      <dgm:prSet/>
      <dgm:spPr/>
    </dgm:pt>
    <dgm:pt modelId="{11B52C8C-8EF1-4CD9-BD96-CE5EE9E59252}">
      <dgm:prSet phldr="0"/>
      <dgm:spPr/>
      <dgm:t>
        <a:bodyPr/>
        <a:lstStyle/>
        <a:p>
          <a:pPr algn="l"/>
          <a:r>
            <a:rPr lang="en-CA" sz="1100">
              <a:latin typeface="Calibri"/>
              <a:ea typeface="Calibri"/>
              <a:cs typeface="Calibri"/>
            </a:rPr>
            <a:t>Board certification (SAPs)</a:t>
          </a:r>
          <a:endParaRPr lang="en-US" sz="1100">
            <a:latin typeface="Calibri"/>
            <a:ea typeface="Calibri"/>
            <a:cs typeface="Calibri"/>
          </a:endParaRPr>
        </a:p>
      </dgm:t>
    </dgm:pt>
    <dgm:pt modelId="{815FB763-C008-42DC-A2B3-B52282476637}" type="parTrans" cxnId="{A828C30B-EB03-4B71-A4AF-88EB195E7982}">
      <dgm:prSet/>
      <dgm:spPr/>
    </dgm:pt>
    <dgm:pt modelId="{0517FD3C-5D66-4A04-AD7D-9EBED9AA2965}" type="sibTrans" cxnId="{A828C30B-EB03-4B71-A4AF-88EB195E7982}">
      <dgm:prSet/>
      <dgm:spPr/>
    </dgm:pt>
    <dgm:pt modelId="{6F66F40F-F992-4E1F-8D59-473DF5F6BD90}">
      <dgm:prSet phldr="0"/>
      <dgm:spPr/>
      <dgm:t>
        <a:bodyPr/>
        <a:lstStyle/>
        <a:p>
          <a:pPr algn="l"/>
          <a:r>
            <a:rPr lang="en-CA" sz="1100">
              <a:latin typeface="Calibri"/>
              <a:ea typeface="Calibri"/>
              <a:cs typeface="Calibri"/>
            </a:rPr>
            <a:t>Annual Meeting presentations</a:t>
          </a:r>
          <a:endParaRPr lang="en-US" sz="1100">
            <a:latin typeface="Calibri"/>
            <a:ea typeface="Calibri"/>
            <a:cs typeface="Calibri"/>
          </a:endParaRPr>
        </a:p>
      </dgm:t>
    </dgm:pt>
    <dgm:pt modelId="{DEC730B4-DCC7-4BCF-9B62-502B1A7E91ED}" type="parTrans" cxnId="{1126506E-2632-4ED5-83C1-0C1A5350AFFA}">
      <dgm:prSet/>
      <dgm:spPr/>
    </dgm:pt>
    <dgm:pt modelId="{D7BE5598-C31D-422D-949D-B26C537FFD63}" type="sibTrans" cxnId="{1126506E-2632-4ED5-83C1-0C1A5350AFFA}">
      <dgm:prSet/>
      <dgm:spPr/>
    </dgm:pt>
    <dgm:pt modelId="{F9BB7D26-737C-4C57-BDAD-198AD3A63725}">
      <dgm:prSet phldr="0"/>
      <dgm:spPr/>
      <dgm:t>
        <a:bodyPr/>
        <a:lstStyle/>
        <a:p>
          <a:pPr algn="l"/>
          <a:r>
            <a:rPr lang="en-CA" sz="1100" b="1">
              <a:latin typeface="Calibri"/>
              <a:ea typeface="Calibri"/>
              <a:cs typeface="Calibri"/>
            </a:rPr>
            <a:t>Professional/career growth </a:t>
          </a:r>
        </a:p>
      </dgm:t>
    </dgm:pt>
    <dgm:pt modelId="{09E3DE59-B3E6-4D45-99DA-15EA84F84594}" type="parTrans" cxnId="{0718BA95-A0DD-46F0-B08B-4D4990C6D80B}">
      <dgm:prSet/>
      <dgm:spPr/>
    </dgm:pt>
    <dgm:pt modelId="{38425018-695F-4EB0-B963-DCA8048D9D88}" type="sibTrans" cxnId="{0718BA95-A0DD-46F0-B08B-4D4990C6D80B}">
      <dgm:prSet/>
      <dgm:spPr/>
    </dgm:pt>
    <dgm:pt modelId="{DECDB0E4-601C-422E-A583-34E002BF0E3F}">
      <dgm:prSet phldr="0"/>
      <dgm:spPr/>
      <dgm:t>
        <a:bodyPr/>
        <a:lstStyle/>
        <a:p>
          <a:pPr algn="l"/>
          <a:r>
            <a:rPr lang="en-CA" sz="1100">
              <a:latin typeface="Calibri"/>
              <a:ea typeface="Calibri"/>
              <a:cs typeface="Calibri"/>
            </a:rPr>
            <a:t>Resident/fellowship/student resources  </a:t>
          </a:r>
          <a:endParaRPr lang="en-US" sz="1100">
            <a:latin typeface="Calibri"/>
            <a:ea typeface="Calibri"/>
            <a:cs typeface="Calibri"/>
          </a:endParaRPr>
        </a:p>
      </dgm:t>
    </dgm:pt>
    <dgm:pt modelId="{F5BC2A8D-C934-420B-9796-927C4173B6EB}" type="parTrans" cxnId="{5490C3A3-E6EB-4E48-8090-E738CE29B4EF}">
      <dgm:prSet/>
      <dgm:spPr/>
    </dgm:pt>
    <dgm:pt modelId="{71C98120-AEA3-4171-8437-7C821FB8A017}" type="sibTrans" cxnId="{5490C3A3-E6EB-4E48-8090-E738CE29B4EF}">
      <dgm:prSet/>
      <dgm:spPr/>
    </dgm:pt>
    <dgm:pt modelId="{108925F5-5B04-44AF-9B3E-1DF5EDB3369D}">
      <dgm:prSet phldr="0"/>
      <dgm:spPr/>
      <dgm:t>
        <a:bodyPr/>
        <a:lstStyle/>
        <a:p>
          <a:pPr algn="l"/>
          <a:r>
            <a:rPr lang="en-CA" sz="1100">
              <a:latin typeface="Calibri"/>
              <a:ea typeface="Calibri"/>
              <a:cs typeface="Calibri"/>
            </a:rPr>
            <a:t>Leadership development and mentoring programs</a:t>
          </a:r>
          <a:endParaRPr lang="en-US" sz="1100">
            <a:latin typeface="Calibri"/>
            <a:ea typeface="Calibri"/>
            <a:cs typeface="Calibri"/>
          </a:endParaRPr>
        </a:p>
      </dgm:t>
    </dgm:pt>
    <dgm:pt modelId="{4229C004-C8B5-4A39-A02E-9B946F315BB0}" type="parTrans" cxnId="{AC7D7932-C9F7-4B0F-9938-790DEFF85948}">
      <dgm:prSet/>
      <dgm:spPr/>
    </dgm:pt>
    <dgm:pt modelId="{871151AB-1D75-41C1-85E3-C446E8F76A7F}" type="sibTrans" cxnId="{AC7D7932-C9F7-4B0F-9938-790DEFF85948}">
      <dgm:prSet/>
      <dgm:spPr/>
    </dgm:pt>
    <dgm:pt modelId="{0179F901-1D01-4E27-B9C4-7C0C157AB323}">
      <dgm:prSet phldr="0"/>
      <dgm:spPr/>
      <dgm:t>
        <a:bodyPr/>
        <a:lstStyle/>
        <a:p>
          <a:pPr algn="l"/>
          <a:r>
            <a:rPr lang="en-CA" sz="1100" b="1">
              <a:latin typeface="Calibri"/>
              <a:ea typeface="Calibri"/>
              <a:cs typeface="Calibri"/>
            </a:rPr>
            <a:t>Networking, connection, and collaboration</a:t>
          </a:r>
          <a:endParaRPr lang="en-US" sz="1100" b="1">
            <a:latin typeface="Calibri"/>
            <a:ea typeface="Calibri"/>
            <a:cs typeface="Calibri"/>
          </a:endParaRPr>
        </a:p>
      </dgm:t>
    </dgm:pt>
    <dgm:pt modelId="{50CEB250-4751-4827-8B4C-78EF9453E371}" type="parTrans" cxnId="{FA6510DD-2EC0-471F-AEBF-CC4F74059EF6}">
      <dgm:prSet/>
      <dgm:spPr/>
    </dgm:pt>
    <dgm:pt modelId="{05AF08DE-1EF7-4B2C-8490-B6CC338E333C}" type="sibTrans" cxnId="{FA6510DD-2EC0-471F-AEBF-CC4F74059EF6}">
      <dgm:prSet/>
      <dgm:spPr/>
    </dgm:pt>
    <dgm:pt modelId="{52BB85B6-0027-405C-88D3-E1BF4A03F09A}">
      <dgm:prSet phldr="0"/>
      <dgm:spPr/>
      <dgm:t>
        <a:bodyPr/>
        <a:lstStyle/>
        <a:p>
          <a:pPr algn="l"/>
          <a:r>
            <a:rPr lang="en-CA" sz="1100">
              <a:latin typeface="Calibri"/>
              <a:ea typeface="Calibri"/>
              <a:cs typeface="Calibri"/>
            </a:rPr>
            <a:t>Value of </a:t>
          </a:r>
          <a:r>
            <a:rPr lang="en-US" sz="1100">
              <a:latin typeface="Calibri"/>
              <a:ea typeface="Calibri"/>
              <a:cs typeface="Calibri"/>
            </a:rPr>
            <a:t>PRNs as smaller, focused communities</a:t>
          </a:r>
          <a:endParaRPr lang="en-CA" sz="1100">
            <a:latin typeface="Calibri"/>
            <a:ea typeface="Calibri"/>
            <a:cs typeface="Calibri"/>
          </a:endParaRPr>
        </a:p>
      </dgm:t>
    </dgm:pt>
    <dgm:pt modelId="{0564CC1A-7B9E-461D-A785-747ED520DCE1}" type="parTrans" cxnId="{B66961A4-C32E-4B05-A86A-0CEA2A2336DD}">
      <dgm:prSet/>
      <dgm:spPr/>
    </dgm:pt>
    <dgm:pt modelId="{FF4D3EDE-A20D-410C-9457-73F1234DE0B7}" type="sibTrans" cxnId="{B66961A4-C32E-4B05-A86A-0CEA2A2336DD}">
      <dgm:prSet/>
      <dgm:spPr/>
    </dgm:pt>
    <dgm:pt modelId="{4B3C506C-6DFE-4D25-B370-E7E81CE64C42}">
      <dgm:prSet phldr="0"/>
      <dgm:spPr/>
      <dgm:t>
        <a:bodyPr/>
        <a:lstStyle/>
        <a:p>
          <a:pPr algn="l"/>
          <a:r>
            <a:rPr lang="en-US" sz="1100">
              <a:latin typeface="Calibri"/>
              <a:ea typeface="Calibri"/>
              <a:cs typeface="Calibri"/>
            </a:rPr>
            <a:t>Interdisciplinary collaboration and innovation</a:t>
          </a:r>
          <a:endParaRPr lang="en-CA" sz="1100">
            <a:latin typeface="Calibri"/>
            <a:ea typeface="Calibri"/>
            <a:cs typeface="Calibri"/>
          </a:endParaRPr>
        </a:p>
      </dgm:t>
    </dgm:pt>
    <dgm:pt modelId="{F3F1B344-0DC3-4629-8408-35E852F8BEFC}" type="parTrans" cxnId="{EBC0BF25-C5FF-4876-9B81-BFD03B09720C}">
      <dgm:prSet/>
      <dgm:spPr/>
    </dgm:pt>
    <dgm:pt modelId="{77989028-5F89-48E9-9E71-80625496F804}" type="sibTrans" cxnId="{EBC0BF25-C5FF-4876-9B81-BFD03B09720C}">
      <dgm:prSet/>
      <dgm:spPr/>
    </dgm:pt>
    <dgm:pt modelId="{EF83BF06-8A4F-4695-BFD4-214096474AF3}">
      <dgm:prSet phldr="0"/>
      <dgm:spPr/>
      <dgm:t>
        <a:bodyPr/>
        <a:lstStyle/>
        <a:p>
          <a:pPr algn="l"/>
          <a:r>
            <a:rPr lang="en-CA" sz="1100" b="1">
              <a:latin typeface="Calibri"/>
              <a:ea typeface="Calibri"/>
              <a:cs typeface="Calibri"/>
            </a:rPr>
            <a:t>Volunteerism and “giving back” to the profession </a:t>
          </a:r>
          <a:endParaRPr lang="en-US" sz="1100" b="1">
            <a:latin typeface="Calibri"/>
            <a:ea typeface="Calibri"/>
            <a:cs typeface="Calibri"/>
          </a:endParaRPr>
        </a:p>
      </dgm:t>
    </dgm:pt>
    <dgm:pt modelId="{19025AE4-0240-4960-8AEC-2F520C8FF20A}" type="parTrans" cxnId="{19BE2693-24AB-450E-9E9D-828DBEF730F7}">
      <dgm:prSet/>
      <dgm:spPr/>
    </dgm:pt>
    <dgm:pt modelId="{9CC11E42-7962-43BD-BE1B-9AA200D81A20}" type="sibTrans" cxnId="{19BE2693-24AB-450E-9E9D-828DBEF730F7}">
      <dgm:prSet/>
      <dgm:spPr/>
    </dgm:pt>
    <dgm:pt modelId="{49568785-04B0-4A63-BE8E-08930FD80F1D}">
      <dgm:prSet phldr="0"/>
      <dgm:spPr/>
      <dgm:t>
        <a:bodyPr/>
        <a:lstStyle/>
        <a:p>
          <a:pPr algn="l"/>
          <a:r>
            <a:rPr lang="en-CA" sz="1100">
              <a:latin typeface="Calibri"/>
              <a:ea typeface="Calibri"/>
              <a:cs typeface="Calibri"/>
            </a:rPr>
            <a:t>Member-driven organization</a:t>
          </a:r>
          <a:endParaRPr lang="en-US" sz="1100">
            <a:latin typeface="Calibri"/>
            <a:ea typeface="Calibri"/>
            <a:cs typeface="Calibri"/>
          </a:endParaRPr>
        </a:p>
      </dgm:t>
    </dgm:pt>
    <dgm:pt modelId="{A3F071DE-074D-467E-9B12-694EF3545F39}" type="parTrans" cxnId="{E2915D0A-C268-4F1E-9D67-A5E62F5C9707}">
      <dgm:prSet/>
      <dgm:spPr/>
    </dgm:pt>
    <dgm:pt modelId="{7A082C3E-62A6-4DBD-BCCB-64FEBC8955E0}" type="sibTrans" cxnId="{E2915D0A-C268-4F1E-9D67-A5E62F5C9707}">
      <dgm:prSet/>
      <dgm:spPr/>
    </dgm:pt>
    <dgm:pt modelId="{2D99ECF7-1DA4-4F9A-8745-BE2F5FEDC1B5}">
      <dgm:prSet phldr="0"/>
      <dgm:spPr/>
      <dgm:t>
        <a:bodyPr/>
        <a:lstStyle/>
        <a:p>
          <a:pPr algn="l" rtl="0"/>
          <a:r>
            <a:rPr lang="en-CA" sz="1100">
              <a:latin typeface="Calibri"/>
              <a:ea typeface="Calibri"/>
              <a:cs typeface="Calibri"/>
            </a:rPr>
            <a:t>Opportunities for service across career stages</a:t>
          </a:r>
          <a:endParaRPr lang="en-US" sz="1100">
            <a:latin typeface="Calibri"/>
            <a:ea typeface="Calibri"/>
            <a:cs typeface="Calibri"/>
          </a:endParaRPr>
        </a:p>
      </dgm:t>
    </dgm:pt>
    <dgm:pt modelId="{2D8B7956-60C0-4698-84DF-6531D2EB5EEA}" type="parTrans" cxnId="{5938DAB4-8CDA-4ABD-9E78-FE7B5F0CC1C3}">
      <dgm:prSet/>
      <dgm:spPr/>
    </dgm:pt>
    <dgm:pt modelId="{269B8670-0462-4516-B86B-8BA9890501A6}" type="sibTrans" cxnId="{5938DAB4-8CDA-4ABD-9E78-FE7B5F0CC1C3}">
      <dgm:prSet/>
      <dgm:spPr/>
    </dgm:pt>
    <dgm:pt modelId="{4A191CC7-6ABF-490A-B13E-6FEF2A3C4B73}">
      <dgm:prSet phldr="0"/>
      <dgm:spPr/>
      <dgm:t>
        <a:bodyPr/>
        <a:lstStyle/>
        <a:p>
          <a:pPr algn="l"/>
          <a:r>
            <a:rPr lang="en-CA" sz="1100" b="1">
              <a:latin typeface="Calibri"/>
              <a:ea typeface="Calibri"/>
              <a:cs typeface="Calibri"/>
            </a:rPr>
            <a:t>Inclusivity and belonging</a:t>
          </a:r>
          <a:endParaRPr lang="en-US" sz="1100" b="1">
            <a:latin typeface="Calibri"/>
            <a:ea typeface="Calibri"/>
            <a:cs typeface="Calibri"/>
          </a:endParaRPr>
        </a:p>
      </dgm:t>
    </dgm:pt>
    <dgm:pt modelId="{4EF2AB12-FEB7-47B5-993F-ABD89A5EE00A}" type="parTrans" cxnId="{9B5B8471-44DA-4D32-BA21-AFF976D6801B}">
      <dgm:prSet/>
      <dgm:spPr/>
    </dgm:pt>
    <dgm:pt modelId="{ACEACCA4-B85A-4277-ADB0-AF77EB83BEF0}" type="sibTrans" cxnId="{9B5B8471-44DA-4D32-BA21-AFF976D6801B}">
      <dgm:prSet/>
      <dgm:spPr/>
    </dgm:pt>
    <dgm:pt modelId="{34D867A6-975C-4F88-B83D-E5A82787606E}">
      <dgm:prSet phldr="0"/>
      <dgm:spPr/>
      <dgm:t>
        <a:bodyPr/>
        <a:lstStyle/>
        <a:p>
          <a:pPr algn="l"/>
          <a:r>
            <a:rPr lang="en-CA" sz="1100">
              <a:latin typeface="Calibri"/>
              <a:ea typeface="Calibri"/>
              <a:cs typeface="Calibri"/>
            </a:rPr>
            <a:t>Welcoming, supportive environment</a:t>
          </a:r>
          <a:endParaRPr lang="en-US" sz="1100">
            <a:latin typeface="Calibri"/>
            <a:ea typeface="Calibri"/>
            <a:cs typeface="Calibri"/>
          </a:endParaRPr>
        </a:p>
      </dgm:t>
    </dgm:pt>
    <dgm:pt modelId="{41426A28-B48F-46CD-999D-79A420FB32F1}" type="parTrans" cxnId="{31B4A1BA-F1A0-4FF5-9474-653823B83725}">
      <dgm:prSet/>
      <dgm:spPr/>
    </dgm:pt>
    <dgm:pt modelId="{4A1435D8-74EA-4FB8-976B-48D401652900}" type="sibTrans" cxnId="{31B4A1BA-F1A0-4FF5-9474-653823B83725}">
      <dgm:prSet/>
      <dgm:spPr/>
    </dgm:pt>
    <dgm:pt modelId="{4F6792C9-1838-401D-B7E1-464EE36EC076}" type="pres">
      <dgm:prSet presAssocID="{D732F890-1E7E-4EDB-A637-E9214685847D}" presName="Name0" presStyleCnt="0">
        <dgm:presLayoutVars>
          <dgm:dir/>
          <dgm:resizeHandles val="exact"/>
        </dgm:presLayoutVars>
      </dgm:prSet>
      <dgm:spPr/>
    </dgm:pt>
    <dgm:pt modelId="{815FAEDC-1A6B-4B1A-95D6-7EBC7313FE90}" type="pres">
      <dgm:prSet presAssocID="{1E30B2F5-D626-4878-8180-E685721D95D4}" presName="node" presStyleLbl="node1" presStyleIdx="0" presStyleCnt="5">
        <dgm:presLayoutVars>
          <dgm:bulletEnabled val="1"/>
        </dgm:presLayoutVars>
      </dgm:prSet>
      <dgm:spPr/>
    </dgm:pt>
    <dgm:pt modelId="{D90E37DA-3685-4FC3-8946-3DA098833F54}" type="pres">
      <dgm:prSet presAssocID="{1D7F7C19-162F-41D9-A612-FF1E6691961E}" presName="sibTrans" presStyleCnt="0"/>
      <dgm:spPr/>
    </dgm:pt>
    <dgm:pt modelId="{2DAC7680-D340-4184-BD2E-E69A2BA787EB}" type="pres">
      <dgm:prSet presAssocID="{F9BB7D26-737C-4C57-BDAD-198AD3A63725}" presName="node" presStyleLbl="node1" presStyleIdx="1" presStyleCnt="5">
        <dgm:presLayoutVars>
          <dgm:bulletEnabled val="1"/>
        </dgm:presLayoutVars>
      </dgm:prSet>
      <dgm:spPr/>
    </dgm:pt>
    <dgm:pt modelId="{28A7EDFE-7F0C-47BF-97E8-A3FE706FC2C3}" type="pres">
      <dgm:prSet presAssocID="{38425018-695F-4EB0-B963-DCA8048D9D88}" presName="sibTrans" presStyleCnt="0"/>
      <dgm:spPr/>
    </dgm:pt>
    <dgm:pt modelId="{3E75603C-BA77-4ECB-B07F-F401D3FD20A4}" type="pres">
      <dgm:prSet presAssocID="{0179F901-1D01-4E27-B9C4-7C0C157AB323}" presName="node" presStyleLbl="node1" presStyleIdx="2" presStyleCnt="5">
        <dgm:presLayoutVars>
          <dgm:bulletEnabled val="1"/>
        </dgm:presLayoutVars>
      </dgm:prSet>
      <dgm:spPr/>
    </dgm:pt>
    <dgm:pt modelId="{6D405C9F-8706-4860-8CFF-4ACE2E1C09D0}" type="pres">
      <dgm:prSet presAssocID="{05AF08DE-1EF7-4B2C-8490-B6CC338E333C}" presName="sibTrans" presStyleCnt="0"/>
      <dgm:spPr/>
    </dgm:pt>
    <dgm:pt modelId="{0B2689FF-FF33-4FD8-8E5B-35504C1FBD9C}" type="pres">
      <dgm:prSet presAssocID="{EF83BF06-8A4F-4695-BFD4-214096474AF3}" presName="node" presStyleLbl="node1" presStyleIdx="3" presStyleCnt="5">
        <dgm:presLayoutVars>
          <dgm:bulletEnabled val="1"/>
        </dgm:presLayoutVars>
      </dgm:prSet>
      <dgm:spPr/>
    </dgm:pt>
    <dgm:pt modelId="{8B210F0E-463B-45AE-8368-9C6F1114B895}" type="pres">
      <dgm:prSet presAssocID="{9CC11E42-7962-43BD-BE1B-9AA200D81A20}" presName="sibTrans" presStyleCnt="0"/>
      <dgm:spPr/>
    </dgm:pt>
    <dgm:pt modelId="{956CAD86-E6C9-4106-B280-DF6F57ECB368}" type="pres">
      <dgm:prSet presAssocID="{4A191CC7-6ABF-490A-B13E-6FEF2A3C4B73}" presName="node" presStyleLbl="node1" presStyleIdx="4" presStyleCnt="5">
        <dgm:presLayoutVars>
          <dgm:bulletEnabled val="1"/>
        </dgm:presLayoutVars>
      </dgm:prSet>
      <dgm:spPr/>
    </dgm:pt>
  </dgm:ptLst>
  <dgm:cxnLst>
    <dgm:cxn modelId="{5BC6E300-A751-4E57-B881-6F0491DB0FB1}" srcId="{4A191CC7-6ABF-490A-B13E-6FEF2A3C4B73}" destId="{10F86C5F-0DDD-4A57-977F-22F6F89C9395}" srcOrd="1" destOrd="0" parTransId="{1DCB7406-9AF5-4176-92F4-0FE453DFADAB}" sibTransId="{0B93E64C-5D0F-42F7-AD15-6D82954CC134}"/>
    <dgm:cxn modelId="{E2915D0A-C268-4F1E-9D67-A5E62F5C9707}" srcId="{EF83BF06-8A4F-4695-BFD4-214096474AF3}" destId="{49568785-04B0-4A63-BE8E-08930FD80F1D}" srcOrd="0" destOrd="0" parTransId="{A3F071DE-074D-467E-9B12-694EF3545F39}" sibTransId="{7A082C3E-62A6-4DBD-BCCB-64FEBC8955E0}"/>
    <dgm:cxn modelId="{A828C30B-EB03-4B71-A4AF-88EB195E7982}" srcId="{1E30B2F5-D626-4878-8180-E685721D95D4}" destId="{11B52C8C-8EF1-4CD9-BD96-CE5EE9E59252}" srcOrd="0" destOrd="0" parTransId="{815FB763-C008-42DC-A2B3-B52282476637}" sibTransId="{0517FD3C-5D66-4A04-AD7D-9EBED9AA2965}"/>
    <dgm:cxn modelId="{0541560D-FE1E-400A-835A-458EC9CD6B73}" type="presOf" srcId="{34D867A6-975C-4F88-B83D-E5A82787606E}" destId="{956CAD86-E6C9-4106-B280-DF6F57ECB368}" srcOrd="0" destOrd="1" presId="urn:microsoft.com/office/officeart/2005/8/layout/hList6"/>
    <dgm:cxn modelId="{EBC0BF25-C5FF-4876-9B81-BFD03B09720C}" srcId="{0179F901-1D01-4E27-B9C4-7C0C157AB323}" destId="{4B3C506C-6DFE-4D25-B370-E7E81CE64C42}" srcOrd="1" destOrd="0" parTransId="{F3F1B344-0DC3-4629-8408-35E852F8BEFC}" sibTransId="{77989028-5F89-48E9-9E71-80625496F804}"/>
    <dgm:cxn modelId="{AC7D7932-C9F7-4B0F-9938-790DEFF85948}" srcId="{F9BB7D26-737C-4C57-BDAD-198AD3A63725}" destId="{108925F5-5B04-44AF-9B3E-1DF5EDB3369D}" srcOrd="1" destOrd="0" parTransId="{4229C004-C8B5-4A39-A02E-9B946F315BB0}" sibTransId="{871151AB-1D75-41C1-85E3-C446E8F76A7F}"/>
    <dgm:cxn modelId="{200B4E45-345F-4D4F-8A5D-8BC6B4738333}" type="presOf" srcId="{108925F5-5B04-44AF-9B3E-1DF5EDB3369D}" destId="{2DAC7680-D340-4184-BD2E-E69A2BA787EB}" srcOrd="0" destOrd="2" presId="urn:microsoft.com/office/officeart/2005/8/layout/hList6"/>
    <dgm:cxn modelId="{1126506E-2632-4ED5-83C1-0C1A5350AFFA}" srcId="{1E30B2F5-D626-4878-8180-E685721D95D4}" destId="{6F66F40F-F992-4E1F-8D59-473DF5F6BD90}" srcOrd="1" destOrd="0" parTransId="{DEC730B4-DCC7-4BCF-9B62-502B1A7E91ED}" sibTransId="{D7BE5598-C31D-422D-949D-B26C537FFD63}"/>
    <dgm:cxn modelId="{9B5B8471-44DA-4D32-BA21-AFF976D6801B}" srcId="{D732F890-1E7E-4EDB-A637-E9214685847D}" destId="{4A191CC7-6ABF-490A-B13E-6FEF2A3C4B73}" srcOrd="4" destOrd="0" parTransId="{4EF2AB12-FEB7-47B5-993F-ABD89A5EE00A}" sibTransId="{ACEACCA4-B85A-4277-ADB0-AF77EB83BEF0}"/>
    <dgm:cxn modelId="{6C1B7975-2502-423F-9E78-B130A9ECBAFD}" type="presOf" srcId="{49568785-04B0-4A63-BE8E-08930FD80F1D}" destId="{0B2689FF-FF33-4FD8-8E5B-35504C1FBD9C}" srcOrd="0" destOrd="1" presId="urn:microsoft.com/office/officeart/2005/8/layout/hList6"/>
    <dgm:cxn modelId="{97DFD177-7ACD-4561-B424-81F9F6BF2568}" type="presOf" srcId="{D732F890-1E7E-4EDB-A637-E9214685847D}" destId="{4F6792C9-1838-401D-B7E1-464EE36EC076}" srcOrd="0" destOrd="0" presId="urn:microsoft.com/office/officeart/2005/8/layout/hList6"/>
    <dgm:cxn modelId="{FC1D9E7C-9088-4EB0-B4CB-DAAABD76EE15}" type="presOf" srcId="{2D99ECF7-1DA4-4F9A-8745-BE2F5FEDC1B5}" destId="{0B2689FF-FF33-4FD8-8E5B-35504C1FBD9C}" srcOrd="0" destOrd="2" presId="urn:microsoft.com/office/officeart/2005/8/layout/hList6"/>
    <dgm:cxn modelId="{AA9B1F90-8529-479B-9985-155702C0E214}" type="presOf" srcId="{11B52C8C-8EF1-4CD9-BD96-CE5EE9E59252}" destId="{815FAEDC-1A6B-4B1A-95D6-7EBC7313FE90}" srcOrd="0" destOrd="1" presId="urn:microsoft.com/office/officeart/2005/8/layout/hList6"/>
    <dgm:cxn modelId="{19BE2693-24AB-450E-9E9D-828DBEF730F7}" srcId="{D732F890-1E7E-4EDB-A637-E9214685847D}" destId="{EF83BF06-8A4F-4695-BFD4-214096474AF3}" srcOrd="3" destOrd="0" parTransId="{19025AE4-0240-4960-8AEC-2F520C8FF20A}" sibTransId="{9CC11E42-7962-43BD-BE1B-9AA200D81A20}"/>
    <dgm:cxn modelId="{0718BA95-A0DD-46F0-B08B-4D4990C6D80B}" srcId="{D732F890-1E7E-4EDB-A637-E9214685847D}" destId="{F9BB7D26-737C-4C57-BDAD-198AD3A63725}" srcOrd="1" destOrd="0" parTransId="{09E3DE59-B3E6-4D45-99DA-15EA84F84594}" sibTransId="{38425018-695F-4EB0-B963-DCA8048D9D88}"/>
    <dgm:cxn modelId="{A3C27D96-83A7-4F5C-90CC-98302B3C09CD}" type="presOf" srcId="{0179F901-1D01-4E27-B9C4-7C0C157AB323}" destId="{3E75603C-BA77-4ECB-B07F-F401D3FD20A4}" srcOrd="0" destOrd="0" presId="urn:microsoft.com/office/officeart/2005/8/layout/hList6"/>
    <dgm:cxn modelId="{6F659FA3-A9CA-447C-9BA9-91D6397291E1}" type="presOf" srcId="{52BB85B6-0027-405C-88D3-E1BF4A03F09A}" destId="{3E75603C-BA77-4ECB-B07F-F401D3FD20A4}" srcOrd="0" destOrd="1" presId="urn:microsoft.com/office/officeart/2005/8/layout/hList6"/>
    <dgm:cxn modelId="{5490C3A3-E6EB-4E48-8090-E738CE29B4EF}" srcId="{F9BB7D26-737C-4C57-BDAD-198AD3A63725}" destId="{DECDB0E4-601C-422E-A583-34E002BF0E3F}" srcOrd="0" destOrd="0" parTransId="{F5BC2A8D-C934-420B-9796-927C4173B6EB}" sibTransId="{71C98120-AEA3-4171-8437-7C821FB8A017}"/>
    <dgm:cxn modelId="{04B9E9A3-F32A-463B-B092-3D1717312CE3}" type="presOf" srcId="{DECDB0E4-601C-422E-A583-34E002BF0E3F}" destId="{2DAC7680-D340-4184-BD2E-E69A2BA787EB}" srcOrd="0" destOrd="1" presId="urn:microsoft.com/office/officeart/2005/8/layout/hList6"/>
    <dgm:cxn modelId="{B66961A4-C32E-4B05-A86A-0CEA2A2336DD}" srcId="{0179F901-1D01-4E27-B9C4-7C0C157AB323}" destId="{52BB85B6-0027-405C-88D3-E1BF4A03F09A}" srcOrd="0" destOrd="0" parTransId="{0564CC1A-7B9E-461D-A785-747ED520DCE1}" sibTransId="{FF4D3EDE-A20D-410C-9457-73F1234DE0B7}"/>
    <dgm:cxn modelId="{B9E720A5-A1FC-4105-8336-A04975D4F79B}" type="presOf" srcId="{EF83BF06-8A4F-4695-BFD4-214096474AF3}" destId="{0B2689FF-FF33-4FD8-8E5B-35504C1FBD9C}" srcOrd="0" destOrd="0" presId="urn:microsoft.com/office/officeart/2005/8/layout/hList6"/>
    <dgm:cxn modelId="{CDA72FA6-E47C-4DBB-AD3A-FAFF57F60DA7}" srcId="{D732F890-1E7E-4EDB-A637-E9214685847D}" destId="{1E30B2F5-D626-4878-8180-E685721D95D4}" srcOrd="0" destOrd="0" parTransId="{E2A2DD36-59E5-4108-97D2-DDD897B256D6}" sibTransId="{1D7F7C19-162F-41D9-A612-FF1E6691961E}"/>
    <dgm:cxn modelId="{E3DF69AD-4575-4053-9D51-A47EA3D867D4}" type="presOf" srcId="{4B3C506C-6DFE-4D25-B370-E7E81CE64C42}" destId="{3E75603C-BA77-4ECB-B07F-F401D3FD20A4}" srcOrd="0" destOrd="2" presId="urn:microsoft.com/office/officeart/2005/8/layout/hList6"/>
    <dgm:cxn modelId="{5938DAB4-8CDA-4ABD-9E78-FE7B5F0CC1C3}" srcId="{EF83BF06-8A4F-4695-BFD4-214096474AF3}" destId="{2D99ECF7-1DA4-4F9A-8745-BE2F5FEDC1B5}" srcOrd="1" destOrd="0" parTransId="{2D8B7956-60C0-4698-84DF-6531D2EB5EEA}" sibTransId="{269B8670-0462-4516-B86B-8BA9890501A6}"/>
    <dgm:cxn modelId="{9324BEB8-0610-4E45-964A-92B60124C9C3}" type="presOf" srcId="{10F86C5F-0DDD-4A57-977F-22F6F89C9395}" destId="{956CAD86-E6C9-4106-B280-DF6F57ECB368}" srcOrd="0" destOrd="2" presId="urn:microsoft.com/office/officeart/2005/8/layout/hList6"/>
    <dgm:cxn modelId="{31B4A1BA-F1A0-4FF5-9474-653823B83725}" srcId="{4A191CC7-6ABF-490A-B13E-6FEF2A3C4B73}" destId="{34D867A6-975C-4F88-B83D-E5A82787606E}" srcOrd="0" destOrd="0" parTransId="{41426A28-B48F-46CD-999D-79A420FB32F1}" sibTransId="{4A1435D8-74EA-4FB8-976B-48D401652900}"/>
    <dgm:cxn modelId="{18958BC9-58AF-4E5A-B722-A573A20858A8}" type="presOf" srcId="{F9BB7D26-737C-4C57-BDAD-198AD3A63725}" destId="{2DAC7680-D340-4184-BD2E-E69A2BA787EB}" srcOrd="0" destOrd="0" presId="urn:microsoft.com/office/officeart/2005/8/layout/hList6"/>
    <dgm:cxn modelId="{98E006D9-DAB6-4144-ABB6-6D063205B75B}" type="presOf" srcId="{4A191CC7-6ABF-490A-B13E-6FEF2A3C4B73}" destId="{956CAD86-E6C9-4106-B280-DF6F57ECB368}" srcOrd="0" destOrd="0" presId="urn:microsoft.com/office/officeart/2005/8/layout/hList6"/>
    <dgm:cxn modelId="{FA6510DD-2EC0-471F-AEBF-CC4F74059EF6}" srcId="{D732F890-1E7E-4EDB-A637-E9214685847D}" destId="{0179F901-1D01-4E27-B9C4-7C0C157AB323}" srcOrd="2" destOrd="0" parTransId="{50CEB250-4751-4827-8B4C-78EF9453E371}" sibTransId="{05AF08DE-1EF7-4B2C-8490-B6CC338E333C}"/>
    <dgm:cxn modelId="{5BC274E3-3638-480E-80C0-192EDB1701C7}" type="presOf" srcId="{1E30B2F5-D626-4878-8180-E685721D95D4}" destId="{815FAEDC-1A6B-4B1A-95D6-7EBC7313FE90}" srcOrd="0" destOrd="0" presId="urn:microsoft.com/office/officeart/2005/8/layout/hList6"/>
    <dgm:cxn modelId="{1C9EF2F8-B5C1-4794-895B-0CF61CEF966F}" type="presOf" srcId="{6F66F40F-F992-4E1F-8D59-473DF5F6BD90}" destId="{815FAEDC-1A6B-4B1A-95D6-7EBC7313FE90}" srcOrd="0" destOrd="2" presId="urn:microsoft.com/office/officeart/2005/8/layout/hList6"/>
    <dgm:cxn modelId="{69EA9133-786B-44C1-A07D-11B172011F82}" type="presParOf" srcId="{4F6792C9-1838-401D-B7E1-464EE36EC076}" destId="{815FAEDC-1A6B-4B1A-95D6-7EBC7313FE90}" srcOrd="0" destOrd="0" presId="urn:microsoft.com/office/officeart/2005/8/layout/hList6"/>
    <dgm:cxn modelId="{9F89276F-F094-4477-A1D3-B707932FB0BC}" type="presParOf" srcId="{4F6792C9-1838-401D-B7E1-464EE36EC076}" destId="{D90E37DA-3685-4FC3-8946-3DA098833F54}" srcOrd="1" destOrd="0" presId="urn:microsoft.com/office/officeart/2005/8/layout/hList6"/>
    <dgm:cxn modelId="{C2A6E376-A2C7-4576-A3B5-E16DD8DF2DD5}" type="presParOf" srcId="{4F6792C9-1838-401D-B7E1-464EE36EC076}" destId="{2DAC7680-D340-4184-BD2E-E69A2BA787EB}" srcOrd="2" destOrd="0" presId="urn:microsoft.com/office/officeart/2005/8/layout/hList6"/>
    <dgm:cxn modelId="{BC50580C-ACD2-4393-810B-BDADCFC7E3CE}" type="presParOf" srcId="{4F6792C9-1838-401D-B7E1-464EE36EC076}" destId="{28A7EDFE-7F0C-47BF-97E8-A3FE706FC2C3}" srcOrd="3" destOrd="0" presId="urn:microsoft.com/office/officeart/2005/8/layout/hList6"/>
    <dgm:cxn modelId="{8ECA27D4-B528-4978-B338-0D97E5DD78FE}" type="presParOf" srcId="{4F6792C9-1838-401D-B7E1-464EE36EC076}" destId="{3E75603C-BA77-4ECB-B07F-F401D3FD20A4}" srcOrd="4" destOrd="0" presId="urn:microsoft.com/office/officeart/2005/8/layout/hList6"/>
    <dgm:cxn modelId="{22881D60-5397-4101-83E0-B75B11409157}" type="presParOf" srcId="{4F6792C9-1838-401D-B7E1-464EE36EC076}" destId="{6D405C9F-8706-4860-8CFF-4ACE2E1C09D0}" srcOrd="5" destOrd="0" presId="urn:microsoft.com/office/officeart/2005/8/layout/hList6"/>
    <dgm:cxn modelId="{9A1C2F1C-3B93-4669-9B91-9B1741340C92}" type="presParOf" srcId="{4F6792C9-1838-401D-B7E1-464EE36EC076}" destId="{0B2689FF-FF33-4FD8-8E5B-35504C1FBD9C}" srcOrd="6" destOrd="0" presId="urn:microsoft.com/office/officeart/2005/8/layout/hList6"/>
    <dgm:cxn modelId="{E748733E-5CEA-4FE9-AC3F-DFF8F3E022C3}" type="presParOf" srcId="{4F6792C9-1838-401D-B7E1-464EE36EC076}" destId="{8B210F0E-463B-45AE-8368-9C6F1114B895}" srcOrd="7" destOrd="0" presId="urn:microsoft.com/office/officeart/2005/8/layout/hList6"/>
    <dgm:cxn modelId="{30ED196B-7E1F-424F-AC2E-504584EC2E4E}" type="presParOf" srcId="{4F6792C9-1838-401D-B7E1-464EE36EC076}" destId="{956CAD86-E6C9-4106-B280-DF6F57ECB368}" srcOrd="8"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795607-3295-3243-8F6F-482D9C846199}">
      <dsp:nvSpPr>
        <dsp:cNvPr id="0" name=""/>
        <dsp:cNvSpPr/>
      </dsp:nvSpPr>
      <dsp:spPr>
        <a:xfrm>
          <a:off x="5134" y="2038"/>
          <a:ext cx="10505330" cy="202875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930" tIns="201930" rIns="201930" bIns="201930" numCol="1" spcCol="1270" anchor="ctr" anchorCtr="0">
          <a:noAutofit/>
        </a:bodyPr>
        <a:lstStyle/>
        <a:p>
          <a:pPr marL="0" lvl="0" indent="0" algn="ctr" defTabSz="2355850">
            <a:lnSpc>
              <a:spcPct val="90000"/>
            </a:lnSpc>
            <a:spcBef>
              <a:spcPct val="0"/>
            </a:spcBef>
            <a:spcAft>
              <a:spcPct val="35000"/>
            </a:spcAft>
            <a:buFont typeface="Arial" panose="020B0604020202020204" pitchFamily="34" charset="0"/>
            <a:buNone/>
          </a:pPr>
          <a:r>
            <a:rPr lang="en-US" sz="5300" kern="1200"/>
            <a:t>Development of a sustainable podcast platform for ACCP</a:t>
          </a:r>
        </a:p>
      </dsp:txBody>
      <dsp:txXfrm>
        <a:off x="64554" y="61458"/>
        <a:ext cx="10386490" cy="1909916"/>
      </dsp:txXfrm>
    </dsp:sp>
    <dsp:sp modelId="{4481B22C-9A56-5643-A725-1A872FBC2B74}">
      <dsp:nvSpPr>
        <dsp:cNvPr id="0" name=""/>
        <dsp:cNvSpPr/>
      </dsp:nvSpPr>
      <dsp:spPr>
        <a:xfrm>
          <a:off x="5134" y="2306254"/>
          <a:ext cx="10505330" cy="2028756"/>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Font typeface="Arial" panose="020B0604020202020204" pitchFamily="34" charset="0"/>
            <a:buNone/>
          </a:pPr>
          <a:r>
            <a:rPr lang="en-US" sz="4400" b="1" kern="1200"/>
            <a:t>Goal 1.4</a:t>
          </a:r>
          <a:r>
            <a:rPr lang="en-US" sz="4400" kern="1200"/>
            <a:t>: Provide new, unique opportunities for professional development</a:t>
          </a:r>
        </a:p>
      </dsp:txBody>
      <dsp:txXfrm>
        <a:off x="64554" y="2365674"/>
        <a:ext cx="10386490" cy="19099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717DFF-9D83-0646-A7AD-B79F16233325}">
      <dsp:nvSpPr>
        <dsp:cNvPr id="0" name=""/>
        <dsp:cNvSpPr/>
      </dsp:nvSpPr>
      <dsp:spPr>
        <a:xfrm>
          <a:off x="0" y="74898"/>
          <a:ext cx="10515600" cy="88744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b="1" kern="1200"/>
            <a:t>Goal</a:t>
          </a:r>
          <a:r>
            <a:rPr lang="en-US" sz="3700" kern="1200"/>
            <a:t>:</a:t>
          </a:r>
        </a:p>
      </dsp:txBody>
      <dsp:txXfrm>
        <a:off x="43321" y="118219"/>
        <a:ext cx="10428958" cy="800803"/>
      </dsp:txXfrm>
    </dsp:sp>
    <dsp:sp modelId="{90BAA763-4F8B-104E-8A5A-EA6DF19F04BF}">
      <dsp:nvSpPr>
        <dsp:cNvPr id="0" name=""/>
        <dsp:cNvSpPr/>
      </dsp:nvSpPr>
      <dsp:spPr>
        <a:xfrm>
          <a:off x="0" y="962344"/>
          <a:ext cx="10515600" cy="919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46990" rIns="263144" bIns="46990" numCol="1" spcCol="1270" anchor="t" anchorCtr="0">
          <a:noAutofit/>
        </a:bodyPr>
        <a:lstStyle/>
        <a:p>
          <a:pPr marL="285750" lvl="1" indent="-285750" algn="l" defTabSz="1289050">
            <a:lnSpc>
              <a:spcPct val="90000"/>
            </a:lnSpc>
            <a:spcBef>
              <a:spcPct val="0"/>
            </a:spcBef>
            <a:spcAft>
              <a:spcPct val="20000"/>
            </a:spcAft>
            <a:buChar char="•"/>
          </a:pPr>
          <a:r>
            <a:rPr lang="en-US" sz="2900" kern="1200"/>
            <a:t>Design a sustainable ACCP Daily Brief Podcast based on member feedback</a:t>
          </a:r>
        </a:p>
      </dsp:txBody>
      <dsp:txXfrm>
        <a:off x="0" y="962344"/>
        <a:ext cx="10515600" cy="919080"/>
      </dsp:txXfrm>
    </dsp:sp>
    <dsp:sp modelId="{405401FB-7A00-324B-87A3-E7FF3771D166}">
      <dsp:nvSpPr>
        <dsp:cNvPr id="0" name=""/>
        <dsp:cNvSpPr/>
      </dsp:nvSpPr>
      <dsp:spPr>
        <a:xfrm>
          <a:off x="0" y="1881424"/>
          <a:ext cx="10515600" cy="887445"/>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b="1" kern="1200"/>
            <a:t>Objectives</a:t>
          </a:r>
          <a:r>
            <a:rPr lang="en-US" sz="3700" kern="1200"/>
            <a:t>:</a:t>
          </a:r>
        </a:p>
      </dsp:txBody>
      <dsp:txXfrm>
        <a:off x="43321" y="1924745"/>
        <a:ext cx="10428958" cy="800803"/>
      </dsp:txXfrm>
    </dsp:sp>
    <dsp:sp modelId="{B706F919-3D55-044E-861C-92F9C229E149}">
      <dsp:nvSpPr>
        <dsp:cNvPr id="0" name=""/>
        <dsp:cNvSpPr/>
      </dsp:nvSpPr>
      <dsp:spPr>
        <a:xfrm>
          <a:off x="0" y="2768869"/>
          <a:ext cx="10515600" cy="14935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46990" rIns="263144" bIns="46990" numCol="1" spcCol="1270" anchor="t" anchorCtr="0">
          <a:noAutofit/>
        </a:bodyPr>
        <a:lstStyle/>
        <a:p>
          <a:pPr marL="285750" lvl="1" indent="-285750" algn="l" defTabSz="1289050">
            <a:lnSpc>
              <a:spcPct val="90000"/>
            </a:lnSpc>
            <a:spcBef>
              <a:spcPct val="0"/>
            </a:spcBef>
            <a:spcAft>
              <a:spcPct val="20000"/>
            </a:spcAft>
            <a:buChar char="•"/>
          </a:pPr>
          <a:r>
            <a:rPr lang="en-US" sz="2900" kern="1200"/>
            <a:t>Evaluate pharmacy podcast landscape</a:t>
          </a:r>
        </a:p>
        <a:p>
          <a:pPr marL="285750" lvl="1" indent="-285750" algn="l" defTabSz="1289050">
            <a:lnSpc>
              <a:spcPct val="90000"/>
            </a:lnSpc>
            <a:spcBef>
              <a:spcPct val="0"/>
            </a:spcBef>
            <a:spcAft>
              <a:spcPct val="20000"/>
            </a:spcAft>
            <a:buChar char="•"/>
          </a:pPr>
          <a:r>
            <a:rPr lang="en-US" sz="2900" kern="1200"/>
            <a:t>Conduct ACCP member survey</a:t>
          </a:r>
        </a:p>
        <a:p>
          <a:pPr marL="285750" lvl="1" indent="-285750" algn="l" defTabSz="1289050">
            <a:lnSpc>
              <a:spcPct val="90000"/>
            </a:lnSpc>
            <a:spcBef>
              <a:spcPct val="0"/>
            </a:spcBef>
            <a:spcAft>
              <a:spcPct val="20000"/>
            </a:spcAft>
            <a:buChar char="•"/>
          </a:pPr>
          <a:r>
            <a:rPr lang="en-US" sz="2900" kern="1200"/>
            <a:t>Analyze data to finalize podcast design and format</a:t>
          </a:r>
        </a:p>
      </dsp:txBody>
      <dsp:txXfrm>
        <a:off x="0" y="2768869"/>
        <a:ext cx="10515600" cy="149350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14D8D2-7480-D741-9DB5-2497CA024AC9}">
      <dsp:nvSpPr>
        <dsp:cNvPr id="0" name=""/>
        <dsp:cNvSpPr/>
      </dsp:nvSpPr>
      <dsp:spPr>
        <a:xfrm>
          <a:off x="0" y="1301115"/>
          <a:ext cx="10515600" cy="1734820"/>
        </a:xfrm>
        <a:prstGeom prst="notched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7F1A6AB-5678-9B4F-84F4-D2BC87BF5273}">
      <dsp:nvSpPr>
        <dsp:cNvPr id="0" name=""/>
        <dsp:cNvSpPr/>
      </dsp:nvSpPr>
      <dsp:spPr>
        <a:xfrm>
          <a:off x="4736" y="0"/>
          <a:ext cx="2278208" cy="17348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b" anchorCtr="0">
          <a:noAutofit/>
        </a:bodyPr>
        <a:lstStyle/>
        <a:p>
          <a:pPr marL="0" lvl="0" indent="0" algn="ctr" defTabSz="844550">
            <a:lnSpc>
              <a:spcPct val="90000"/>
            </a:lnSpc>
            <a:spcBef>
              <a:spcPct val="0"/>
            </a:spcBef>
            <a:spcAft>
              <a:spcPct val="35000"/>
            </a:spcAft>
            <a:buNone/>
          </a:pPr>
          <a:r>
            <a:rPr lang="en-US" sz="1900" b="1" kern="1200"/>
            <a:t>November 2024</a:t>
          </a:r>
        </a:p>
        <a:p>
          <a:pPr marL="0" lvl="0" indent="0" algn="ctr" defTabSz="844550">
            <a:lnSpc>
              <a:spcPct val="90000"/>
            </a:lnSpc>
            <a:spcBef>
              <a:spcPct val="0"/>
            </a:spcBef>
            <a:spcAft>
              <a:spcPct val="35000"/>
            </a:spcAft>
            <a:buNone/>
          </a:pPr>
          <a:r>
            <a:rPr lang="en-US" sz="1900" kern="1200"/>
            <a:t>Market Assessment</a:t>
          </a:r>
        </a:p>
      </dsp:txBody>
      <dsp:txXfrm>
        <a:off x="4736" y="0"/>
        <a:ext cx="2278208" cy="1734820"/>
      </dsp:txXfrm>
    </dsp:sp>
    <dsp:sp modelId="{DFC59971-E5DD-F54D-86E7-01B30E2206AF}">
      <dsp:nvSpPr>
        <dsp:cNvPr id="0" name=""/>
        <dsp:cNvSpPr/>
      </dsp:nvSpPr>
      <dsp:spPr>
        <a:xfrm>
          <a:off x="926988" y="1951672"/>
          <a:ext cx="433705" cy="433705"/>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DC7667E-806D-6E4E-A601-9B1C3D3CC7E7}">
      <dsp:nvSpPr>
        <dsp:cNvPr id="0" name=""/>
        <dsp:cNvSpPr/>
      </dsp:nvSpPr>
      <dsp:spPr>
        <a:xfrm>
          <a:off x="2396855" y="2602230"/>
          <a:ext cx="2278208" cy="17348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t" anchorCtr="0">
          <a:noAutofit/>
        </a:bodyPr>
        <a:lstStyle/>
        <a:p>
          <a:pPr marL="0" lvl="0" indent="0" algn="ctr" defTabSz="844550">
            <a:lnSpc>
              <a:spcPct val="90000"/>
            </a:lnSpc>
            <a:spcBef>
              <a:spcPct val="0"/>
            </a:spcBef>
            <a:spcAft>
              <a:spcPct val="35000"/>
            </a:spcAft>
            <a:buNone/>
          </a:pPr>
          <a:r>
            <a:rPr lang="en-US" sz="1900" b="1" kern="1200"/>
            <a:t>April 2025</a:t>
          </a:r>
        </a:p>
        <a:p>
          <a:pPr marL="0" lvl="0" indent="0" algn="ctr" defTabSz="844550">
            <a:lnSpc>
              <a:spcPct val="90000"/>
            </a:lnSpc>
            <a:spcBef>
              <a:spcPct val="0"/>
            </a:spcBef>
            <a:spcAft>
              <a:spcPct val="35000"/>
            </a:spcAft>
            <a:buNone/>
          </a:pPr>
          <a:r>
            <a:rPr lang="en-US" sz="1900" kern="1200"/>
            <a:t>Member Survey</a:t>
          </a:r>
        </a:p>
      </dsp:txBody>
      <dsp:txXfrm>
        <a:off x="2396855" y="2602230"/>
        <a:ext cx="2278208" cy="1734820"/>
      </dsp:txXfrm>
    </dsp:sp>
    <dsp:sp modelId="{9FCCF184-1214-FA47-8E04-C13885298748}">
      <dsp:nvSpPr>
        <dsp:cNvPr id="0" name=""/>
        <dsp:cNvSpPr/>
      </dsp:nvSpPr>
      <dsp:spPr>
        <a:xfrm>
          <a:off x="3319107" y="1951672"/>
          <a:ext cx="433705" cy="433705"/>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57733CC-69B0-5C46-8075-29A824D0103A}">
      <dsp:nvSpPr>
        <dsp:cNvPr id="0" name=""/>
        <dsp:cNvSpPr/>
      </dsp:nvSpPr>
      <dsp:spPr>
        <a:xfrm>
          <a:off x="4788975" y="0"/>
          <a:ext cx="2278208" cy="17348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b" anchorCtr="0">
          <a:noAutofit/>
        </a:bodyPr>
        <a:lstStyle/>
        <a:p>
          <a:pPr marL="0" lvl="0" indent="0" algn="ctr" defTabSz="844550">
            <a:lnSpc>
              <a:spcPct val="90000"/>
            </a:lnSpc>
            <a:spcBef>
              <a:spcPct val="0"/>
            </a:spcBef>
            <a:spcAft>
              <a:spcPct val="35000"/>
            </a:spcAft>
            <a:buNone/>
          </a:pPr>
          <a:r>
            <a:rPr lang="en-US" sz="1900" b="1" kern="1200"/>
            <a:t>May 2025</a:t>
          </a:r>
        </a:p>
        <a:p>
          <a:pPr marL="0" lvl="0" indent="0" algn="ctr" defTabSz="844550">
            <a:lnSpc>
              <a:spcPct val="90000"/>
            </a:lnSpc>
            <a:spcBef>
              <a:spcPct val="0"/>
            </a:spcBef>
            <a:spcAft>
              <a:spcPct val="35000"/>
            </a:spcAft>
            <a:buNone/>
          </a:pPr>
          <a:r>
            <a:rPr lang="en-US" sz="1900" kern="1200"/>
            <a:t>Analysis of results and development of podcast</a:t>
          </a:r>
        </a:p>
      </dsp:txBody>
      <dsp:txXfrm>
        <a:off x="4788975" y="0"/>
        <a:ext cx="2278208" cy="1734820"/>
      </dsp:txXfrm>
    </dsp:sp>
    <dsp:sp modelId="{0B1502EC-029F-EA45-B80B-785FA64DE25B}">
      <dsp:nvSpPr>
        <dsp:cNvPr id="0" name=""/>
        <dsp:cNvSpPr/>
      </dsp:nvSpPr>
      <dsp:spPr>
        <a:xfrm>
          <a:off x="5711227" y="1951672"/>
          <a:ext cx="433705" cy="433705"/>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AD03E5A-5777-FA47-A52D-856DD315D273}">
      <dsp:nvSpPr>
        <dsp:cNvPr id="0" name=""/>
        <dsp:cNvSpPr/>
      </dsp:nvSpPr>
      <dsp:spPr>
        <a:xfrm>
          <a:off x="7181094" y="2602230"/>
          <a:ext cx="2278208" cy="17348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t" anchorCtr="0">
          <a:noAutofit/>
        </a:bodyPr>
        <a:lstStyle/>
        <a:p>
          <a:pPr marL="0" lvl="0" indent="0" algn="ctr" defTabSz="844550">
            <a:lnSpc>
              <a:spcPct val="90000"/>
            </a:lnSpc>
            <a:spcBef>
              <a:spcPct val="0"/>
            </a:spcBef>
            <a:spcAft>
              <a:spcPct val="35000"/>
            </a:spcAft>
            <a:buNone/>
          </a:pPr>
          <a:r>
            <a:rPr lang="en-US" sz="1900" b="1" kern="1200"/>
            <a:t>July 2025</a:t>
          </a:r>
        </a:p>
        <a:p>
          <a:pPr marL="0" lvl="0" indent="0" algn="ctr" defTabSz="844550">
            <a:lnSpc>
              <a:spcPct val="90000"/>
            </a:lnSpc>
            <a:spcBef>
              <a:spcPct val="0"/>
            </a:spcBef>
            <a:spcAft>
              <a:spcPct val="35000"/>
            </a:spcAft>
            <a:buNone/>
          </a:pPr>
          <a:r>
            <a:rPr lang="en-US" sz="1900" kern="1200"/>
            <a:t>Podcast production plan and marketing strategy</a:t>
          </a:r>
        </a:p>
      </dsp:txBody>
      <dsp:txXfrm>
        <a:off x="7181094" y="2602230"/>
        <a:ext cx="2278208" cy="1734820"/>
      </dsp:txXfrm>
    </dsp:sp>
    <dsp:sp modelId="{2D83CE4A-3AEC-534E-9E77-21A0F2FF5A8B}">
      <dsp:nvSpPr>
        <dsp:cNvPr id="0" name=""/>
        <dsp:cNvSpPr/>
      </dsp:nvSpPr>
      <dsp:spPr>
        <a:xfrm>
          <a:off x="8103346" y="1951672"/>
          <a:ext cx="433705" cy="433705"/>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00FE76-7036-9142-8392-B8980569370F}">
      <dsp:nvSpPr>
        <dsp:cNvPr id="0" name=""/>
        <dsp:cNvSpPr/>
      </dsp:nvSpPr>
      <dsp:spPr>
        <a:xfrm rot="5400000">
          <a:off x="6732976" y="-2840781"/>
          <a:ext cx="835263" cy="6729984"/>
        </a:xfrm>
        <a:prstGeom prst="round2Same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0020" tIns="80010" rIns="160020" bIns="80010" numCol="1" spcCol="1270" anchor="ctr" anchorCtr="0">
          <a:noAutofit/>
        </a:bodyPr>
        <a:lstStyle/>
        <a:p>
          <a:pPr marL="285750" lvl="1" indent="-285750" algn="l" defTabSz="1866900">
            <a:lnSpc>
              <a:spcPct val="90000"/>
            </a:lnSpc>
            <a:spcBef>
              <a:spcPct val="0"/>
            </a:spcBef>
            <a:spcAft>
              <a:spcPct val="15000"/>
            </a:spcAft>
            <a:buChar char="•"/>
          </a:pPr>
          <a:r>
            <a:rPr lang="en-US" sz="4200" kern="1200"/>
            <a:t>April 2025</a:t>
          </a:r>
        </a:p>
      </dsp:txBody>
      <dsp:txXfrm rot="-5400000">
        <a:off x="3785616" y="147353"/>
        <a:ext cx="6689210" cy="753715"/>
      </dsp:txXfrm>
    </dsp:sp>
    <dsp:sp modelId="{738489F4-2763-2D4C-B942-88917B349ADF}">
      <dsp:nvSpPr>
        <dsp:cNvPr id="0" name=""/>
        <dsp:cNvSpPr/>
      </dsp:nvSpPr>
      <dsp:spPr>
        <a:xfrm>
          <a:off x="0" y="2170"/>
          <a:ext cx="3785616" cy="104407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0" tIns="95250" rIns="190500" bIns="95250" numCol="1" spcCol="1270" anchor="ctr" anchorCtr="0">
          <a:noAutofit/>
        </a:bodyPr>
        <a:lstStyle/>
        <a:p>
          <a:pPr marL="0" lvl="0" indent="0" algn="ctr" defTabSz="2222500">
            <a:lnSpc>
              <a:spcPct val="90000"/>
            </a:lnSpc>
            <a:spcBef>
              <a:spcPct val="0"/>
            </a:spcBef>
            <a:spcAft>
              <a:spcPct val="35000"/>
            </a:spcAft>
            <a:buNone/>
          </a:pPr>
          <a:r>
            <a:rPr lang="en-US" sz="5000" kern="1200"/>
            <a:t>Launched</a:t>
          </a:r>
        </a:p>
      </dsp:txBody>
      <dsp:txXfrm>
        <a:off x="50968" y="53138"/>
        <a:ext cx="3683680" cy="942143"/>
      </dsp:txXfrm>
    </dsp:sp>
    <dsp:sp modelId="{D194E7EF-D9E2-DA4D-8DC6-5B73E3ADDF1C}">
      <dsp:nvSpPr>
        <dsp:cNvPr id="0" name=""/>
        <dsp:cNvSpPr/>
      </dsp:nvSpPr>
      <dsp:spPr>
        <a:xfrm rot="5400000">
          <a:off x="6732976" y="-1744497"/>
          <a:ext cx="835263" cy="6729984"/>
        </a:xfrm>
        <a:prstGeom prst="round2Same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0020" tIns="80010" rIns="160020" bIns="80010" numCol="1" spcCol="1270" anchor="ctr" anchorCtr="0">
          <a:noAutofit/>
        </a:bodyPr>
        <a:lstStyle/>
        <a:p>
          <a:pPr marL="285750" lvl="1" indent="-285750" algn="l" defTabSz="1866900">
            <a:lnSpc>
              <a:spcPct val="90000"/>
            </a:lnSpc>
            <a:spcBef>
              <a:spcPct val="0"/>
            </a:spcBef>
            <a:spcAft>
              <a:spcPct val="15000"/>
            </a:spcAft>
            <a:buChar char="•"/>
          </a:pPr>
          <a:r>
            <a:rPr lang="en-US" sz="4200" kern="1200"/>
            <a:t>13,888 ACCP members</a:t>
          </a:r>
        </a:p>
      </dsp:txBody>
      <dsp:txXfrm rot="-5400000">
        <a:off x="3785616" y="1243637"/>
        <a:ext cx="6689210" cy="753715"/>
      </dsp:txXfrm>
    </dsp:sp>
    <dsp:sp modelId="{729A3AE7-B111-8C4D-85EF-4DC13F47C495}">
      <dsp:nvSpPr>
        <dsp:cNvPr id="0" name=""/>
        <dsp:cNvSpPr/>
      </dsp:nvSpPr>
      <dsp:spPr>
        <a:xfrm>
          <a:off x="0" y="1098454"/>
          <a:ext cx="3785616" cy="1044079"/>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0" tIns="95250" rIns="190500" bIns="95250" numCol="1" spcCol="1270" anchor="ctr" anchorCtr="0">
          <a:noAutofit/>
        </a:bodyPr>
        <a:lstStyle/>
        <a:p>
          <a:pPr marL="0" lvl="0" indent="0" algn="ctr" defTabSz="2222500">
            <a:lnSpc>
              <a:spcPct val="90000"/>
            </a:lnSpc>
            <a:spcBef>
              <a:spcPct val="0"/>
            </a:spcBef>
            <a:spcAft>
              <a:spcPct val="35000"/>
            </a:spcAft>
            <a:buNone/>
          </a:pPr>
          <a:r>
            <a:rPr lang="en-US" sz="5000" kern="1200"/>
            <a:t>Recipients</a:t>
          </a:r>
        </a:p>
      </dsp:txBody>
      <dsp:txXfrm>
        <a:off x="50968" y="1149422"/>
        <a:ext cx="3683680" cy="942143"/>
      </dsp:txXfrm>
    </dsp:sp>
    <dsp:sp modelId="{693540E8-D2BF-004E-9250-BE97D83C08D7}">
      <dsp:nvSpPr>
        <dsp:cNvPr id="0" name=""/>
        <dsp:cNvSpPr/>
      </dsp:nvSpPr>
      <dsp:spPr>
        <a:xfrm rot="5400000">
          <a:off x="6732976" y="-648213"/>
          <a:ext cx="835263" cy="6729984"/>
        </a:xfrm>
        <a:prstGeom prst="round2Same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0020" tIns="80010" rIns="160020" bIns="80010" numCol="1" spcCol="1270" anchor="ctr" anchorCtr="0">
          <a:noAutofit/>
        </a:bodyPr>
        <a:lstStyle/>
        <a:p>
          <a:pPr marL="285750" lvl="1" indent="-285750" algn="l" defTabSz="1866900">
            <a:lnSpc>
              <a:spcPct val="90000"/>
            </a:lnSpc>
            <a:spcBef>
              <a:spcPct val="0"/>
            </a:spcBef>
            <a:spcAft>
              <a:spcPct val="15000"/>
            </a:spcAft>
            <a:buChar char="•"/>
          </a:pPr>
          <a:r>
            <a:rPr lang="en-US" sz="4200" kern="1200"/>
            <a:t>361 (2.6% response rate)</a:t>
          </a:r>
        </a:p>
      </dsp:txBody>
      <dsp:txXfrm rot="-5400000">
        <a:off x="3785616" y="2339921"/>
        <a:ext cx="6689210" cy="753715"/>
      </dsp:txXfrm>
    </dsp:sp>
    <dsp:sp modelId="{D283C3B1-12F6-8040-B2A4-3BB0BD4AA6C0}">
      <dsp:nvSpPr>
        <dsp:cNvPr id="0" name=""/>
        <dsp:cNvSpPr/>
      </dsp:nvSpPr>
      <dsp:spPr>
        <a:xfrm>
          <a:off x="0" y="2194738"/>
          <a:ext cx="3785616" cy="1044079"/>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0" tIns="95250" rIns="190500" bIns="95250" numCol="1" spcCol="1270" anchor="ctr" anchorCtr="0">
          <a:noAutofit/>
        </a:bodyPr>
        <a:lstStyle/>
        <a:p>
          <a:pPr marL="0" lvl="0" indent="0" algn="ctr" defTabSz="2222500">
            <a:lnSpc>
              <a:spcPct val="90000"/>
            </a:lnSpc>
            <a:spcBef>
              <a:spcPct val="0"/>
            </a:spcBef>
            <a:spcAft>
              <a:spcPct val="35000"/>
            </a:spcAft>
            <a:buNone/>
          </a:pPr>
          <a:r>
            <a:rPr lang="en-US" sz="5000" kern="1200"/>
            <a:t>Responses</a:t>
          </a:r>
        </a:p>
      </dsp:txBody>
      <dsp:txXfrm>
        <a:off x="50968" y="2245706"/>
        <a:ext cx="3683680" cy="942143"/>
      </dsp:txXfrm>
    </dsp:sp>
    <dsp:sp modelId="{9708975F-9E9A-BB4E-AE09-29AA5416E229}">
      <dsp:nvSpPr>
        <dsp:cNvPr id="0" name=""/>
        <dsp:cNvSpPr/>
      </dsp:nvSpPr>
      <dsp:spPr>
        <a:xfrm rot="5400000">
          <a:off x="6732976" y="448070"/>
          <a:ext cx="835263" cy="6729984"/>
        </a:xfrm>
        <a:prstGeom prst="round2Same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0020" tIns="80010" rIns="160020" bIns="80010" numCol="1" spcCol="1270" anchor="ctr" anchorCtr="0">
          <a:noAutofit/>
        </a:bodyPr>
        <a:lstStyle/>
        <a:p>
          <a:pPr marL="285750" lvl="1" indent="-285750" algn="l" defTabSz="1866900">
            <a:lnSpc>
              <a:spcPct val="90000"/>
            </a:lnSpc>
            <a:spcBef>
              <a:spcPct val="0"/>
            </a:spcBef>
            <a:spcAft>
              <a:spcPct val="15000"/>
            </a:spcAft>
            <a:buChar char="•"/>
          </a:pPr>
          <a:r>
            <a:rPr lang="en-US" sz="4200" kern="1200"/>
            <a:t>Microsoft Copilot</a:t>
          </a:r>
        </a:p>
      </dsp:txBody>
      <dsp:txXfrm rot="-5400000">
        <a:off x="3785616" y="3436204"/>
        <a:ext cx="6689210" cy="753715"/>
      </dsp:txXfrm>
    </dsp:sp>
    <dsp:sp modelId="{218B92AA-CC34-F847-972B-4AF7265594ED}">
      <dsp:nvSpPr>
        <dsp:cNvPr id="0" name=""/>
        <dsp:cNvSpPr/>
      </dsp:nvSpPr>
      <dsp:spPr>
        <a:xfrm>
          <a:off x="0" y="3291022"/>
          <a:ext cx="3785616" cy="1044079"/>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0" tIns="95250" rIns="190500" bIns="95250" numCol="1" spcCol="1270" anchor="ctr" anchorCtr="0">
          <a:noAutofit/>
        </a:bodyPr>
        <a:lstStyle/>
        <a:p>
          <a:pPr marL="0" lvl="0" indent="0" algn="ctr" defTabSz="2222500">
            <a:lnSpc>
              <a:spcPct val="90000"/>
            </a:lnSpc>
            <a:spcBef>
              <a:spcPct val="0"/>
            </a:spcBef>
            <a:spcAft>
              <a:spcPct val="35000"/>
            </a:spcAft>
            <a:buNone/>
          </a:pPr>
          <a:r>
            <a:rPr lang="en-US" sz="5000" kern="1200"/>
            <a:t>Analysis Tool</a:t>
          </a:r>
        </a:p>
      </dsp:txBody>
      <dsp:txXfrm>
        <a:off x="50968" y="3341990"/>
        <a:ext cx="3683680" cy="94214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B29AFE-DBD3-7F4A-B88C-C822003B0D17}">
      <dsp:nvSpPr>
        <dsp:cNvPr id="0" name=""/>
        <dsp:cNvSpPr/>
      </dsp:nvSpPr>
      <dsp:spPr>
        <a:xfrm>
          <a:off x="3027314" y="2398"/>
          <a:ext cx="1527076" cy="763538"/>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Font typeface="Arial" panose="020B0604020202020204" pitchFamily="34" charset="0"/>
            <a:buNone/>
          </a:pPr>
          <a:r>
            <a:rPr lang="en-US" sz="1600" kern="1200"/>
            <a:t>Clinical updates</a:t>
          </a:r>
        </a:p>
      </dsp:txBody>
      <dsp:txXfrm>
        <a:off x="3049677" y="24761"/>
        <a:ext cx="1482350" cy="718812"/>
      </dsp:txXfrm>
    </dsp:sp>
    <dsp:sp modelId="{CF6E0E16-3442-5646-B5B4-4485795EE778}">
      <dsp:nvSpPr>
        <dsp:cNvPr id="0" name=""/>
        <dsp:cNvSpPr/>
      </dsp:nvSpPr>
      <dsp:spPr>
        <a:xfrm rot="2700000">
          <a:off x="4126456" y="983728"/>
          <a:ext cx="795150" cy="267238"/>
        </a:xfrm>
        <a:prstGeom prst="lef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4206627" y="1037176"/>
        <a:ext cx="634808" cy="160342"/>
      </dsp:txXfrm>
    </dsp:sp>
    <dsp:sp modelId="{D23A5A09-F6A9-FC4D-9635-2359E5BCFBE9}">
      <dsp:nvSpPr>
        <dsp:cNvPr id="0" name=""/>
        <dsp:cNvSpPr/>
      </dsp:nvSpPr>
      <dsp:spPr>
        <a:xfrm>
          <a:off x="4493672" y="1468757"/>
          <a:ext cx="1527076" cy="763538"/>
        </a:xfrm>
        <a:prstGeom prst="roundRect">
          <a:avLst>
            <a:gd name="adj" fmla="val 10000"/>
          </a:avLst>
        </a:prstGeom>
        <a:solidFill>
          <a:schemeClr val="accent2">
            <a:hueOff val="3350879"/>
            <a:satOff val="1135"/>
            <a:lumOff val="-967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Case-based interviews</a:t>
          </a:r>
        </a:p>
      </dsp:txBody>
      <dsp:txXfrm>
        <a:off x="4516035" y="1491120"/>
        <a:ext cx="1482350" cy="718812"/>
      </dsp:txXfrm>
    </dsp:sp>
    <dsp:sp modelId="{613BDBFC-85B9-B246-A24E-0A1CA0717F28}">
      <dsp:nvSpPr>
        <dsp:cNvPr id="0" name=""/>
        <dsp:cNvSpPr/>
      </dsp:nvSpPr>
      <dsp:spPr>
        <a:xfrm rot="8100000">
          <a:off x="4126456" y="2450086"/>
          <a:ext cx="795150" cy="267238"/>
        </a:xfrm>
        <a:prstGeom prst="leftRightArrow">
          <a:avLst>
            <a:gd name="adj1" fmla="val 60000"/>
            <a:gd name="adj2" fmla="val 50000"/>
          </a:avLst>
        </a:prstGeom>
        <a:solidFill>
          <a:schemeClr val="accent2">
            <a:hueOff val="3350879"/>
            <a:satOff val="1135"/>
            <a:lumOff val="-9673"/>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rot="10800000">
        <a:off x="4206627" y="2503534"/>
        <a:ext cx="634808" cy="160342"/>
      </dsp:txXfrm>
    </dsp:sp>
    <dsp:sp modelId="{B0975464-EA13-9849-8B1A-C7A6715221BE}">
      <dsp:nvSpPr>
        <dsp:cNvPr id="0" name=""/>
        <dsp:cNvSpPr/>
      </dsp:nvSpPr>
      <dsp:spPr>
        <a:xfrm>
          <a:off x="3027314" y="2935115"/>
          <a:ext cx="1527076" cy="763538"/>
        </a:xfrm>
        <a:prstGeom prst="roundRect">
          <a:avLst>
            <a:gd name="adj" fmla="val 10000"/>
          </a:avLst>
        </a:prstGeom>
        <a:solidFill>
          <a:schemeClr val="accent2">
            <a:hueOff val="6701759"/>
            <a:satOff val="2269"/>
            <a:lumOff val="-1934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Professional development</a:t>
          </a:r>
        </a:p>
      </dsp:txBody>
      <dsp:txXfrm>
        <a:off x="3049677" y="2957478"/>
        <a:ext cx="1482350" cy="718812"/>
      </dsp:txXfrm>
    </dsp:sp>
    <dsp:sp modelId="{0BEF0605-EDDA-A446-AD72-3966587105A7}">
      <dsp:nvSpPr>
        <dsp:cNvPr id="0" name=""/>
        <dsp:cNvSpPr/>
      </dsp:nvSpPr>
      <dsp:spPr>
        <a:xfrm rot="13500000">
          <a:off x="2660098" y="2450086"/>
          <a:ext cx="795150" cy="267238"/>
        </a:xfrm>
        <a:prstGeom prst="leftRightArrow">
          <a:avLst>
            <a:gd name="adj1" fmla="val 60000"/>
            <a:gd name="adj2" fmla="val 50000"/>
          </a:avLst>
        </a:prstGeom>
        <a:solidFill>
          <a:schemeClr val="accent2">
            <a:hueOff val="6701759"/>
            <a:satOff val="2269"/>
            <a:lumOff val="-1934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rot="10800000">
        <a:off x="2740269" y="2503534"/>
        <a:ext cx="634808" cy="160342"/>
      </dsp:txXfrm>
    </dsp:sp>
    <dsp:sp modelId="{B3CE21A4-FAC3-7F49-B71F-89489E73A0C0}">
      <dsp:nvSpPr>
        <dsp:cNvPr id="0" name=""/>
        <dsp:cNvSpPr/>
      </dsp:nvSpPr>
      <dsp:spPr>
        <a:xfrm>
          <a:off x="1560955" y="1468757"/>
          <a:ext cx="1527076" cy="763538"/>
        </a:xfrm>
        <a:prstGeom prst="roundRect">
          <a:avLst>
            <a:gd name="adj" fmla="val 10000"/>
          </a:avLst>
        </a:prstGeom>
        <a:solidFill>
          <a:schemeClr val="accent2">
            <a:hueOff val="10052638"/>
            <a:satOff val="3404"/>
            <a:lumOff val="-2901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Policy/Advocacy</a:t>
          </a:r>
        </a:p>
      </dsp:txBody>
      <dsp:txXfrm>
        <a:off x="1583318" y="1491120"/>
        <a:ext cx="1482350" cy="718812"/>
      </dsp:txXfrm>
    </dsp:sp>
    <dsp:sp modelId="{D685DF26-25F3-7341-BE7B-C4617936C9E8}">
      <dsp:nvSpPr>
        <dsp:cNvPr id="0" name=""/>
        <dsp:cNvSpPr/>
      </dsp:nvSpPr>
      <dsp:spPr>
        <a:xfrm rot="18900000">
          <a:off x="2660098" y="983728"/>
          <a:ext cx="795150" cy="267238"/>
        </a:xfrm>
        <a:prstGeom prst="leftRightArrow">
          <a:avLst>
            <a:gd name="adj1" fmla="val 60000"/>
            <a:gd name="adj2" fmla="val 50000"/>
          </a:avLst>
        </a:prstGeom>
        <a:solidFill>
          <a:schemeClr val="accent2">
            <a:hueOff val="10052638"/>
            <a:satOff val="3404"/>
            <a:lumOff val="-2901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2740269" y="1037176"/>
        <a:ext cx="634808" cy="16034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696D17-FB1B-7548-B58B-7AE3375588D1}">
      <dsp:nvSpPr>
        <dsp:cNvPr id="0" name=""/>
        <dsp:cNvSpPr/>
      </dsp:nvSpPr>
      <dsp:spPr>
        <a:xfrm>
          <a:off x="4929" y="781772"/>
          <a:ext cx="1889521" cy="614385"/>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b="1" kern="1200"/>
            <a:t>Students </a:t>
          </a:r>
          <a:br>
            <a:rPr lang="en-US" sz="1700" b="1" kern="1200"/>
          </a:br>
          <a:r>
            <a:rPr lang="en-US" sz="1700" b="1" kern="1200"/>
            <a:t>(P1-P4)</a:t>
          </a:r>
        </a:p>
      </dsp:txBody>
      <dsp:txXfrm>
        <a:off x="4929" y="781772"/>
        <a:ext cx="1889521" cy="614385"/>
      </dsp:txXfrm>
    </dsp:sp>
    <dsp:sp modelId="{2F6B78D4-F8EC-0046-998A-09D0AF18C49D}">
      <dsp:nvSpPr>
        <dsp:cNvPr id="0" name=""/>
        <dsp:cNvSpPr/>
      </dsp:nvSpPr>
      <dsp:spPr>
        <a:xfrm>
          <a:off x="4929" y="1396157"/>
          <a:ext cx="1889521" cy="2519910"/>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kern="1200"/>
            <a:t>Presentations to student SSHP, SCCP chapters</a:t>
          </a:r>
          <a:br>
            <a:rPr lang="en-US" sz="1700" kern="1200"/>
          </a:br>
          <a:endParaRPr lang="en-US" sz="1700" kern="1200"/>
        </a:p>
        <a:p>
          <a:pPr marL="171450" lvl="1" indent="-171450" algn="l" defTabSz="755650">
            <a:lnSpc>
              <a:spcPct val="90000"/>
            </a:lnSpc>
            <a:spcBef>
              <a:spcPct val="0"/>
            </a:spcBef>
            <a:spcAft>
              <a:spcPct val="15000"/>
            </a:spcAft>
            <a:buChar char="•"/>
          </a:pPr>
          <a:r>
            <a:rPr lang="en-US" sz="1700" kern="1200"/>
            <a:t>Program information to COP faculty, staff</a:t>
          </a:r>
        </a:p>
        <a:p>
          <a:pPr marL="171450" lvl="1" indent="-171450" algn="l" defTabSz="755650">
            <a:lnSpc>
              <a:spcPct val="90000"/>
            </a:lnSpc>
            <a:spcBef>
              <a:spcPct val="0"/>
            </a:spcBef>
            <a:spcAft>
              <a:spcPct val="15000"/>
            </a:spcAft>
            <a:buChar char="•"/>
          </a:pPr>
          <a:endParaRPr lang="en-US" sz="1700" kern="1200"/>
        </a:p>
      </dsp:txBody>
      <dsp:txXfrm>
        <a:off x="4929" y="1396157"/>
        <a:ext cx="1889521" cy="2519910"/>
      </dsp:txXfrm>
    </dsp:sp>
    <dsp:sp modelId="{5D98F668-608D-DF49-B5B1-739135AAFF7C}">
      <dsp:nvSpPr>
        <dsp:cNvPr id="0" name=""/>
        <dsp:cNvSpPr/>
      </dsp:nvSpPr>
      <dsp:spPr>
        <a:xfrm>
          <a:off x="2158984" y="781772"/>
          <a:ext cx="1889521" cy="614385"/>
        </a:xfrm>
        <a:prstGeom prst="rect">
          <a:avLst/>
        </a:prstGeom>
        <a:solidFill>
          <a:schemeClr val="accent3">
            <a:hueOff val="-2513159"/>
            <a:satOff val="-851"/>
            <a:lumOff val="7255"/>
            <a:alphaOff val="0"/>
          </a:schemeClr>
        </a:solidFill>
        <a:ln w="12700" cap="flat" cmpd="sng" algn="ctr">
          <a:solidFill>
            <a:schemeClr val="accent3">
              <a:hueOff val="-2513159"/>
              <a:satOff val="-851"/>
              <a:lumOff val="725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b="1" kern="1200"/>
            <a:t>Residents &amp; Fellows</a:t>
          </a:r>
        </a:p>
      </dsp:txBody>
      <dsp:txXfrm>
        <a:off x="2158984" y="781772"/>
        <a:ext cx="1889521" cy="614385"/>
      </dsp:txXfrm>
    </dsp:sp>
    <dsp:sp modelId="{D23F48FD-65FB-CB4F-AE87-8A2905D6E869}">
      <dsp:nvSpPr>
        <dsp:cNvPr id="0" name=""/>
        <dsp:cNvSpPr/>
      </dsp:nvSpPr>
      <dsp:spPr>
        <a:xfrm>
          <a:off x="2158984" y="1396157"/>
          <a:ext cx="1889521" cy="2519910"/>
        </a:xfrm>
        <a:prstGeom prst="rect">
          <a:avLst/>
        </a:prstGeom>
        <a:solidFill>
          <a:schemeClr val="accent3">
            <a:tint val="40000"/>
            <a:alpha val="90000"/>
            <a:hueOff val="-2916180"/>
            <a:satOff val="20097"/>
            <a:lumOff val="1873"/>
            <a:alphaOff val="0"/>
          </a:schemeClr>
        </a:solidFill>
        <a:ln w="12700" cap="flat" cmpd="sng" algn="ctr">
          <a:solidFill>
            <a:schemeClr val="accent3">
              <a:tint val="40000"/>
              <a:alpha val="90000"/>
              <a:hueOff val="-2916180"/>
              <a:satOff val="20097"/>
              <a:lumOff val="187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kern="1200"/>
            <a:t>Conference recruitment</a:t>
          </a:r>
          <a:br>
            <a:rPr lang="en-US" sz="1700" kern="1200"/>
          </a:br>
          <a:endParaRPr lang="en-US" sz="1700" kern="1200"/>
        </a:p>
        <a:p>
          <a:pPr marL="171450" lvl="1" indent="-171450" algn="l" defTabSz="755650">
            <a:lnSpc>
              <a:spcPct val="90000"/>
            </a:lnSpc>
            <a:spcBef>
              <a:spcPct val="0"/>
            </a:spcBef>
            <a:spcAft>
              <a:spcPct val="15000"/>
            </a:spcAft>
            <a:buChar char="•"/>
          </a:pPr>
          <a:r>
            <a:rPr lang="en-US" sz="1700" kern="1200"/>
            <a:t>Fellowship information to program directors</a:t>
          </a:r>
        </a:p>
      </dsp:txBody>
      <dsp:txXfrm>
        <a:off x="2158984" y="1396157"/>
        <a:ext cx="1889521" cy="2519910"/>
      </dsp:txXfrm>
    </dsp:sp>
    <dsp:sp modelId="{47B6A37C-F346-D94D-8692-A68475BE4737}">
      <dsp:nvSpPr>
        <dsp:cNvPr id="0" name=""/>
        <dsp:cNvSpPr/>
      </dsp:nvSpPr>
      <dsp:spPr>
        <a:xfrm>
          <a:off x="4313039" y="781772"/>
          <a:ext cx="1889521" cy="614385"/>
        </a:xfrm>
        <a:prstGeom prst="rect">
          <a:avLst/>
        </a:prstGeom>
        <a:solidFill>
          <a:schemeClr val="accent3">
            <a:hueOff val="-5026319"/>
            <a:satOff val="-1702"/>
            <a:lumOff val="14509"/>
            <a:alphaOff val="0"/>
          </a:schemeClr>
        </a:solidFill>
        <a:ln w="12700" cap="flat" cmpd="sng" algn="ctr">
          <a:solidFill>
            <a:schemeClr val="accent3">
              <a:hueOff val="-5026319"/>
              <a:satOff val="-1702"/>
              <a:lumOff val="1450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b="1" kern="1200"/>
            <a:t>Pharmacist Faculty</a:t>
          </a:r>
        </a:p>
      </dsp:txBody>
      <dsp:txXfrm>
        <a:off x="4313039" y="781772"/>
        <a:ext cx="1889521" cy="614385"/>
      </dsp:txXfrm>
    </dsp:sp>
    <dsp:sp modelId="{E8F97C4C-CD63-EB4D-A7CE-B2DA9BAC06C8}">
      <dsp:nvSpPr>
        <dsp:cNvPr id="0" name=""/>
        <dsp:cNvSpPr/>
      </dsp:nvSpPr>
      <dsp:spPr>
        <a:xfrm>
          <a:off x="4313039" y="1396157"/>
          <a:ext cx="1889521" cy="2519910"/>
        </a:xfrm>
        <a:prstGeom prst="rect">
          <a:avLst/>
        </a:prstGeom>
        <a:solidFill>
          <a:schemeClr val="accent3">
            <a:tint val="40000"/>
            <a:alpha val="90000"/>
            <a:hueOff val="-5832361"/>
            <a:satOff val="40194"/>
            <a:lumOff val="3746"/>
            <a:alphaOff val="0"/>
          </a:schemeClr>
        </a:solidFill>
        <a:ln w="12700" cap="flat" cmpd="sng" algn="ctr">
          <a:solidFill>
            <a:schemeClr val="accent3">
              <a:tint val="40000"/>
              <a:alpha val="90000"/>
              <a:hueOff val="-5832361"/>
              <a:satOff val="40194"/>
              <a:lumOff val="374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kern="1200"/>
            <a:t>Sabbatical (tenured/tenure track)</a:t>
          </a:r>
          <a:br>
            <a:rPr lang="en-US" sz="1700" kern="1200"/>
          </a:br>
          <a:endParaRPr lang="en-US" sz="1700" kern="1200"/>
        </a:p>
        <a:p>
          <a:pPr marL="171450" lvl="1" indent="-171450" algn="l" defTabSz="755650">
            <a:lnSpc>
              <a:spcPct val="90000"/>
            </a:lnSpc>
            <a:spcBef>
              <a:spcPct val="0"/>
            </a:spcBef>
            <a:spcAft>
              <a:spcPct val="15000"/>
            </a:spcAft>
            <a:buChar char="•"/>
          </a:pPr>
          <a:r>
            <a:rPr lang="en-US" sz="1700" kern="1200"/>
            <a:t>Extended leave (clinical track)</a:t>
          </a:r>
        </a:p>
        <a:p>
          <a:pPr marL="171450" lvl="1" indent="-171450" algn="l" defTabSz="755650">
            <a:lnSpc>
              <a:spcPct val="90000"/>
            </a:lnSpc>
            <a:spcBef>
              <a:spcPct val="0"/>
            </a:spcBef>
            <a:spcAft>
              <a:spcPct val="15000"/>
            </a:spcAft>
            <a:buChar char="•"/>
          </a:pPr>
          <a:endParaRPr lang="en-US" sz="1700" kern="1200"/>
        </a:p>
      </dsp:txBody>
      <dsp:txXfrm>
        <a:off x="4313039" y="1396157"/>
        <a:ext cx="1889521" cy="2519910"/>
      </dsp:txXfrm>
    </dsp:sp>
    <dsp:sp modelId="{E540468F-9E25-B94E-950E-3C171394748E}">
      <dsp:nvSpPr>
        <dsp:cNvPr id="0" name=""/>
        <dsp:cNvSpPr/>
      </dsp:nvSpPr>
      <dsp:spPr>
        <a:xfrm>
          <a:off x="6467094" y="781772"/>
          <a:ext cx="1889521" cy="614385"/>
        </a:xfrm>
        <a:prstGeom prst="rect">
          <a:avLst/>
        </a:prstGeom>
        <a:solidFill>
          <a:schemeClr val="accent3">
            <a:hueOff val="-7539478"/>
            <a:satOff val="-2553"/>
            <a:lumOff val="21764"/>
            <a:alphaOff val="0"/>
          </a:schemeClr>
        </a:solidFill>
        <a:ln w="12700" cap="flat" cmpd="sng" algn="ctr">
          <a:solidFill>
            <a:schemeClr val="accent3">
              <a:hueOff val="-7539478"/>
              <a:satOff val="-2553"/>
              <a:lumOff val="2176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b="1" kern="1200"/>
            <a:t>Practicing Pharmacists</a:t>
          </a:r>
        </a:p>
      </dsp:txBody>
      <dsp:txXfrm>
        <a:off x="6467094" y="781772"/>
        <a:ext cx="1889521" cy="614385"/>
      </dsp:txXfrm>
    </dsp:sp>
    <dsp:sp modelId="{129011C0-02A5-DF45-B1D1-25390D741EC5}">
      <dsp:nvSpPr>
        <dsp:cNvPr id="0" name=""/>
        <dsp:cNvSpPr/>
      </dsp:nvSpPr>
      <dsp:spPr>
        <a:xfrm>
          <a:off x="6467094" y="1396157"/>
          <a:ext cx="1889521" cy="2519910"/>
        </a:xfrm>
        <a:prstGeom prst="rect">
          <a:avLst/>
        </a:prstGeom>
        <a:solidFill>
          <a:schemeClr val="accent3">
            <a:tint val="40000"/>
            <a:alpha val="90000"/>
            <a:hueOff val="-8748541"/>
            <a:satOff val="60291"/>
            <a:lumOff val="5619"/>
            <a:alphaOff val="0"/>
          </a:schemeClr>
        </a:solidFill>
        <a:ln w="12700" cap="flat" cmpd="sng" algn="ctr">
          <a:solidFill>
            <a:schemeClr val="accent3">
              <a:tint val="40000"/>
              <a:alpha val="90000"/>
              <a:hueOff val="-8748541"/>
              <a:satOff val="60291"/>
              <a:lumOff val="561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kern="1200"/>
            <a:t>Job board postings (state, national)</a:t>
          </a:r>
          <a:br>
            <a:rPr lang="en-US" sz="1700" kern="1200"/>
          </a:br>
          <a:endParaRPr lang="en-US" sz="1700" kern="1200"/>
        </a:p>
        <a:p>
          <a:pPr marL="171450" lvl="1" indent="-171450" algn="l" defTabSz="755650">
            <a:lnSpc>
              <a:spcPct val="90000"/>
            </a:lnSpc>
            <a:spcBef>
              <a:spcPct val="0"/>
            </a:spcBef>
            <a:spcAft>
              <a:spcPct val="15000"/>
            </a:spcAft>
            <a:buChar char="•"/>
          </a:pPr>
          <a:r>
            <a:rPr lang="en-US" sz="1700" kern="1200"/>
            <a:t>Extended Leave</a:t>
          </a:r>
        </a:p>
        <a:p>
          <a:pPr marL="171450" lvl="1" indent="-171450" algn="l" defTabSz="755650">
            <a:lnSpc>
              <a:spcPct val="90000"/>
            </a:lnSpc>
            <a:spcBef>
              <a:spcPct val="0"/>
            </a:spcBef>
            <a:spcAft>
              <a:spcPct val="15000"/>
            </a:spcAft>
            <a:buChar char="•"/>
          </a:pPr>
          <a:endParaRPr lang="en-US" sz="1700" kern="1200"/>
        </a:p>
        <a:p>
          <a:pPr marL="171450" lvl="1" indent="-171450" algn="l" defTabSz="755650">
            <a:lnSpc>
              <a:spcPct val="90000"/>
            </a:lnSpc>
            <a:spcBef>
              <a:spcPct val="0"/>
            </a:spcBef>
            <a:spcAft>
              <a:spcPct val="15000"/>
            </a:spcAft>
            <a:buChar char="•"/>
          </a:pPr>
          <a:r>
            <a:rPr lang="en-US" sz="1700" kern="1200"/>
            <a:t>Employer justification points</a:t>
          </a:r>
        </a:p>
      </dsp:txBody>
      <dsp:txXfrm>
        <a:off x="6467094" y="1396157"/>
        <a:ext cx="1889521" cy="2519910"/>
      </dsp:txXfrm>
    </dsp:sp>
    <dsp:sp modelId="{935B0A3A-03AC-1C45-B69A-732498637062}">
      <dsp:nvSpPr>
        <dsp:cNvPr id="0" name=""/>
        <dsp:cNvSpPr/>
      </dsp:nvSpPr>
      <dsp:spPr>
        <a:xfrm>
          <a:off x="8621148" y="781772"/>
          <a:ext cx="1889521" cy="614385"/>
        </a:xfrm>
        <a:prstGeom prst="rect">
          <a:avLst/>
        </a:prstGeom>
        <a:solidFill>
          <a:schemeClr val="accent3">
            <a:hueOff val="-10052638"/>
            <a:satOff val="-3404"/>
            <a:lumOff val="29018"/>
            <a:alphaOff val="0"/>
          </a:schemeClr>
        </a:solidFill>
        <a:ln w="12700" cap="flat" cmpd="sng" algn="ctr">
          <a:solidFill>
            <a:schemeClr val="accent3">
              <a:hueOff val="-10052638"/>
              <a:satOff val="-3404"/>
              <a:lumOff val="2901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b="1" kern="1200"/>
            <a:t>Leadership &amp; Administration</a:t>
          </a:r>
        </a:p>
      </dsp:txBody>
      <dsp:txXfrm>
        <a:off x="8621148" y="781772"/>
        <a:ext cx="1889521" cy="614385"/>
      </dsp:txXfrm>
    </dsp:sp>
    <dsp:sp modelId="{8649B73E-0250-A94C-A32C-1A09CEEBEAA2}">
      <dsp:nvSpPr>
        <dsp:cNvPr id="0" name=""/>
        <dsp:cNvSpPr/>
      </dsp:nvSpPr>
      <dsp:spPr>
        <a:xfrm>
          <a:off x="8621148" y="1396157"/>
          <a:ext cx="1889521" cy="2519910"/>
        </a:xfrm>
        <a:prstGeom prst="rect">
          <a:avLst/>
        </a:prstGeom>
        <a:solidFill>
          <a:schemeClr val="accent3">
            <a:tint val="40000"/>
            <a:alpha val="90000"/>
            <a:hueOff val="-11664721"/>
            <a:satOff val="80388"/>
            <a:lumOff val="7492"/>
            <a:alphaOff val="0"/>
          </a:schemeClr>
        </a:solidFill>
        <a:ln w="12700" cap="flat" cmpd="sng" algn="ctr">
          <a:solidFill>
            <a:schemeClr val="accent3">
              <a:tint val="40000"/>
              <a:alpha val="90000"/>
              <a:hueOff val="-11664721"/>
              <a:satOff val="80388"/>
              <a:lumOff val="749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kern="1200"/>
            <a:t>Identify champions</a:t>
          </a:r>
        </a:p>
        <a:p>
          <a:pPr marL="171450" lvl="1" indent="-171450" algn="l" defTabSz="755650">
            <a:lnSpc>
              <a:spcPct val="90000"/>
            </a:lnSpc>
            <a:spcBef>
              <a:spcPct val="0"/>
            </a:spcBef>
            <a:spcAft>
              <a:spcPct val="15000"/>
            </a:spcAft>
            <a:buChar char="•"/>
          </a:pPr>
          <a:endParaRPr lang="en-US" sz="1700" kern="1200"/>
        </a:p>
        <a:p>
          <a:pPr marL="171450" lvl="1" indent="-171450" algn="l" defTabSz="755650">
            <a:lnSpc>
              <a:spcPct val="90000"/>
            </a:lnSpc>
            <a:spcBef>
              <a:spcPct val="0"/>
            </a:spcBef>
            <a:spcAft>
              <a:spcPct val="15000"/>
            </a:spcAft>
            <a:buChar char="•"/>
          </a:pPr>
          <a:r>
            <a:rPr lang="en-US" sz="1700" kern="1200"/>
            <a:t>Study feasibility and develop best approaches </a:t>
          </a:r>
        </a:p>
      </dsp:txBody>
      <dsp:txXfrm>
        <a:off x="8621148" y="1396157"/>
        <a:ext cx="1889521" cy="251991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36E85F-59D4-41DB-A3FB-2D116D71C62E}">
      <dsp:nvSpPr>
        <dsp:cNvPr id="0" name=""/>
        <dsp:cNvSpPr/>
      </dsp:nvSpPr>
      <dsp:spPr>
        <a:xfrm>
          <a:off x="0" y="704164"/>
          <a:ext cx="10407707" cy="875160"/>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rtl="0">
            <a:lnSpc>
              <a:spcPct val="90000"/>
            </a:lnSpc>
            <a:spcBef>
              <a:spcPct val="0"/>
            </a:spcBef>
            <a:spcAft>
              <a:spcPct val="35000"/>
            </a:spcAft>
            <a:buNone/>
          </a:pPr>
          <a:r>
            <a:rPr lang="en-US" sz="2200" kern="1200">
              <a:latin typeface="Calibri"/>
              <a:ea typeface="Calibri"/>
              <a:cs typeface="Calibri"/>
            </a:rPr>
            <a:t>Develop a list of interview questions </a:t>
          </a:r>
          <a:r>
            <a:rPr lang="en-CA" sz="2200" kern="1200">
              <a:latin typeface="Calibri"/>
              <a:ea typeface="Calibri"/>
              <a:cs typeface="Calibri"/>
            </a:rPr>
            <a:t>to help the testimonials highlight the unique aspects of ACCP</a:t>
          </a:r>
          <a:endParaRPr lang="en-US" sz="2200" kern="1200">
            <a:latin typeface="Calibri"/>
            <a:ea typeface="Calibri"/>
            <a:cs typeface="Calibri"/>
          </a:endParaRPr>
        </a:p>
      </dsp:txBody>
      <dsp:txXfrm>
        <a:off x="42722" y="746886"/>
        <a:ext cx="10322263" cy="789716"/>
      </dsp:txXfrm>
    </dsp:sp>
    <dsp:sp modelId="{AC7F7946-BAC5-415A-99C6-0401D17A0E02}">
      <dsp:nvSpPr>
        <dsp:cNvPr id="0" name=""/>
        <dsp:cNvSpPr/>
      </dsp:nvSpPr>
      <dsp:spPr>
        <a:xfrm>
          <a:off x="0" y="1642684"/>
          <a:ext cx="10407707" cy="875160"/>
        </a:xfrm>
        <a:prstGeom prst="roundRect">
          <a:avLst/>
        </a:prstGeom>
        <a:solidFill>
          <a:srgbClr val="5EDF0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rtl="0">
            <a:lnSpc>
              <a:spcPct val="90000"/>
            </a:lnSpc>
            <a:spcBef>
              <a:spcPct val="0"/>
            </a:spcBef>
            <a:spcAft>
              <a:spcPct val="35000"/>
            </a:spcAft>
            <a:buNone/>
          </a:pPr>
          <a:r>
            <a:rPr lang="en-US" sz="2200" kern="1200">
              <a:latin typeface="Calibri"/>
              <a:ea typeface="Calibri"/>
              <a:cs typeface="Calibri"/>
            </a:rPr>
            <a:t>Build a bank of member interviews/testimonials capturing the unique experiences of the ACCP membership and the specific reasons they value their ACCP membership</a:t>
          </a:r>
        </a:p>
      </dsp:txBody>
      <dsp:txXfrm>
        <a:off x="42722" y="1685406"/>
        <a:ext cx="10322263" cy="789716"/>
      </dsp:txXfrm>
    </dsp:sp>
    <dsp:sp modelId="{5001161E-8A69-41DF-B5E3-1C77DB2B7693}">
      <dsp:nvSpPr>
        <dsp:cNvPr id="0" name=""/>
        <dsp:cNvSpPr/>
      </dsp:nvSpPr>
      <dsp:spPr>
        <a:xfrm>
          <a:off x="0" y="2581205"/>
          <a:ext cx="10407707" cy="875160"/>
        </a:xfrm>
        <a:prstGeom prst="roundRect">
          <a:avLst/>
        </a:prstGeom>
        <a:solidFill>
          <a:schemeClr val="accent4">
            <a:hueOff val="6701759"/>
            <a:satOff val="2269"/>
            <a:lumOff val="-193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rtl="0">
            <a:lnSpc>
              <a:spcPct val="90000"/>
            </a:lnSpc>
            <a:spcBef>
              <a:spcPct val="0"/>
            </a:spcBef>
            <a:spcAft>
              <a:spcPct val="35000"/>
            </a:spcAft>
            <a:buNone/>
          </a:pPr>
          <a:r>
            <a:rPr lang="en-US" sz="2200" kern="1200">
              <a:latin typeface="Calibri"/>
              <a:ea typeface="Calibri"/>
              <a:cs typeface="Calibri"/>
            </a:rPr>
            <a:t>Synthesize content from interviews to identify common themes, trends, and key insights into the diverse ways ACCP enriches the professional lives of its members</a:t>
          </a:r>
        </a:p>
      </dsp:txBody>
      <dsp:txXfrm>
        <a:off x="42722" y="2623927"/>
        <a:ext cx="10322263" cy="789716"/>
      </dsp:txXfrm>
    </dsp:sp>
    <dsp:sp modelId="{B9D4638F-D903-4FAD-AD4F-29296A8E7668}">
      <dsp:nvSpPr>
        <dsp:cNvPr id="0" name=""/>
        <dsp:cNvSpPr/>
      </dsp:nvSpPr>
      <dsp:spPr>
        <a:xfrm>
          <a:off x="0" y="3519725"/>
          <a:ext cx="10407707" cy="875160"/>
        </a:xfrm>
        <a:prstGeom prst="roundRect">
          <a:avLst/>
        </a:prstGeom>
        <a:solidFill>
          <a:schemeClr val="accent4">
            <a:hueOff val="10052638"/>
            <a:satOff val="3404"/>
            <a:lumOff val="-2901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rtl="0">
            <a:lnSpc>
              <a:spcPct val="90000"/>
            </a:lnSpc>
            <a:spcBef>
              <a:spcPct val="0"/>
            </a:spcBef>
            <a:spcAft>
              <a:spcPct val="35000"/>
            </a:spcAft>
            <a:buNone/>
          </a:pPr>
          <a:r>
            <a:rPr lang="en-US" sz="2200" kern="1200">
              <a:latin typeface="Calibri"/>
              <a:ea typeface="Calibri"/>
              <a:cs typeface="Calibri"/>
            </a:rPr>
            <a:t>Share the insights gained from the interviews and provide the foundation for building a robust marketing campaign that can be used in various ACCP communication channels</a:t>
          </a:r>
          <a:endParaRPr lang="en-US" sz="2200" kern="1200"/>
        </a:p>
      </dsp:txBody>
      <dsp:txXfrm>
        <a:off x="42722" y="3562447"/>
        <a:ext cx="10322263" cy="78971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38B0EB-8872-405A-A501-ED44E4C8718F}">
      <dsp:nvSpPr>
        <dsp:cNvPr id="0" name=""/>
        <dsp:cNvSpPr/>
      </dsp:nvSpPr>
      <dsp:spPr>
        <a:xfrm>
          <a:off x="0" y="113111"/>
          <a:ext cx="9605807" cy="1273717"/>
        </a:xfrm>
        <a:prstGeom prst="rect">
          <a:avLst/>
        </a:prstGeom>
        <a:solidFill>
          <a:srgbClr val="5EDF03"/>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8920" tIns="142240" rIns="248920" bIns="142240" numCol="1" spcCol="1270" anchor="ctr" anchorCtr="0">
          <a:noAutofit/>
        </a:bodyPr>
        <a:lstStyle/>
        <a:p>
          <a:pPr marL="0" lvl="0" indent="0" algn="ctr" defTabSz="1555750" rtl="0">
            <a:lnSpc>
              <a:spcPct val="90000"/>
            </a:lnSpc>
            <a:spcBef>
              <a:spcPct val="0"/>
            </a:spcBef>
            <a:spcAft>
              <a:spcPct val="35000"/>
            </a:spcAft>
            <a:buNone/>
          </a:pPr>
          <a:r>
            <a:rPr lang="en-US" sz="3500" kern="1200">
              <a:latin typeface="Calibri Light"/>
              <a:ea typeface="Calibri Light"/>
              <a:cs typeface="Calibri Light"/>
            </a:rPr>
            <a:t>Identify members playing key roles in all aspects of the organization to:</a:t>
          </a:r>
        </a:p>
      </dsp:txBody>
      <dsp:txXfrm>
        <a:off x="0" y="113111"/>
        <a:ext cx="9605807" cy="1273717"/>
      </dsp:txXfrm>
    </dsp:sp>
    <dsp:sp modelId="{520B7F1F-676F-4575-9A74-AB144E0933C8}">
      <dsp:nvSpPr>
        <dsp:cNvPr id="0" name=""/>
        <dsp:cNvSpPr/>
      </dsp:nvSpPr>
      <dsp:spPr>
        <a:xfrm>
          <a:off x="0" y="1386828"/>
          <a:ext cx="9605807" cy="2594024"/>
        </a:xfrm>
        <a:prstGeom prst="rect">
          <a:avLst/>
        </a:prstGeom>
        <a:solidFill>
          <a:srgbClr val="D3F6BC"/>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6690" tIns="186690" rIns="248920" bIns="280035" numCol="1" spcCol="1270" anchor="t" anchorCtr="0">
          <a:noAutofit/>
        </a:bodyPr>
        <a:lstStyle/>
        <a:p>
          <a:pPr marL="285750" lvl="1" indent="-285750" algn="l" defTabSz="1555750" rtl="0">
            <a:lnSpc>
              <a:spcPct val="90000"/>
            </a:lnSpc>
            <a:spcBef>
              <a:spcPct val="0"/>
            </a:spcBef>
            <a:spcAft>
              <a:spcPct val="15000"/>
            </a:spcAft>
            <a:buChar char="•"/>
          </a:pPr>
          <a:r>
            <a:rPr lang="en-US" sz="3500" kern="1200">
              <a:latin typeface="Calibri Light"/>
              <a:ea typeface="Calibri Light"/>
              <a:cs typeface="Calibri Light"/>
            </a:rPr>
            <a:t>Highlight unique experiences of our membership</a:t>
          </a:r>
        </a:p>
        <a:p>
          <a:pPr marL="285750" lvl="1" indent="-285750" algn="l" defTabSz="1555750" rtl="0">
            <a:lnSpc>
              <a:spcPct val="90000"/>
            </a:lnSpc>
            <a:spcBef>
              <a:spcPct val="0"/>
            </a:spcBef>
            <a:spcAft>
              <a:spcPct val="15000"/>
            </a:spcAft>
            <a:buChar char="•"/>
          </a:pPr>
          <a:r>
            <a:rPr lang="en-US" sz="3500" kern="1200">
              <a:latin typeface="Calibri Light"/>
              <a:ea typeface="Calibri Light"/>
              <a:cs typeface="Calibri Light"/>
            </a:rPr>
            <a:t>Capture authentic diverse testimonials </a:t>
          </a:r>
        </a:p>
        <a:p>
          <a:pPr marL="285750" lvl="1" indent="-285750" algn="l" defTabSz="1555750" rtl="0">
            <a:lnSpc>
              <a:spcPct val="90000"/>
            </a:lnSpc>
            <a:spcBef>
              <a:spcPct val="0"/>
            </a:spcBef>
            <a:spcAft>
              <a:spcPct val="15000"/>
            </a:spcAft>
            <a:buChar char="•"/>
          </a:pPr>
          <a:r>
            <a:rPr lang="en-US" sz="3500" kern="1200">
              <a:latin typeface="Calibri Light"/>
              <a:ea typeface="Calibri Light"/>
              <a:cs typeface="Calibri Light"/>
            </a:rPr>
            <a:t>Represent various practice areas and membership types </a:t>
          </a:r>
        </a:p>
      </dsp:txBody>
      <dsp:txXfrm>
        <a:off x="0" y="1386828"/>
        <a:ext cx="9605807" cy="259402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38B0EB-8872-405A-A501-ED44E4C8718F}">
      <dsp:nvSpPr>
        <dsp:cNvPr id="0" name=""/>
        <dsp:cNvSpPr/>
      </dsp:nvSpPr>
      <dsp:spPr>
        <a:xfrm>
          <a:off x="0" y="26814"/>
          <a:ext cx="9288308" cy="1324800"/>
        </a:xfrm>
        <a:prstGeom prst="rect">
          <a:avLst/>
        </a:prstGeom>
        <a:solidFill>
          <a:srgbClr val="5EDF03"/>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7152" tIns="186944" rIns="327152" bIns="186944" numCol="1" spcCol="1270" anchor="ctr" anchorCtr="0">
          <a:noAutofit/>
        </a:bodyPr>
        <a:lstStyle/>
        <a:p>
          <a:pPr marL="0" lvl="0" indent="0" algn="ctr" defTabSz="2044700" rtl="0">
            <a:lnSpc>
              <a:spcPct val="90000"/>
            </a:lnSpc>
            <a:spcBef>
              <a:spcPct val="0"/>
            </a:spcBef>
            <a:spcAft>
              <a:spcPct val="35000"/>
            </a:spcAft>
            <a:buNone/>
          </a:pPr>
          <a:r>
            <a:rPr lang="en-US" sz="4600" kern="1200">
              <a:solidFill>
                <a:srgbClr val="FFFFFF"/>
              </a:solidFill>
              <a:latin typeface="Calibri Light"/>
              <a:ea typeface="Calibri Light"/>
              <a:cs typeface="Calibri Light"/>
            </a:rPr>
            <a:t>Outcome</a:t>
          </a:r>
        </a:p>
      </dsp:txBody>
      <dsp:txXfrm>
        <a:off x="0" y="26814"/>
        <a:ext cx="9288308" cy="1324800"/>
      </dsp:txXfrm>
    </dsp:sp>
    <dsp:sp modelId="{520B7F1F-676F-4575-9A74-AB144E0933C8}">
      <dsp:nvSpPr>
        <dsp:cNvPr id="0" name=""/>
        <dsp:cNvSpPr/>
      </dsp:nvSpPr>
      <dsp:spPr>
        <a:xfrm>
          <a:off x="0" y="1351615"/>
          <a:ext cx="9288308" cy="2588535"/>
        </a:xfrm>
        <a:prstGeom prst="rect">
          <a:avLst/>
        </a:prstGeom>
        <a:solidFill>
          <a:srgbClr val="D3F6BC"/>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5364" tIns="245364" rIns="327152" bIns="368046" numCol="1" spcCol="1270" anchor="t" anchorCtr="0">
          <a:noAutofit/>
        </a:bodyPr>
        <a:lstStyle/>
        <a:p>
          <a:pPr marL="285750" lvl="1" indent="-285750" algn="ctr" defTabSz="2044700">
            <a:lnSpc>
              <a:spcPct val="90000"/>
            </a:lnSpc>
            <a:spcBef>
              <a:spcPct val="0"/>
            </a:spcBef>
            <a:spcAft>
              <a:spcPct val="15000"/>
            </a:spcAft>
            <a:buChar char="•"/>
          </a:pPr>
          <a:r>
            <a:rPr lang="en-CA" sz="4600" kern="1200">
              <a:solidFill>
                <a:srgbClr val="444444"/>
              </a:solidFill>
              <a:latin typeface="Calibri Light"/>
              <a:ea typeface="Calibri"/>
              <a:cs typeface="Calibri"/>
            </a:rPr>
            <a:t>33 total interviews were conducted, with 27 moved on to the peer review phase</a:t>
          </a:r>
          <a:endParaRPr lang="en-US" sz="4600" kern="1200">
            <a:solidFill>
              <a:srgbClr val="FFFFFF"/>
            </a:solidFill>
            <a:latin typeface="Calibri Light"/>
            <a:ea typeface="+mn-ea"/>
            <a:cs typeface="+mn-cs"/>
          </a:endParaRPr>
        </a:p>
      </dsp:txBody>
      <dsp:txXfrm>
        <a:off x="0" y="1351615"/>
        <a:ext cx="9288308" cy="258853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5FAEDC-1A6B-4B1A-95D6-7EBC7313FE90}">
      <dsp:nvSpPr>
        <dsp:cNvPr id="0" name=""/>
        <dsp:cNvSpPr/>
      </dsp:nvSpPr>
      <dsp:spPr>
        <a:xfrm rot="16200000">
          <a:off x="-621861" y="627844"/>
          <a:ext cx="3354888" cy="2099199"/>
        </a:xfrm>
        <a:prstGeom prst="flowChartManualOperation">
          <a:avLst/>
        </a:prstGeom>
        <a:solidFill>
          <a:schemeClr val="accent1">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0" tIns="0" rIns="104304" bIns="0" numCol="1" spcCol="1270" anchor="t" anchorCtr="0">
          <a:noAutofit/>
        </a:bodyPr>
        <a:lstStyle/>
        <a:p>
          <a:pPr marL="0" lvl="0" indent="0" algn="l" defTabSz="711200" rtl="0">
            <a:lnSpc>
              <a:spcPct val="90000"/>
            </a:lnSpc>
            <a:spcBef>
              <a:spcPct val="0"/>
            </a:spcBef>
            <a:spcAft>
              <a:spcPct val="35000"/>
            </a:spcAft>
            <a:buNone/>
          </a:pPr>
          <a:r>
            <a:rPr lang="en-CA" sz="1600" b="1" kern="1200">
              <a:latin typeface="Calibri"/>
              <a:ea typeface="Calibri"/>
              <a:cs typeface="Calibri"/>
            </a:rPr>
            <a:t>Access to timely and high-quality continuing education resources</a:t>
          </a:r>
          <a:endParaRPr lang="en-US" sz="1600" b="1" kern="1200">
            <a:latin typeface="Calibri"/>
            <a:ea typeface="Calibri"/>
            <a:cs typeface="Calibri"/>
          </a:endParaRPr>
        </a:p>
        <a:p>
          <a:pPr marL="114300" lvl="1" indent="-114300" algn="l" defTabSz="533400">
            <a:lnSpc>
              <a:spcPct val="90000"/>
            </a:lnSpc>
            <a:spcBef>
              <a:spcPct val="0"/>
            </a:spcBef>
            <a:spcAft>
              <a:spcPct val="15000"/>
            </a:spcAft>
            <a:buChar char="•"/>
          </a:pPr>
          <a:r>
            <a:rPr lang="en-CA" sz="1200" kern="1200">
              <a:latin typeface="Calibri"/>
              <a:ea typeface="Calibri"/>
              <a:cs typeface="Calibri"/>
            </a:rPr>
            <a:t>Board certification (SAPs)</a:t>
          </a:r>
          <a:endParaRPr lang="en-US" sz="1200" kern="1200">
            <a:latin typeface="Calibri"/>
            <a:ea typeface="Calibri"/>
            <a:cs typeface="Calibri"/>
          </a:endParaRPr>
        </a:p>
        <a:p>
          <a:pPr marL="114300" lvl="1" indent="-114300" algn="l" defTabSz="533400">
            <a:lnSpc>
              <a:spcPct val="90000"/>
            </a:lnSpc>
            <a:spcBef>
              <a:spcPct val="0"/>
            </a:spcBef>
            <a:spcAft>
              <a:spcPct val="15000"/>
            </a:spcAft>
            <a:buChar char="•"/>
          </a:pPr>
          <a:r>
            <a:rPr lang="en-CA" sz="1200" kern="1200">
              <a:latin typeface="Calibri"/>
              <a:ea typeface="Calibri"/>
              <a:cs typeface="Calibri"/>
            </a:rPr>
            <a:t>Annual Meeting presentations</a:t>
          </a:r>
          <a:endParaRPr lang="en-US" sz="1200" kern="1200">
            <a:latin typeface="Calibri"/>
            <a:ea typeface="Calibri"/>
            <a:cs typeface="Calibri"/>
          </a:endParaRPr>
        </a:p>
      </dsp:txBody>
      <dsp:txXfrm rot="5400000">
        <a:off x="5984" y="670977"/>
        <a:ext cx="2099199" cy="2012932"/>
      </dsp:txXfrm>
    </dsp:sp>
    <dsp:sp modelId="{2DAC7680-D340-4184-BD2E-E69A2BA787EB}">
      <dsp:nvSpPr>
        <dsp:cNvPr id="0" name=""/>
        <dsp:cNvSpPr/>
      </dsp:nvSpPr>
      <dsp:spPr>
        <a:xfrm rot="16200000">
          <a:off x="1634778" y="627844"/>
          <a:ext cx="3354888" cy="2099199"/>
        </a:xfrm>
        <a:prstGeom prst="flowChartManualOperation">
          <a:avLst/>
        </a:prstGeom>
        <a:solidFill>
          <a:schemeClr val="accent1">
            <a:shade val="80000"/>
            <a:hueOff val="209350"/>
            <a:satOff val="-20928"/>
            <a:lumOff val="1044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0" tIns="0" rIns="104304" bIns="0" numCol="1" spcCol="1270" anchor="t" anchorCtr="0">
          <a:noAutofit/>
        </a:bodyPr>
        <a:lstStyle/>
        <a:p>
          <a:pPr marL="0" lvl="0" indent="0" algn="l" defTabSz="711200">
            <a:lnSpc>
              <a:spcPct val="90000"/>
            </a:lnSpc>
            <a:spcBef>
              <a:spcPct val="0"/>
            </a:spcBef>
            <a:spcAft>
              <a:spcPct val="35000"/>
            </a:spcAft>
            <a:buNone/>
          </a:pPr>
          <a:r>
            <a:rPr lang="en-CA" sz="1600" b="1" kern="1200">
              <a:latin typeface="Calibri"/>
              <a:ea typeface="Calibri"/>
              <a:cs typeface="Calibri"/>
            </a:rPr>
            <a:t>Professional/career growth </a:t>
          </a:r>
        </a:p>
        <a:p>
          <a:pPr marL="114300" lvl="1" indent="-114300" algn="l" defTabSz="533400">
            <a:lnSpc>
              <a:spcPct val="90000"/>
            </a:lnSpc>
            <a:spcBef>
              <a:spcPct val="0"/>
            </a:spcBef>
            <a:spcAft>
              <a:spcPct val="15000"/>
            </a:spcAft>
            <a:buChar char="•"/>
          </a:pPr>
          <a:r>
            <a:rPr lang="en-CA" sz="1200" kern="1200">
              <a:latin typeface="Calibri"/>
              <a:ea typeface="Calibri"/>
              <a:cs typeface="Calibri"/>
            </a:rPr>
            <a:t>Resident/fellowship/student resources  </a:t>
          </a:r>
          <a:endParaRPr lang="en-US" sz="1200" kern="1200">
            <a:latin typeface="Calibri"/>
            <a:ea typeface="Calibri"/>
            <a:cs typeface="Calibri"/>
          </a:endParaRPr>
        </a:p>
        <a:p>
          <a:pPr marL="114300" lvl="1" indent="-114300" algn="l" defTabSz="533400">
            <a:lnSpc>
              <a:spcPct val="90000"/>
            </a:lnSpc>
            <a:spcBef>
              <a:spcPct val="0"/>
            </a:spcBef>
            <a:spcAft>
              <a:spcPct val="15000"/>
            </a:spcAft>
            <a:buChar char="•"/>
          </a:pPr>
          <a:r>
            <a:rPr lang="en-CA" sz="1200" kern="1200">
              <a:latin typeface="Calibri"/>
              <a:ea typeface="Calibri"/>
              <a:cs typeface="Calibri"/>
            </a:rPr>
            <a:t>Leadership development and mentoring programs</a:t>
          </a:r>
          <a:endParaRPr lang="en-US" sz="1200" kern="1200">
            <a:latin typeface="Calibri"/>
            <a:ea typeface="Calibri"/>
            <a:cs typeface="Calibri"/>
          </a:endParaRPr>
        </a:p>
      </dsp:txBody>
      <dsp:txXfrm rot="5400000">
        <a:off x="2262623" y="670977"/>
        <a:ext cx="2099199" cy="2012932"/>
      </dsp:txXfrm>
    </dsp:sp>
    <dsp:sp modelId="{3E75603C-BA77-4ECB-B07F-F401D3FD20A4}">
      <dsp:nvSpPr>
        <dsp:cNvPr id="0" name=""/>
        <dsp:cNvSpPr/>
      </dsp:nvSpPr>
      <dsp:spPr>
        <a:xfrm rot="16200000">
          <a:off x="3891418" y="627844"/>
          <a:ext cx="3354888" cy="2099199"/>
        </a:xfrm>
        <a:prstGeom prst="flowChartManualOperation">
          <a:avLst/>
        </a:prstGeom>
        <a:solidFill>
          <a:schemeClr val="accent1">
            <a:shade val="80000"/>
            <a:hueOff val="418699"/>
            <a:satOff val="-41857"/>
            <a:lumOff val="2088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0" tIns="0" rIns="104304" bIns="0" numCol="1" spcCol="1270" anchor="t" anchorCtr="0">
          <a:noAutofit/>
        </a:bodyPr>
        <a:lstStyle/>
        <a:p>
          <a:pPr marL="0" lvl="0" indent="0" algn="l" defTabSz="711200">
            <a:lnSpc>
              <a:spcPct val="90000"/>
            </a:lnSpc>
            <a:spcBef>
              <a:spcPct val="0"/>
            </a:spcBef>
            <a:spcAft>
              <a:spcPct val="35000"/>
            </a:spcAft>
            <a:buNone/>
          </a:pPr>
          <a:r>
            <a:rPr lang="en-CA" sz="1600" b="1" kern="1200">
              <a:latin typeface="Calibri"/>
              <a:ea typeface="Calibri"/>
              <a:cs typeface="Calibri"/>
            </a:rPr>
            <a:t>Networking, connection, and collaboration</a:t>
          </a:r>
          <a:endParaRPr lang="en-US" sz="1600" b="1" kern="1200">
            <a:latin typeface="Calibri"/>
            <a:ea typeface="Calibri"/>
            <a:cs typeface="Calibri"/>
          </a:endParaRPr>
        </a:p>
        <a:p>
          <a:pPr marL="114300" lvl="1" indent="-114300" algn="l" defTabSz="533400">
            <a:lnSpc>
              <a:spcPct val="90000"/>
            </a:lnSpc>
            <a:spcBef>
              <a:spcPct val="0"/>
            </a:spcBef>
            <a:spcAft>
              <a:spcPct val="15000"/>
            </a:spcAft>
            <a:buChar char="•"/>
          </a:pPr>
          <a:r>
            <a:rPr lang="en-CA" sz="1200" kern="1200">
              <a:latin typeface="Calibri"/>
              <a:ea typeface="Calibri"/>
              <a:cs typeface="Calibri"/>
            </a:rPr>
            <a:t>Value of </a:t>
          </a:r>
          <a:r>
            <a:rPr lang="en-US" sz="1200" kern="1200">
              <a:latin typeface="Calibri"/>
              <a:ea typeface="Calibri"/>
              <a:cs typeface="Calibri"/>
            </a:rPr>
            <a:t>PRNs as smaller, focused communities</a:t>
          </a:r>
          <a:endParaRPr lang="en-CA" sz="1200" kern="1200">
            <a:latin typeface="Calibri"/>
            <a:ea typeface="Calibri"/>
            <a:cs typeface="Calibri"/>
          </a:endParaRPr>
        </a:p>
        <a:p>
          <a:pPr marL="114300" lvl="1" indent="-114300" algn="l" defTabSz="533400">
            <a:lnSpc>
              <a:spcPct val="90000"/>
            </a:lnSpc>
            <a:spcBef>
              <a:spcPct val="0"/>
            </a:spcBef>
            <a:spcAft>
              <a:spcPct val="15000"/>
            </a:spcAft>
            <a:buChar char="•"/>
          </a:pPr>
          <a:r>
            <a:rPr lang="en-US" sz="1200" kern="1200">
              <a:latin typeface="Calibri"/>
              <a:ea typeface="Calibri"/>
              <a:cs typeface="Calibri"/>
            </a:rPr>
            <a:t>Interdisciplinary collaboration and innovation</a:t>
          </a:r>
          <a:endParaRPr lang="en-CA" sz="1200" kern="1200">
            <a:latin typeface="Calibri"/>
            <a:ea typeface="Calibri"/>
            <a:cs typeface="Calibri"/>
          </a:endParaRPr>
        </a:p>
      </dsp:txBody>
      <dsp:txXfrm rot="5400000">
        <a:off x="4519263" y="670977"/>
        <a:ext cx="2099199" cy="2012932"/>
      </dsp:txXfrm>
    </dsp:sp>
    <dsp:sp modelId="{0B2689FF-FF33-4FD8-8E5B-35504C1FBD9C}">
      <dsp:nvSpPr>
        <dsp:cNvPr id="0" name=""/>
        <dsp:cNvSpPr/>
      </dsp:nvSpPr>
      <dsp:spPr>
        <a:xfrm rot="16200000">
          <a:off x="6148057" y="627844"/>
          <a:ext cx="3354888" cy="2099199"/>
        </a:xfrm>
        <a:prstGeom prst="flowChartManualOperation">
          <a:avLst/>
        </a:prstGeom>
        <a:solidFill>
          <a:schemeClr val="accent1">
            <a:shade val="80000"/>
            <a:hueOff val="628049"/>
            <a:satOff val="-62785"/>
            <a:lumOff val="3132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0" tIns="0" rIns="104304" bIns="0" numCol="1" spcCol="1270" anchor="t" anchorCtr="0">
          <a:noAutofit/>
        </a:bodyPr>
        <a:lstStyle/>
        <a:p>
          <a:pPr marL="0" lvl="0" indent="0" algn="l" defTabSz="711200">
            <a:lnSpc>
              <a:spcPct val="90000"/>
            </a:lnSpc>
            <a:spcBef>
              <a:spcPct val="0"/>
            </a:spcBef>
            <a:spcAft>
              <a:spcPct val="35000"/>
            </a:spcAft>
            <a:buNone/>
          </a:pPr>
          <a:r>
            <a:rPr lang="en-CA" sz="1600" b="1" kern="1200">
              <a:latin typeface="Calibri"/>
              <a:ea typeface="Calibri"/>
              <a:cs typeface="Calibri"/>
            </a:rPr>
            <a:t>Volunteerism and “giving back” to the profession </a:t>
          </a:r>
          <a:endParaRPr lang="en-US" sz="1600" b="1" kern="1200">
            <a:latin typeface="Calibri"/>
            <a:ea typeface="Calibri"/>
            <a:cs typeface="Calibri"/>
          </a:endParaRPr>
        </a:p>
        <a:p>
          <a:pPr marL="114300" lvl="1" indent="-114300" algn="l" defTabSz="533400">
            <a:lnSpc>
              <a:spcPct val="90000"/>
            </a:lnSpc>
            <a:spcBef>
              <a:spcPct val="0"/>
            </a:spcBef>
            <a:spcAft>
              <a:spcPct val="15000"/>
            </a:spcAft>
            <a:buChar char="•"/>
          </a:pPr>
          <a:r>
            <a:rPr lang="en-CA" sz="1200" kern="1200">
              <a:latin typeface="Calibri"/>
              <a:ea typeface="Calibri"/>
              <a:cs typeface="Calibri"/>
            </a:rPr>
            <a:t>Member-driven organization</a:t>
          </a:r>
          <a:endParaRPr lang="en-US" sz="1200" kern="1200">
            <a:latin typeface="Calibri"/>
            <a:ea typeface="Calibri"/>
            <a:cs typeface="Calibri"/>
          </a:endParaRPr>
        </a:p>
        <a:p>
          <a:pPr marL="114300" lvl="1" indent="-114300" algn="l" defTabSz="533400" rtl="0">
            <a:lnSpc>
              <a:spcPct val="90000"/>
            </a:lnSpc>
            <a:spcBef>
              <a:spcPct val="0"/>
            </a:spcBef>
            <a:spcAft>
              <a:spcPct val="15000"/>
            </a:spcAft>
            <a:buChar char="•"/>
          </a:pPr>
          <a:r>
            <a:rPr lang="en-CA" sz="1200" kern="1200">
              <a:latin typeface="Calibri"/>
              <a:ea typeface="Calibri"/>
              <a:cs typeface="Calibri"/>
            </a:rPr>
            <a:t>Opportunities for service across career stages</a:t>
          </a:r>
          <a:endParaRPr lang="en-US" sz="1200" kern="1200">
            <a:latin typeface="Calibri"/>
            <a:ea typeface="Calibri"/>
            <a:cs typeface="Calibri"/>
          </a:endParaRPr>
        </a:p>
      </dsp:txBody>
      <dsp:txXfrm rot="5400000">
        <a:off x="6775902" y="670977"/>
        <a:ext cx="2099199" cy="2012932"/>
      </dsp:txXfrm>
    </dsp:sp>
    <dsp:sp modelId="{956CAD86-E6C9-4106-B280-DF6F57ECB368}">
      <dsp:nvSpPr>
        <dsp:cNvPr id="0" name=""/>
        <dsp:cNvSpPr/>
      </dsp:nvSpPr>
      <dsp:spPr>
        <a:xfrm rot="16200000">
          <a:off x="8404697" y="627844"/>
          <a:ext cx="3354888" cy="2099199"/>
        </a:xfrm>
        <a:prstGeom prst="flowChartManualOperation">
          <a:avLst/>
        </a:prstGeom>
        <a:solidFill>
          <a:schemeClr val="accent1">
            <a:shade val="80000"/>
            <a:hueOff val="837399"/>
            <a:satOff val="-83714"/>
            <a:lumOff val="4176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0" tIns="0" rIns="104304" bIns="0" numCol="1" spcCol="1270" anchor="t" anchorCtr="0">
          <a:noAutofit/>
        </a:bodyPr>
        <a:lstStyle/>
        <a:p>
          <a:pPr marL="0" lvl="0" indent="0" algn="l" defTabSz="711200">
            <a:lnSpc>
              <a:spcPct val="90000"/>
            </a:lnSpc>
            <a:spcBef>
              <a:spcPct val="0"/>
            </a:spcBef>
            <a:spcAft>
              <a:spcPct val="35000"/>
            </a:spcAft>
            <a:buNone/>
          </a:pPr>
          <a:r>
            <a:rPr lang="en-CA" sz="1600" b="1" kern="1200">
              <a:latin typeface="Calibri"/>
              <a:ea typeface="Calibri"/>
              <a:cs typeface="Calibri"/>
            </a:rPr>
            <a:t>Inclusivity and belonging</a:t>
          </a:r>
          <a:endParaRPr lang="en-US" sz="1600" b="1" kern="1200">
            <a:latin typeface="Calibri"/>
            <a:ea typeface="Calibri"/>
            <a:cs typeface="Calibri"/>
          </a:endParaRPr>
        </a:p>
        <a:p>
          <a:pPr marL="114300" lvl="1" indent="-114300" algn="l" defTabSz="533400">
            <a:lnSpc>
              <a:spcPct val="90000"/>
            </a:lnSpc>
            <a:spcBef>
              <a:spcPct val="0"/>
            </a:spcBef>
            <a:spcAft>
              <a:spcPct val="15000"/>
            </a:spcAft>
            <a:buChar char="•"/>
          </a:pPr>
          <a:r>
            <a:rPr lang="en-CA" sz="1200" kern="1200">
              <a:latin typeface="Calibri"/>
              <a:ea typeface="Calibri"/>
              <a:cs typeface="Calibri"/>
            </a:rPr>
            <a:t>Welcoming, supportive environment</a:t>
          </a:r>
          <a:endParaRPr lang="en-US" sz="1200" kern="1200">
            <a:latin typeface="Calibri"/>
            <a:ea typeface="Calibri"/>
            <a:cs typeface="Calibri"/>
          </a:endParaRPr>
        </a:p>
        <a:p>
          <a:pPr marL="114300" lvl="1" indent="-114300" algn="l" defTabSz="533400">
            <a:lnSpc>
              <a:spcPct val="90000"/>
            </a:lnSpc>
            <a:spcBef>
              <a:spcPct val="0"/>
            </a:spcBef>
            <a:spcAft>
              <a:spcPct val="15000"/>
            </a:spcAft>
            <a:buChar char="•"/>
          </a:pPr>
          <a:r>
            <a:rPr lang="en-US" sz="1200" kern="1200">
              <a:latin typeface="Calibri"/>
              <a:ea typeface="Calibri"/>
              <a:cs typeface="Calibri"/>
            </a:rPr>
            <a:t>Sense of community - "ACCP is HOME”</a:t>
          </a:r>
          <a:endParaRPr lang="en-US" sz="1200" kern="1200"/>
        </a:p>
      </dsp:txBody>
      <dsp:txXfrm rot="5400000">
        <a:off x="9032542" y="670977"/>
        <a:ext cx="2099199" cy="2012932"/>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Tree>
    <p:extLst>
      <p:ext uri="{BB962C8B-B14F-4D97-AF65-F5344CB8AC3E}">
        <p14:creationId xmlns:p14="http://schemas.microsoft.com/office/powerpoint/2010/main" val="10418480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61F078-B355-4FF9-9A30-6B0485CF780F}" type="datetimeFigureOut">
              <a:rPr lang="en-US" smtClean="0"/>
              <a:t>9/12/2025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CAA437-EDB7-4D19-AEDB-A74A0F30BFDA}" type="slidenum">
              <a:rPr lang="en-US" smtClean="0"/>
              <a:t>‹#›</a:t>
            </a:fld>
            <a:endParaRPr lang="en-US"/>
          </a:p>
        </p:txBody>
      </p:sp>
    </p:spTree>
    <p:extLst>
      <p:ext uri="{BB962C8B-B14F-4D97-AF65-F5344CB8AC3E}">
        <p14:creationId xmlns:p14="http://schemas.microsoft.com/office/powerpoint/2010/main" val="4885899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Supports ACCP's strategic direction for professional development</a:t>
            </a:r>
          </a:p>
          <a:p>
            <a:endParaRPr lang="en-US"/>
          </a:p>
        </p:txBody>
      </p:sp>
      <p:sp>
        <p:nvSpPr>
          <p:cNvPr id="4" name="Slide Number Placeholder 3"/>
          <p:cNvSpPr>
            <a:spLocks noGrp="1"/>
          </p:cNvSpPr>
          <p:nvPr>
            <p:ph type="sldNum" sz="quarter" idx="5"/>
          </p:nvPr>
        </p:nvSpPr>
        <p:spPr/>
        <p:txBody>
          <a:bodyPr/>
          <a:lstStyle/>
          <a:p>
            <a:fld id="{4BCAA437-EDB7-4D19-AEDB-A74A0F30BFDA}" type="slidenum">
              <a:rPr lang="en-US" smtClean="0"/>
              <a:t>3</a:t>
            </a:fld>
            <a:endParaRPr lang="en-US"/>
          </a:p>
        </p:txBody>
      </p:sp>
    </p:spTree>
    <p:extLst>
      <p:ext uri="{BB962C8B-B14F-4D97-AF65-F5344CB8AC3E}">
        <p14:creationId xmlns:p14="http://schemas.microsoft.com/office/powerpoint/2010/main" val="2707166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CAA437-EDB7-4D19-AEDB-A74A0F30BFDA}" type="slidenum">
              <a:rPr lang="en-US" smtClean="0"/>
              <a:t>13</a:t>
            </a:fld>
            <a:endParaRPr lang="en-US"/>
          </a:p>
        </p:txBody>
      </p:sp>
    </p:spTree>
    <p:extLst>
      <p:ext uri="{BB962C8B-B14F-4D97-AF65-F5344CB8AC3E}">
        <p14:creationId xmlns:p14="http://schemas.microsoft.com/office/powerpoint/2010/main" val="321527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100" b="0" i="0">
                <a:solidFill>
                  <a:srgbClr val="000000"/>
                </a:solidFill>
                <a:effectLst/>
                <a:latin typeface="Aptos" panose="020B0004020202020204" pitchFamily="34" charset="0"/>
              </a:rPr>
              <a:t>A monthly content calendar will be helpful for planning purposes and to schedule upcoming episodes. </a:t>
            </a:r>
          </a:p>
          <a:p>
            <a:pPr marL="171450" indent="-171450">
              <a:buFont typeface="Arial" panose="020B0604020202020204" pitchFamily="34" charset="0"/>
              <a:buChar char="•"/>
            </a:pPr>
            <a:r>
              <a:rPr lang="en-US" sz="1100" b="0" i="0">
                <a:solidFill>
                  <a:srgbClr val="000000"/>
                </a:solidFill>
                <a:effectLst/>
                <a:latin typeface="Aptos" panose="020B0004020202020204" pitchFamily="34" charset="0"/>
              </a:rPr>
              <a:t>Episodes may be recorded 4-6 weeks in advance and released on a weekly schedule as indicated by the calendar. </a:t>
            </a:r>
            <a:endParaRPr lang="en-US" sz="1100"/>
          </a:p>
        </p:txBody>
      </p:sp>
      <p:sp>
        <p:nvSpPr>
          <p:cNvPr id="4" name="Slide Number Placeholder 3"/>
          <p:cNvSpPr>
            <a:spLocks noGrp="1"/>
          </p:cNvSpPr>
          <p:nvPr>
            <p:ph type="sldNum" sz="quarter" idx="5"/>
          </p:nvPr>
        </p:nvSpPr>
        <p:spPr/>
        <p:txBody>
          <a:bodyPr/>
          <a:lstStyle/>
          <a:p>
            <a:fld id="{4BCAA437-EDB7-4D19-AEDB-A74A0F30BFDA}" type="slidenum">
              <a:rPr lang="en-US" smtClean="0"/>
              <a:t>14</a:t>
            </a:fld>
            <a:endParaRPr lang="en-US"/>
          </a:p>
        </p:txBody>
      </p:sp>
    </p:spTree>
    <p:extLst>
      <p:ext uri="{BB962C8B-B14F-4D97-AF65-F5344CB8AC3E}">
        <p14:creationId xmlns:p14="http://schemas.microsoft.com/office/powerpoint/2010/main" val="34169316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4" name="Google Shape;74;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2" name="Google Shape;92;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1" name="Google Shape;101;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8" name="Google Shape;108;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9" name="Google Shape;119;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6" name="Google Shape;126;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3" name="Google Shape;15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9" name="Google Shape;159;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5" name="Google Shape;165;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5" name="Google Shape;175;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7" name="Google Shape;197;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9" name="Google Shape;209;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7" name="Google Shape;217;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0" name="Google Shape;230;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6" name="Google Shape;236;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4" name="Google Shape;74;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2" name="Google Shape;82;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8" name="Google Shape;88;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800"/>
              <a:buFont typeface="Arial"/>
              <a:buNone/>
            </a:pPr>
            <a:r>
              <a:rPr lang="en-US"/>
              <a:t>Average donation / adjusted membership years 20%</a:t>
            </a:r>
            <a:endParaRPr/>
          </a:p>
          <a:p>
            <a:pPr marL="0" lvl="0" indent="0" algn="l" rtl="0">
              <a:lnSpc>
                <a:spcPct val="90000"/>
              </a:lnSpc>
              <a:spcBef>
                <a:spcPts val="0"/>
              </a:spcBef>
              <a:spcAft>
                <a:spcPts val="0"/>
              </a:spcAft>
              <a:buSzPts val="1400"/>
              <a:buNone/>
            </a:pPr>
            <a:r>
              <a:rPr lang="en-US"/>
              <a:t>Average amount donated = $161 (SD = 577)</a:t>
            </a:r>
            <a:endParaRPr/>
          </a:p>
          <a:p>
            <a:pPr marL="0" lvl="0" indent="0" algn="l" rtl="0">
              <a:lnSpc>
                <a:spcPct val="100000"/>
              </a:lnSpc>
              <a:spcBef>
                <a:spcPts val="0"/>
              </a:spcBef>
              <a:spcAft>
                <a:spcPts val="0"/>
              </a:spcAft>
              <a:buSzPts val="1400"/>
              <a:buNone/>
            </a:pPr>
            <a:r>
              <a:rPr lang="en-US" b="1"/>
              <a:t>Am care = 78</a:t>
            </a:r>
            <a:endParaRPr b="1"/>
          </a:p>
          <a:p>
            <a:pPr marL="0" lvl="0" indent="0" algn="l" rtl="0">
              <a:lnSpc>
                <a:spcPct val="100000"/>
              </a:lnSpc>
              <a:spcBef>
                <a:spcPts val="0"/>
              </a:spcBef>
              <a:spcAft>
                <a:spcPts val="0"/>
              </a:spcAft>
              <a:buSzPts val="1400"/>
              <a:buNone/>
            </a:pPr>
            <a:r>
              <a:rPr lang="en-US"/>
              <a:t>COM = 3</a:t>
            </a:r>
            <a:endParaRPr/>
          </a:p>
          <a:p>
            <a:pPr marL="0" lvl="0" indent="0" algn="l" rtl="0">
              <a:lnSpc>
                <a:spcPct val="100000"/>
              </a:lnSpc>
              <a:spcBef>
                <a:spcPts val="0"/>
              </a:spcBef>
              <a:spcAft>
                <a:spcPts val="0"/>
              </a:spcAft>
              <a:buSzPts val="1400"/>
              <a:buNone/>
            </a:pPr>
            <a:r>
              <a:rPr lang="en-US" b="1"/>
              <a:t>COP = 141</a:t>
            </a:r>
            <a:endParaRPr b="1"/>
          </a:p>
          <a:p>
            <a:pPr marL="0" lvl="0" indent="0" algn="l" rtl="0">
              <a:lnSpc>
                <a:spcPct val="100000"/>
              </a:lnSpc>
              <a:spcBef>
                <a:spcPts val="0"/>
              </a:spcBef>
              <a:spcAft>
                <a:spcPts val="0"/>
              </a:spcAft>
              <a:buSzPts val="1400"/>
              <a:buNone/>
            </a:pPr>
            <a:r>
              <a:rPr lang="en-US" b="1"/>
              <a:t>Community hospital = 87</a:t>
            </a:r>
            <a:endParaRPr b="1"/>
          </a:p>
          <a:p>
            <a:pPr marL="0" lvl="0" indent="0" algn="l" rtl="0">
              <a:lnSpc>
                <a:spcPct val="100000"/>
              </a:lnSpc>
              <a:spcBef>
                <a:spcPts val="0"/>
              </a:spcBef>
              <a:spcAft>
                <a:spcPts val="0"/>
              </a:spcAft>
              <a:buSzPts val="1400"/>
              <a:buNone/>
            </a:pPr>
            <a:r>
              <a:rPr lang="en-US"/>
              <a:t>Community Pharmacy = 18</a:t>
            </a:r>
            <a:endParaRPr/>
          </a:p>
          <a:p>
            <a:pPr marL="0" lvl="0" indent="0" algn="l" rtl="0">
              <a:lnSpc>
                <a:spcPct val="100000"/>
              </a:lnSpc>
              <a:spcBef>
                <a:spcPts val="0"/>
              </a:spcBef>
              <a:spcAft>
                <a:spcPts val="0"/>
              </a:spcAft>
              <a:buSzPts val="1400"/>
              <a:buNone/>
            </a:pPr>
            <a:r>
              <a:rPr lang="en-US"/>
              <a:t>Contract research organization = 2</a:t>
            </a:r>
            <a:endParaRPr/>
          </a:p>
          <a:p>
            <a:pPr marL="0" lvl="0" indent="0" algn="l" rtl="0">
              <a:lnSpc>
                <a:spcPct val="100000"/>
              </a:lnSpc>
              <a:spcBef>
                <a:spcPts val="0"/>
              </a:spcBef>
              <a:spcAft>
                <a:spcPts val="0"/>
              </a:spcAft>
              <a:buSzPts val="1400"/>
              <a:buNone/>
            </a:pPr>
            <a:r>
              <a:rPr lang="en-US"/>
              <a:t>Government hospital = 21</a:t>
            </a:r>
            <a:endParaRPr/>
          </a:p>
          <a:p>
            <a:pPr marL="0" lvl="0" indent="0" algn="l" rtl="0">
              <a:lnSpc>
                <a:spcPct val="100000"/>
              </a:lnSpc>
              <a:spcBef>
                <a:spcPts val="0"/>
              </a:spcBef>
              <a:spcAft>
                <a:spcPts val="0"/>
              </a:spcAft>
              <a:buSzPts val="1400"/>
              <a:buNone/>
            </a:pPr>
            <a:r>
              <a:rPr lang="en-US"/>
              <a:t>Home Health = 1 </a:t>
            </a:r>
            <a:endParaRPr/>
          </a:p>
          <a:p>
            <a:pPr marL="0" lvl="0" indent="0" algn="l" rtl="0">
              <a:lnSpc>
                <a:spcPct val="100000"/>
              </a:lnSpc>
              <a:spcBef>
                <a:spcPts val="0"/>
              </a:spcBef>
              <a:spcAft>
                <a:spcPts val="0"/>
              </a:spcAft>
              <a:buSzPts val="1400"/>
              <a:buNone/>
            </a:pPr>
            <a:r>
              <a:rPr lang="en-US"/>
              <a:t>LTC = 1</a:t>
            </a:r>
            <a:endParaRPr/>
          </a:p>
          <a:p>
            <a:pPr marL="0" lvl="0" indent="0" algn="l" rtl="0">
              <a:lnSpc>
                <a:spcPct val="100000"/>
              </a:lnSpc>
              <a:spcBef>
                <a:spcPts val="0"/>
              </a:spcBef>
              <a:spcAft>
                <a:spcPts val="0"/>
              </a:spcAft>
              <a:buSzPts val="1400"/>
              <a:buNone/>
            </a:pPr>
            <a:r>
              <a:rPr lang="en-US"/>
              <a:t>Managed care = 7</a:t>
            </a:r>
            <a:endParaRPr/>
          </a:p>
          <a:p>
            <a:pPr marL="0" lvl="0" indent="0" algn="l" rtl="0">
              <a:lnSpc>
                <a:spcPct val="100000"/>
              </a:lnSpc>
              <a:spcBef>
                <a:spcPts val="0"/>
              </a:spcBef>
              <a:spcAft>
                <a:spcPts val="0"/>
              </a:spcAft>
              <a:buSzPts val="1400"/>
              <a:buNone/>
            </a:pPr>
            <a:r>
              <a:rPr lang="en-US"/>
              <a:t>Other = 28</a:t>
            </a:r>
            <a:endParaRPr/>
          </a:p>
          <a:p>
            <a:pPr marL="0" lvl="0" indent="0" algn="l" rtl="0">
              <a:lnSpc>
                <a:spcPct val="100000"/>
              </a:lnSpc>
              <a:spcBef>
                <a:spcPts val="0"/>
              </a:spcBef>
              <a:spcAft>
                <a:spcPts val="0"/>
              </a:spcAft>
              <a:buSzPts val="1400"/>
              <a:buNone/>
            </a:pPr>
            <a:r>
              <a:rPr lang="en-US"/>
              <a:t>Industry = 21</a:t>
            </a:r>
            <a:endParaRPr/>
          </a:p>
          <a:p>
            <a:pPr marL="0" lvl="0" indent="0" algn="l" rtl="0">
              <a:lnSpc>
                <a:spcPct val="100000"/>
              </a:lnSpc>
              <a:spcBef>
                <a:spcPts val="0"/>
              </a:spcBef>
              <a:spcAft>
                <a:spcPts val="0"/>
              </a:spcAft>
              <a:buSzPts val="1400"/>
              <a:buNone/>
            </a:pPr>
            <a:r>
              <a:rPr lang="en-US" b="1"/>
              <a:t>University Hospital = 109</a:t>
            </a:r>
            <a:endParaRPr b="1"/>
          </a:p>
          <a:p>
            <a:pPr marL="0" lvl="0" indent="0" algn="l" rtl="0">
              <a:lnSpc>
                <a:spcPct val="100000"/>
              </a:lnSpc>
              <a:spcBef>
                <a:spcPts val="0"/>
              </a:spcBef>
              <a:spcAft>
                <a:spcPts val="0"/>
              </a:spcAft>
              <a:buSzPts val="1400"/>
              <a:buNone/>
            </a:pPr>
            <a:r>
              <a:rPr lang="en-US"/>
              <a:t>PNTA = 29</a:t>
            </a:r>
            <a:endParaRPr/>
          </a:p>
        </p:txBody>
      </p:sp>
      <p:sp>
        <p:nvSpPr>
          <p:cNvPr id="94" name="Google Shape;9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800"/>
              <a:buFont typeface="Arial"/>
              <a:buNone/>
            </a:pPr>
            <a:r>
              <a:rPr lang="en-US"/>
              <a:t>I think we have some adhoc comments we can make here just didn't have room on the slide </a:t>
            </a:r>
            <a:endParaRPr/>
          </a:p>
        </p:txBody>
      </p:sp>
      <p:sp>
        <p:nvSpPr>
          <p:cNvPr id="100" name="Google Shape;100;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342900" algn="l" rtl="0">
              <a:lnSpc>
                <a:spcPct val="90000"/>
              </a:lnSpc>
              <a:spcBef>
                <a:spcPts val="0"/>
              </a:spcBef>
              <a:spcAft>
                <a:spcPts val="0"/>
              </a:spcAft>
              <a:buClr>
                <a:schemeClr val="dk1"/>
              </a:buClr>
              <a:buSzPts val="1800"/>
              <a:buChar char="•"/>
            </a:pPr>
            <a:r>
              <a:rPr lang="en-US" sz="2800"/>
              <a:t>Prompted first donation -&gt; PAC challenge </a:t>
            </a:r>
            <a:endParaRPr sz="2800"/>
          </a:p>
          <a:p>
            <a:pPr marL="457200" lvl="0" indent="-342900" algn="l" rtl="0">
              <a:lnSpc>
                <a:spcPct val="90000"/>
              </a:lnSpc>
              <a:spcBef>
                <a:spcPts val="0"/>
              </a:spcBef>
              <a:spcAft>
                <a:spcPts val="0"/>
              </a:spcAft>
              <a:buClr>
                <a:schemeClr val="dk1"/>
              </a:buClr>
              <a:buSzPts val="1800"/>
              <a:buChar char="•"/>
            </a:pPr>
            <a:r>
              <a:rPr lang="en-US" sz="2800"/>
              <a:t>Motivation for donation -? ACCP Advocacy, importance of engagement and PAC challenge </a:t>
            </a:r>
            <a:endParaRPr/>
          </a:p>
        </p:txBody>
      </p:sp>
      <p:sp>
        <p:nvSpPr>
          <p:cNvPr id="107" name="Google Shape;107;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1" name="Google Shape;12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5" name="Google Shape;135;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36f95eccd6a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3" name="Google Shape;143;g36f95eccd6a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4" name="Google Shape;144;g36f95eccd6a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41</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 name="Google Shape;150;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364ba1fe377_3_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364ba1fe377_3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8" name="Google Shape;158;g364ba1fe377_3_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43</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7" name="Google Shape;16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Clips with PAC leaders – I really wanted to take snips from the APLD meeting with the PAC team when they explained to us why ACCP’s PAC was important and what they do. This would be awesome to post if possible (recognizing outside access to this information may not be ideal, but maybe PRNs could only have access to the clip to share at business meetings). </a:t>
            </a:r>
            <a:endParaRPr/>
          </a:p>
        </p:txBody>
      </p:sp>
      <p:sp>
        <p:nvSpPr>
          <p:cNvPr id="210" name="Google Shape;21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4" name="Rectangle 13"/>
          <p:cNvSpPr/>
          <p:nvPr userDrawn="1"/>
        </p:nvSpPr>
        <p:spPr>
          <a:xfrm>
            <a:off x="-16331" y="5747659"/>
            <a:ext cx="12208331" cy="11489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Rectangle 6"/>
          <p:cNvSpPr/>
          <p:nvPr userDrawn="1"/>
        </p:nvSpPr>
        <p:spPr>
          <a:xfrm>
            <a:off x="0" y="0"/>
            <a:ext cx="12192000" cy="5739495"/>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p:cNvCxnSpPr/>
          <p:nvPr userDrawn="1"/>
        </p:nvCxnSpPr>
        <p:spPr>
          <a:xfrm>
            <a:off x="-16331" y="5715003"/>
            <a:ext cx="12208331" cy="0"/>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a:xfrm>
            <a:off x="1524000" y="3509963"/>
            <a:ext cx="9144000"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25" name="Text Placeholder 24"/>
          <p:cNvSpPr>
            <a:spLocks noGrp="1"/>
          </p:cNvSpPr>
          <p:nvPr>
            <p:ph type="body" sz="quarter" idx="17" hasCustomPrompt="1"/>
          </p:nvPr>
        </p:nvSpPr>
        <p:spPr>
          <a:xfrm>
            <a:off x="1515820" y="1122363"/>
            <a:ext cx="9144000" cy="2366958"/>
          </a:xfrm>
        </p:spPr>
        <p:txBody>
          <a:bodyPr anchor="b" anchorCtr="0">
            <a:normAutofit/>
          </a:bodyPr>
          <a:lstStyle>
            <a:lvl1pPr marL="0" indent="0">
              <a:buNone/>
              <a:defRPr sz="6000" b="0">
                <a:solidFill>
                  <a:schemeClr val="bg1"/>
                </a:solidFill>
                <a:latin typeface="ITC Avant Garde Std Bk" panose="020B0502020202020204" pitchFamily="34" charset="0"/>
              </a:defRPr>
            </a:lvl1pPr>
          </a:lstStyle>
          <a:p>
            <a:r>
              <a:rPr lang="en-US">
                <a:solidFill>
                  <a:schemeClr val="bg1"/>
                </a:solidFill>
              </a:rPr>
              <a:t>Presentation Title</a:t>
            </a:r>
          </a:p>
        </p:txBody>
      </p:sp>
      <p:sp>
        <p:nvSpPr>
          <p:cNvPr id="29" name="Text Placeholder 28"/>
          <p:cNvSpPr>
            <a:spLocks noGrp="1"/>
          </p:cNvSpPr>
          <p:nvPr>
            <p:ph type="body" sz="quarter" idx="18" hasCustomPrompt="1"/>
          </p:nvPr>
        </p:nvSpPr>
        <p:spPr>
          <a:xfrm>
            <a:off x="1516063" y="3602038"/>
            <a:ext cx="9151937" cy="542925"/>
          </a:xfrm>
        </p:spPr>
        <p:txBody>
          <a:bodyPr>
            <a:normAutofit/>
          </a:bodyPr>
          <a:lstStyle>
            <a:lvl1pPr marL="0" indent="0">
              <a:buNone/>
              <a:defRPr sz="3200">
                <a:solidFill>
                  <a:schemeClr val="bg1"/>
                </a:solidFill>
                <a:latin typeface="ITC Avant Garde Std Bk"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Presenter Name, Pharm.D., etc.</a:t>
            </a:r>
          </a:p>
        </p:txBody>
      </p:sp>
      <p:sp>
        <p:nvSpPr>
          <p:cNvPr id="31" name="Text Placeholder 30"/>
          <p:cNvSpPr>
            <a:spLocks noGrp="1"/>
          </p:cNvSpPr>
          <p:nvPr>
            <p:ph type="body" sz="quarter" idx="19" hasCustomPrompt="1"/>
          </p:nvPr>
        </p:nvSpPr>
        <p:spPr>
          <a:xfrm>
            <a:off x="1516063" y="4144963"/>
            <a:ext cx="3765550" cy="1439862"/>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solidFill>
                  <a:schemeClr val="bg1"/>
                </a:solidFill>
              </a:rPr>
              <a:t>Affiliation</a:t>
            </a:r>
            <a:br>
              <a:rPr lang="en-US">
                <a:solidFill>
                  <a:schemeClr val="bg1"/>
                </a:solidFill>
              </a:rPr>
            </a:br>
            <a:r>
              <a:rPr lang="en-US">
                <a:solidFill>
                  <a:schemeClr val="bg1"/>
                </a:solidFill>
              </a:rPr>
              <a:t>City, State</a:t>
            </a:r>
          </a:p>
        </p:txBody>
      </p:sp>
      <p:sp>
        <p:nvSpPr>
          <p:cNvPr id="33" name="Text Placeholder 32"/>
          <p:cNvSpPr>
            <a:spLocks noGrp="1"/>
          </p:cNvSpPr>
          <p:nvPr>
            <p:ph type="body" sz="quarter" idx="20" hasCustomPrompt="1"/>
          </p:nvPr>
        </p:nvSpPr>
        <p:spPr>
          <a:xfrm>
            <a:off x="8019875" y="604839"/>
            <a:ext cx="2640189" cy="404808"/>
          </a:xfrm>
        </p:spPr>
        <p:txBody>
          <a:bodyPr>
            <a:normAutofit/>
          </a:bodyPr>
          <a:lstStyle>
            <a:lvl1pPr marL="0" indent="0">
              <a:buNone/>
              <a:defRPr lang="en-US" sz="2400" kern="1200" baseline="0" dirty="0">
                <a:solidFill>
                  <a:schemeClr val="bg1"/>
                </a:solidFill>
                <a:latin typeface="+mn-lt"/>
                <a:ea typeface="+mn-ea"/>
                <a:cs typeface="+mn-cs"/>
              </a:defRPr>
            </a:lvl1pPr>
          </a:lstStyle>
          <a:p>
            <a:pPr lvl="0"/>
            <a:r>
              <a:rPr lang="en-US"/>
              <a:t>October XX, 2025</a:t>
            </a:r>
          </a:p>
        </p:txBody>
      </p:sp>
      <p:sp>
        <p:nvSpPr>
          <p:cNvPr id="12" name="TextBox 11"/>
          <p:cNvSpPr txBox="1"/>
          <p:nvPr userDrawn="1"/>
        </p:nvSpPr>
        <p:spPr>
          <a:xfrm>
            <a:off x="209522" y="5760136"/>
            <a:ext cx="9243856" cy="1239147"/>
          </a:xfrm>
          <a:prstGeom prst="rect">
            <a:avLst/>
          </a:prstGeom>
        </p:spPr>
        <p:txBody>
          <a:bodyPr vert="horz" wrap="square" lIns="91440" tIns="45720" rIns="91440" bIns="45720" rtlCol="0" anchor="ctr" anchorCtr="0">
            <a:normAutofit fontScale="47500" lnSpcReduction="20000"/>
          </a:bodyPr>
          <a:lstStyle/>
          <a:p>
            <a:pPr algn="l"/>
            <a:r>
              <a:rPr lang="en-US" sz="12000" b="1">
                <a:solidFill>
                  <a:schemeClr val="accent1"/>
                </a:solidFill>
                <a:latin typeface="ITC Avant Garde Std Bk" panose="020B0502020202020204" pitchFamily="34" charset="0"/>
              </a:rPr>
              <a:t>2025 ACCP Annual Meeting</a:t>
            </a:r>
          </a:p>
          <a:p>
            <a:pPr algn="l"/>
            <a:endParaRPr lang="en-US">
              <a:solidFill>
                <a:schemeClr val="bg1"/>
              </a:solidFill>
            </a:endParaRP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71129" y="5859660"/>
            <a:ext cx="2103120" cy="969347"/>
          </a:xfrm>
          <a:prstGeom prst="rect">
            <a:avLst/>
          </a:prstGeom>
        </p:spPr>
      </p:pic>
    </p:spTree>
    <p:extLst>
      <p:ext uri="{BB962C8B-B14F-4D97-AF65-F5344CB8AC3E}">
        <p14:creationId xmlns:p14="http://schemas.microsoft.com/office/powerpoint/2010/main" val="23327699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p:cNvCxnSpPr/>
          <p:nvPr userDrawn="1"/>
        </p:nvCxnSpPr>
        <p:spPr>
          <a:xfrm>
            <a:off x="838200" y="1690688"/>
            <a:ext cx="10515600"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42669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cxnSp>
        <p:nvCxnSpPr>
          <p:cNvPr id="7" name="Straight Connector 6"/>
          <p:cNvCxnSpPr/>
          <p:nvPr userDrawn="1"/>
        </p:nvCxnSpPr>
        <p:spPr>
          <a:xfrm>
            <a:off x="764721" y="4563156"/>
            <a:ext cx="10515600"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37264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p:cNvCxnSpPr/>
          <p:nvPr userDrawn="1"/>
        </p:nvCxnSpPr>
        <p:spPr>
          <a:xfrm>
            <a:off x="838200" y="1690688"/>
            <a:ext cx="10515600"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35678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p:cNvCxnSpPr/>
          <p:nvPr userDrawn="1"/>
        </p:nvCxnSpPr>
        <p:spPr>
          <a:xfrm>
            <a:off x="838200" y="1690688"/>
            <a:ext cx="10515600"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40384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cxnSp>
        <p:nvCxnSpPr>
          <p:cNvPr id="6" name="Straight Connector 5"/>
          <p:cNvCxnSpPr/>
          <p:nvPr userDrawn="1"/>
        </p:nvCxnSpPr>
        <p:spPr>
          <a:xfrm>
            <a:off x="838200" y="1690688"/>
            <a:ext cx="10515600"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67980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32110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cxnSp>
        <p:nvCxnSpPr>
          <p:cNvPr id="8" name="Straight Connector 7"/>
          <p:cNvCxnSpPr/>
          <p:nvPr userDrawn="1"/>
        </p:nvCxnSpPr>
        <p:spPr>
          <a:xfrm>
            <a:off x="838200" y="2057400"/>
            <a:ext cx="3933825"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837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cxnSp>
        <p:nvCxnSpPr>
          <p:cNvPr id="8" name="Straight Connector 7"/>
          <p:cNvCxnSpPr/>
          <p:nvPr userDrawn="1"/>
        </p:nvCxnSpPr>
        <p:spPr>
          <a:xfrm>
            <a:off x="838200" y="2057400"/>
            <a:ext cx="3933825"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08662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p:cNvCxnSpPr/>
          <p:nvPr userDrawn="1"/>
        </p:nvCxnSpPr>
        <p:spPr>
          <a:xfrm>
            <a:off x="838200" y="1690688"/>
            <a:ext cx="10515600"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74058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90411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Title Slide">
  <p:cSld name="2_Title Slide">
    <p:spTree>
      <p:nvGrpSpPr>
        <p:cNvPr id="1" name="Shape 19"/>
        <p:cNvGrpSpPr/>
        <p:nvPr/>
      </p:nvGrpSpPr>
      <p:grpSpPr>
        <a:xfrm>
          <a:off x="0" y="0"/>
          <a:ext cx="0" cy="0"/>
          <a:chOff x="0" y="0"/>
          <a:chExt cx="0" cy="0"/>
        </a:xfrm>
      </p:grpSpPr>
      <p:sp>
        <p:nvSpPr>
          <p:cNvPr id="20" name="Google Shape;20;p26"/>
          <p:cNvSpPr/>
          <p:nvPr/>
        </p:nvSpPr>
        <p:spPr>
          <a:xfrm>
            <a:off x="-16331" y="5747659"/>
            <a:ext cx="12208331" cy="1148901"/>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1" name="Google Shape;21;p2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2" name="Google Shape;22;p26"/>
          <p:cNvSpPr/>
          <p:nvPr/>
        </p:nvSpPr>
        <p:spPr>
          <a:xfrm>
            <a:off x="0" y="0"/>
            <a:ext cx="12192000" cy="5739495"/>
          </a:xfrm>
          <a:prstGeom prst="rect">
            <a:avLst/>
          </a:prstGeom>
          <a:solidFill>
            <a:schemeClr val="accent1"/>
          </a:solidFill>
          <a:ln w="12700" cap="flat" cmpd="sng">
            <a:solidFill>
              <a:srgbClr val="00335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cxnSp>
        <p:nvCxnSpPr>
          <p:cNvPr id="23" name="Google Shape;23;p26"/>
          <p:cNvCxnSpPr/>
          <p:nvPr/>
        </p:nvCxnSpPr>
        <p:spPr>
          <a:xfrm>
            <a:off x="-16331" y="5715003"/>
            <a:ext cx="12208331" cy="0"/>
          </a:xfrm>
          <a:prstGeom prst="straightConnector1">
            <a:avLst/>
          </a:prstGeom>
          <a:noFill/>
          <a:ln w="76200" cap="flat" cmpd="sng">
            <a:solidFill>
              <a:schemeClr val="accent2"/>
            </a:solidFill>
            <a:prstDash val="solid"/>
            <a:miter lim="800000"/>
            <a:headEnd type="none" w="sm" len="sm"/>
            <a:tailEnd type="none" w="sm" len="sm"/>
          </a:ln>
        </p:spPr>
      </p:cxnSp>
      <p:cxnSp>
        <p:nvCxnSpPr>
          <p:cNvPr id="24" name="Google Shape;24;p26"/>
          <p:cNvCxnSpPr/>
          <p:nvPr/>
        </p:nvCxnSpPr>
        <p:spPr>
          <a:xfrm>
            <a:off x="1524000" y="3509963"/>
            <a:ext cx="9144000" cy="0"/>
          </a:xfrm>
          <a:prstGeom prst="straightConnector1">
            <a:avLst/>
          </a:prstGeom>
          <a:noFill/>
          <a:ln w="28575" cap="flat" cmpd="sng">
            <a:solidFill>
              <a:schemeClr val="accent2"/>
            </a:solidFill>
            <a:prstDash val="solid"/>
            <a:miter lim="800000"/>
            <a:headEnd type="none" w="sm" len="sm"/>
            <a:tailEnd type="none" w="sm" len="sm"/>
          </a:ln>
        </p:spPr>
      </p:cxnSp>
      <p:sp>
        <p:nvSpPr>
          <p:cNvPr id="25" name="Google Shape;25;p26"/>
          <p:cNvSpPr txBox="1">
            <a:spLocks noGrp="1"/>
          </p:cNvSpPr>
          <p:nvPr>
            <p:ph type="body" idx="2"/>
          </p:nvPr>
        </p:nvSpPr>
        <p:spPr>
          <a:xfrm>
            <a:off x="1515820" y="1122363"/>
            <a:ext cx="9144000" cy="2366958"/>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lt1"/>
              </a:buClr>
              <a:buSzPts val="6000"/>
              <a:buNone/>
              <a:defRPr sz="6000" b="0">
                <a:solidFill>
                  <a:schemeClr val="lt1"/>
                </a:solidFill>
                <a:latin typeface="Questrial"/>
                <a:ea typeface="Questrial"/>
                <a:cs typeface="Questrial"/>
                <a:sym typeface="Quest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 name="Google Shape;26;p26"/>
          <p:cNvSpPr txBox="1">
            <a:spLocks noGrp="1"/>
          </p:cNvSpPr>
          <p:nvPr>
            <p:ph type="body" idx="3"/>
          </p:nvPr>
        </p:nvSpPr>
        <p:spPr>
          <a:xfrm>
            <a:off x="1516063" y="3602038"/>
            <a:ext cx="9151937" cy="54292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3200"/>
              <a:buNone/>
              <a:defRPr sz="3200">
                <a:solidFill>
                  <a:schemeClr val="lt1"/>
                </a:solidFill>
                <a:latin typeface="Questrial"/>
                <a:ea typeface="Questrial"/>
                <a:cs typeface="Questrial"/>
                <a:sym typeface="Questrial"/>
              </a:defRPr>
            </a:lvl1pPr>
            <a:lvl2pPr marL="914400" lvl="1" indent="-228600" algn="l">
              <a:lnSpc>
                <a:spcPct val="90000"/>
              </a:lnSpc>
              <a:spcBef>
                <a:spcPts val="500"/>
              </a:spcBef>
              <a:spcAft>
                <a:spcPts val="0"/>
              </a:spcAft>
              <a:buClr>
                <a:schemeClr val="dk1"/>
              </a:buClr>
              <a:buSzPts val="2400"/>
              <a:buNone/>
              <a:defRPr/>
            </a:lvl2pPr>
            <a:lvl3pPr marL="1371600" lvl="2" indent="-228600" algn="l">
              <a:lnSpc>
                <a:spcPct val="90000"/>
              </a:lnSpc>
              <a:spcBef>
                <a:spcPts val="500"/>
              </a:spcBef>
              <a:spcAft>
                <a:spcPts val="0"/>
              </a:spcAft>
              <a:buClr>
                <a:schemeClr val="dk1"/>
              </a:buClr>
              <a:buSzPts val="20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 name="Google Shape;27;p26"/>
          <p:cNvSpPr txBox="1">
            <a:spLocks noGrp="1"/>
          </p:cNvSpPr>
          <p:nvPr>
            <p:ph type="body" idx="4"/>
          </p:nvPr>
        </p:nvSpPr>
        <p:spPr>
          <a:xfrm>
            <a:off x="1516063" y="4144963"/>
            <a:ext cx="3765550" cy="1439862"/>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000"/>
              </a:spcBef>
              <a:spcAft>
                <a:spcPts val="0"/>
              </a:spcAft>
              <a:buClr>
                <a:schemeClr val="lt1"/>
              </a:buClr>
              <a:buSzPts val="2800"/>
              <a:buFont typeface="Arial"/>
              <a:buNone/>
              <a:defRPr>
                <a:solidFill>
                  <a:schemeClr val="lt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26"/>
          <p:cNvSpPr txBox="1">
            <a:spLocks noGrp="1"/>
          </p:cNvSpPr>
          <p:nvPr>
            <p:ph type="body" idx="5"/>
          </p:nvPr>
        </p:nvSpPr>
        <p:spPr>
          <a:xfrm>
            <a:off x="8019875" y="604839"/>
            <a:ext cx="2640189" cy="40480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400"/>
              <a:buNone/>
              <a:defRPr sz="2400">
                <a:solidFill>
                  <a:schemeClr val="lt1"/>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 name="Google Shape;29;p26"/>
          <p:cNvSpPr txBox="1"/>
          <p:nvPr/>
        </p:nvSpPr>
        <p:spPr>
          <a:xfrm>
            <a:off x="209522" y="5760136"/>
            <a:ext cx="9243856" cy="1239147"/>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ct val="100000"/>
              <a:buFont typeface="Arial"/>
              <a:buNone/>
            </a:pPr>
            <a:r>
              <a:rPr lang="en-US" sz="5400" b="1" i="0" u="none" strike="noStrike" cap="none">
                <a:solidFill>
                  <a:schemeClr val="accent1"/>
                </a:solidFill>
                <a:latin typeface="Questrial"/>
                <a:ea typeface="Questrial"/>
                <a:cs typeface="Questrial"/>
                <a:sym typeface="Questrial"/>
              </a:rPr>
              <a:t>2025 ACCP Annual Meeting</a:t>
            </a:r>
            <a:endParaRPr sz="6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ct val="100000"/>
              <a:buFont typeface="Arial"/>
              <a:buNone/>
            </a:pPr>
            <a:endParaRPr sz="800" b="0" i="0" u="none" strike="noStrike" cap="none">
              <a:solidFill>
                <a:schemeClr val="lt1"/>
              </a:solidFill>
              <a:latin typeface="Calibri"/>
              <a:ea typeface="Calibri"/>
              <a:cs typeface="Calibri"/>
              <a:sym typeface="Calibri"/>
            </a:endParaRPr>
          </a:p>
        </p:txBody>
      </p:sp>
      <p:pic>
        <p:nvPicPr>
          <p:cNvPr id="30" name="Google Shape;30;p26"/>
          <p:cNvPicPr preferRelativeResize="0"/>
          <p:nvPr/>
        </p:nvPicPr>
        <p:blipFill rotWithShape="1">
          <a:blip r:embed="rId2">
            <a:alphaModFix/>
          </a:blip>
          <a:srcRect/>
          <a:stretch/>
        </p:blipFill>
        <p:spPr>
          <a:xfrm>
            <a:off x="9771129" y="5859660"/>
            <a:ext cx="2103120" cy="969347"/>
          </a:xfrm>
          <a:prstGeom prst="rect">
            <a:avLst/>
          </a:prstGeom>
          <a:noFill/>
          <a:ln>
            <a:noFill/>
          </a:ln>
        </p:spPr>
      </p:pic>
    </p:spTree>
    <p:extLst>
      <p:ext uri="{BB962C8B-B14F-4D97-AF65-F5344CB8AC3E}">
        <p14:creationId xmlns:p14="http://schemas.microsoft.com/office/powerpoint/2010/main" val="41646221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19"/>
        <p:cNvGrpSpPr/>
        <p:nvPr/>
      </p:nvGrpSpPr>
      <p:grpSpPr>
        <a:xfrm>
          <a:off x="0" y="0"/>
          <a:ext cx="0" cy="0"/>
          <a:chOff x="0" y="0"/>
          <a:chExt cx="0" cy="0"/>
        </a:xfrm>
      </p:grpSpPr>
      <p:sp>
        <p:nvSpPr>
          <p:cNvPr id="20" name="Google Shape;20;p26"/>
          <p:cNvSpPr/>
          <p:nvPr/>
        </p:nvSpPr>
        <p:spPr>
          <a:xfrm>
            <a:off x="-16331" y="5747659"/>
            <a:ext cx="12208331" cy="1148901"/>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1" name="Google Shape;21;p2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2" name="Google Shape;22;p26"/>
          <p:cNvSpPr/>
          <p:nvPr/>
        </p:nvSpPr>
        <p:spPr>
          <a:xfrm>
            <a:off x="0" y="0"/>
            <a:ext cx="12192000" cy="5739495"/>
          </a:xfrm>
          <a:prstGeom prst="rect">
            <a:avLst/>
          </a:prstGeom>
          <a:solidFill>
            <a:schemeClr val="accent1"/>
          </a:solidFill>
          <a:ln w="12700" cap="flat" cmpd="sng">
            <a:solidFill>
              <a:srgbClr val="00335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cxnSp>
        <p:nvCxnSpPr>
          <p:cNvPr id="23" name="Google Shape;23;p26"/>
          <p:cNvCxnSpPr/>
          <p:nvPr/>
        </p:nvCxnSpPr>
        <p:spPr>
          <a:xfrm>
            <a:off x="-16331" y="5715003"/>
            <a:ext cx="12208331" cy="0"/>
          </a:xfrm>
          <a:prstGeom prst="straightConnector1">
            <a:avLst/>
          </a:prstGeom>
          <a:noFill/>
          <a:ln w="76200" cap="flat" cmpd="sng">
            <a:solidFill>
              <a:schemeClr val="accent2"/>
            </a:solidFill>
            <a:prstDash val="solid"/>
            <a:miter lim="800000"/>
            <a:headEnd type="none" w="sm" len="sm"/>
            <a:tailEnd type="none" w="sm" len="sm"/>
          </a:ln>
        </p:spPr>
      </p:cxnSp>
      <p:cxnSp>
        <p:nvCxnSpPr>
          <p:cNvPr id="24" name="Google Shape;24;p26"/>
          <p:cNvCxnSpPr/>
          <p:nvPr/>
        </p:nvCxnSpPr>
        <p:spPr>
          <a:xfrm>
            <a:off x="1524000" y="3509963"/>
            <a:ext cx="9144000" cy="0"/>
          </a:xfrm>
          <a:prstGeom prst="straightConnector1">
            <a:avLst/>
          </a:prstGeom>
          <a:noFill/>
          <a:ln w="28575" cap="flat" cmpd="sng">
            <a:solidFill>
              <a:schemeClr val="accent2"/>
            </a:solidFill>
            <a:prstDash val="solid"/>
            <a:miter lim="800000"/>
            <a:headEnd type="none" w="sm" len="sm"/>
            <a:tailEnd type="none" w="sm" len="sm"/>
          </a:ln>
        </p:spPr>
      </p:cxnSp>
      <p:sp>
        <p:nvSpPr>
          <p:cNvPr id="25" name="Google Shape;25;p26"/>
          <p:cNvSpPr txBox="1">
            <a:spLocks noGrp="1"/>
          </p:cNvSpPr>
          <p:nvPr>
            <p:ph type="body" idx="2"/>
          </p:nvPr>
        </p:nvSpPr>
        <p:spPr>
          <a:xfrm>
            <a:off x="1515820" y="1122363"/>
            <a:ext cx="9144000" cy="2366958"/>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lt1"/>
              </a:buClr>
              <a:buSzPts val="6000"/>
              <a:buNone/>
              <a:defRPr sz="6000" b="0">
                <a:solidFill>
                  <a:schemeClr val="lt1"/>
                </a:solidFill>
                <a:latin typeface="Questrial"/>
                <a:ea typeface="Questrial"/>
                <a:cs typeface="Questrial"/>
                <a:sym typeface="Quest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 name="Google Shape;26;p26"/>
          <p:cNvSpPr txBox="1">
            <a:spLocks noGrp="1"/>
          </p:cNvSpPr>
          <p:nvPr>
            <p:ph type="body" idx="3"/>
          </p:nvPr>
        </p:nvSpPr>
        <p:spPr>
          <a:xfrm>
            <a:off x="1516063" y="3602038"/>
            <a:ext cx="9151937" cy="54292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3200"/>
              <a:buNone/>
              <a:defRPr sz="3200">
                <a:solidFill>
                  <a:schemeClr val="lt1"/>
                </a:solidFill>
                <a:latin typeface="Questrial"/>
                <a:ea typeface="Questrial"/>
                <a:cs typeface="Questrial"/>
                <a:sym typeface="Questrial"/>
              </a:defRPr>
            </a:lvl1pPr>
            <a:lvl2pPr marL="914400" lvl="1" indent="-228600" algn="l">
              <a:lnSpc>
                <a:spcPct val="90000"/>
              </a:lnSpc>
              <a:spcBef>
                <a:spcPts val="500"/>
              </a:spcBef>
              <a:spcAft>
                <a:spcPts val="0"/>
              </a:spcAft>
              <a:buClr>
                <a:schemeClr val="dk1"/>
              </a:buClr>
              <a:buSzPts val="2400"/>
              <a:buNone/>
              <a:defRPr/>
            </a:lvl2pPr>
            <a:lvl3pPr marL="1371600" lvl="2" indent="-228600" algn="l">
              <a:lnSpc>
                <a:spcPct val="90000"/>
              </a:lnSpc>
              <a:spcBef>
                <a:spcPts val="500"/>
              </a:spcBef>
              <a:spcAft>
                <a:spcPts val="0"/>
              </a:spcAft>
              <a:buClr>
                <a:schemeClr val="dk1"/>
              </a:buClr>
              <a:buSzPts val="20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 name="Google Shape;27;p26"/>
          <p:cNvSpPr txBox="1">
            <a:spLocks noGrp="1"/>
          </p:cNvSpPr>
          <p:nvPr>
            <p:ph type="body" idx="4"/>
          </p:nvPr>
        </p:nvSpPr>
        <p:spPr>
          <a:xfrm>
            <a:off x="1516063" y="4144963"/>
            <a:ext cx="3765550" cy="1439862"/>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000"/>
              </a:spcBef>
              <a:spcAft>
                <a:spcPts val="0"/>
              </a:spcAft>
              <a:buClr>
                <a:schemeClr val="lt1"/>
              </a:buClr>
              <a:buSzPts val="2800"/>
              <a:buFont typeface="Arial"/>
              <a:buNone/>
              <a:defRPr>
                <a:solidFill>
                  <a:schemeClr val="lt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26"/>
          <p:cNvSpPr txBox="1">
            <a:spLocks noGrp="1"/>
          </p:cNvSpPr>
          <p:nvPr>
            <p:ph type="body" idx="5"/>
          </p:nvPr>
        </p:nvSpPr>
        <p:spPr>
          <a:xfrm>
            <a:off x="8019875" y="604839"/>
            <a:ext cx="2640189" cy="40480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400"/>
              <a:buNone/>
              <a:defRPr sz="2400">
                <a:solidFill>
                  <a:schemeClr val="lt1"/>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 name="Google Shape;29;p26"/>
          <p:cNvSpPr txBox="1"/>
          <p:nvPr/>
        </p:nvSpPr>
        <p:spPr>
          <a:xfrm>
            <a:off x="209522" y="5760136"/>
            <a:ext cx="9243856" cy="1239147"/>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ct val="100000"/>
              <a:buFont typeface="Arial"/>
              <a:buNone/>
            </a:pPr>
            <a:r>
              <a:rPr lang="en-US" sz="5400" b="1" i="0" u="none" strike="noStrike" cap="none">
                <a:solidFill>
                  <a:schemeClr val="accent1"/>
                </a:solidFill>
                <a:latin typeface="Questrial"/>
                <a:ea typeface="Questrial"/>
                <a:cs typeface="Questrial"/>
                <a:sym typeface="Questrial"/>
              </a:rPr>
              <a:t>2025 ACCP Annual Meeting</a:t>
            </a:r>
            <a:endParaRPr sz="6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ct val="100000"/>
              <a:buFont typeface="Arial"/>
              <a:buNone/>
            </a:pPr>
            <a:endParaRPr sz="800" b="0" i="0" u="none" strike="noStrike" cap="none">
              <a:solidFill>
                <a:schemeClr val="lt1"/>
              </a:solidFill>
              <a:latin typeface="Calibri"/>
              <a:ea typeface="Calibri"/>
              <a:cs typeface="Calibri"/>
              <a:sym typeface="Calibri"/>
            </a:endParaRPr>
          </a:p>
        </p:txBody>
      </p:sp>
      <p:pic>
        <p:nvPicPr>
          <p:cNvPr id="30" name="Google Shape;30;p26"/>
          <p:cNvPicPr preferRelativeResize="0"/>
          <p:nvPr/>
        </p:nvPicPr>
        <p:blipFill rotWithShape="1">
          <a:blip r:embed="rId2">
            <a:alphaModFix/>
          </a:blip>
          <a:srcRect/>
          <a:stretch/>
        </p:blipFill>
        <p:spPr>
          <a:xfrm>
            <a:off x="9771129" y="5859660"/>
            <a:ext cx="2103120" cy="969347"/>
          </a:xfrm>
          <a:prstGeom prst="rect">
            <a:avLst/>
          </a:prstGeom>
          <a:noFill/>
          <a:ln>
            <a:noFill/>
          </a:ln>
        </p:spPr>
      </p:pic>
    </p:spTree>
    <p:extLst>
      <p:ext uri="{BB962C8B-B14F-4D97-AF65-F5344CB8AC3E}">
        <p14:creationId xmlns:p14="http://schemas.microsoft.com/office/powerpoint/2010/main" val="2850988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31"/>
        <p:cNvGrpSpPr/>
        <p:nvPr/>
      </p:nvGrpSpPr>
      <p:grpSpPr>
        <a:xfrm>
          <a:off x="0" y="0"/>
          <a:ext cx="0" cy="0"/>
          <a:chOff x="0" y="0"/>
          <a:chExt cx="0" cy="0"/>
        </a:xfrm>
      </p:grpSpPr>
      <p:sp>
        <p:nvSpPr>
          <p:cNvPr id="32" name="Google Shape;32;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27"/>
          <p:cNvSpPr txBox="1">
            <a:spLocks noGrp="1"/>
          </p:cNvSpPr>
          <p:nvPr>
            <p:ph type="body" idx="1"/>
          </p:nvPr>
        </p:nvSpPr>
        <p:spPr>
          <a:xfrm>
            <a:off x="838200" y="1825625"/>
            <a:ext cx="10515600" cy="433727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34" name="Google Shape;34;p27"/>
          <p:cNvCxnSpPr/>
          <p:nvPr/>
        </p:nvCxnSpPr>
        <p:spPr>
          <a:xfrm>
            <a:off x="838200" y="1690688"/>
            <a:ext cx="10515600" cy="0"/>
          </a:xfrm>
          <a:prstGeom prst="straightConnector1">
            <a:avLst/>
          </a:prstGeom>
          <a:noFill/>
          <a:ln w="28575" cap="flat" cmpd="sng">
            <a:solidFill>
              <a:schemeClr val="accent2"/>
            </a:solidFill>
            <a:prstDash val="solid"/>
            <a:miter lim="800000"/>
            <a:headEnd type="none" w="sm" len="sm"/>
            <a:tailEnd type="none" w="sm" len="sm"/>
          </a:ln>
        </p:spPr>
      </p:cxnSp>
    </p:spTree>
    <p:extLst>
      <p:ext uri="{BB962C8B-B14F-4D97-AF65-F5344CB8AC3E}">
        <p14:creationId xmlns:p14="http://schemas.microsoft.com/office/powerpoint/2010/main" val="34139507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5"/>
        <p:cNvGrpSpPr/>
        <p:nvPr/>
      </p:nvGrpSpPr>
      <p:grpSpPr>
        <a:xfrm>
          <a:off x="0" y="0"/>
          <a:ext cx="0" cy="0"/>
          <a:chOff x="0" y="0"/>
          <a:chExt cx="0" cy="0"/>
        </a:xfrm>
      </p:grpSpPr>
      <p:sp>
        <p:nvSpPr>
          <p:cNvPr id="36" name="Google Shape;36;p2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2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8" name="Google Shape;38;p2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 name="Google Shape;39;p2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0" name="Google Shape;40;p2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41" name="Google Shape;41;p28"/>
          <p:cNvCxnSpPr/>
          <p:nvPr/>
        </p:nvCxnSpPr>
        <p:spPr>
          <a:xfrm>
            <a:off x="838200" y="1690688"/>
            <a:ext cx="10515600" cy="0"/>
          </a:xfrm>
          <a:prstGeom prst="straightConnector1">
            <a:avLst/>
          </a:prstGeom>
          <a:noFill/>
          <a:ln w="28575" cap="flat" cmpd="sng">
            <a:solidFill>
              <a:schemeClr val="accent2"/>
            </a:solidFill>
            <a:prstDash val="solid"/>
            <a:miter lim="800000"/>
            <a:headEnd type="none" w="sm" len="sm"/>
            <a:tailEnd type="none" w="sm" len="sm"/>
          </a:ln>
        </p:spPr>
      </p:cxnSp>
    </p:spTree>
    <p:extLst>
      <p:ext uri="{BB962C8B-B14F-4D97-AF65-F5344CB8AC3E}">
        <p14:creationId xmlns:p14="http://schemas.microsoft.com/office/powerpoint/2010/main" val="13853942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42"/>
        <p:cNvGrpSpPr/>
        <p:nvPr/>
      </p:nvGrpSpPr>
      <p:grpSpPr>
        <a:xfrm>
          <a:off x="0" y="0"/>
          <a:ext cx="0" cy="0"/>
          <a:chOff x="0" y="0"/>
          <a:chExt cx="0" cy="0"/>
        </a:xfrm>
      </p:grpSpPr>
      <p:sp>
        <p:nvSpPr>
          <p:cNvPr id="43" name="Google Shape;43;p2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Questrial"/>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2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cxnSp>
        <p:nvCxnSpPr>
          <p:cNvPr id="45" name="Google Shape;45;p29"/>
          <p:cNvCxnSpPr/>
          <p:nvPr/>
        </p:nvCxnSpPr>
        <p:spPr>
          <a:xfrm>
            <a:off x="764721" y="4563156"/>
            <a:ext cx="10515600" cy="0"/>
          </a:xfrm>
          <a:prstGeom prst="straightConnector1">
            <a:avLst/>
          </a:prstGeom>
          <a:noFill/>
          <a:ln w="28575" cap="flat" cmpd="sng">
            <a:solidFill>
              <a:schemeClr val="accent2"/>
            </a:solidFill>
            <a:prstDash val="solid"/>
            <a:miter lim="800000"/>
            <a:headEnd type="none" w="sm" len="sm"/>
            <a:tailEnd type="none" w="sm" len="sm"/>
          </a:ln>
        </p:spPr>
      </p:cxnSp>
    </p:spTree>
    <p:extLst>
      <p:ext uri="{BB962C8B-B14F-4D97-AF65-F5344CB8AC3E}">
        <p14:creationId xmlns:p14="http://schemas.microsoft.com/office/powerpoint/2010/main" val="25930695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46"/>
        <p:cNvGrpSpPr/>
        <p:nvPr/>
      </p:nvGrpSpPr>
      <p:grpSpPr>
        <a:xfrm>
          <a:off x="0" y="0"/>
          <a:ext cx="0" cy="0"/>
          <a:chOff x="0" y="0"/>
          <a:chExt cx="0" cy="0"/>
        </a:xfrm>
      </p:grpSpPr>
      <p:sp>
        <p:nvSpPr>
          <p:cNvPr id="47" name="Google Shape;47;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3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3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50" name="Google Shape;50;p30"/>
          <p:cNvCxnSpPr/>
          <p:nvPr/>
        </p:nvCxnSpPr>
        <p:spPr>
          <a:xfrm>
            <a:off x="838200" y="1690688"/>
            <a:ext cx="10515600" cy="0"/>
          </a:xfrm>
          <a:prstGeom prst="straightConnector1">
            <a:avLst/>
          </a:prstGeom>
          <a:noFill/>
          <a:ln w="28575" cap="flat" cmpd="sng">
            <a:solidFill>
              <a:schemeClr val="accent2"/>
            </a:solidFill>
            <a:prstDash val="solid"/>
            <a:miter lim="800000"/>
            <a:headEnd type="none" w="sm" len="sm"/>
            <a:tailEnd type="none" w="sm" len="sm"/>
          </a:ln>
        </p:spPr>
      </p:cxnSp>
    </p:spTree>
    <p:extLst>
      <p:ext uri="{BB962C8B-B14F-4D97-AF65-F5344CB8AC3E}">
        <p14:creationId xmlns:p14="http://schemas.microsoft.com/office/powerpoint/2010/main" val="2727433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51"/>
        <p:cNvGrpSpPr/>
        <p:nvPr/>
      </p:nvGrpSpPr>
      <p:grpSpPr>
        <a:xfrm>
          <a:off x="0" y="0"/>
          <a:ext cx="0" cy="0"/>
          <a:chOff x="0" y="0"/>
          <a:chExt cx="0" cy="0"/>
        </a:xfrm>
      </p:grpSpPr>
      <p:sp>
        <p:nvSpPr>
          <p:cNvPr id="52" name="Google Shape;52;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53" name="Google Shape;53;p31"/>
          <p:cNvCxnSpPr/>
          <p:nvPr/>
        </p:nvCxnSpPr>
        <p:spPr>
          <a:xfrm>
            <a:off x="838200" y="1690688"/>
            <a:ext cx="10515600" cy="0"/>
          </a:xfrm>
          <a:prstGeom prst="straightConnector1">
            <a:avLst/>
          </a:prstGeom>
          <a:noFill/>
          <a:ln w="28575" cap="flat" cmpd="sng">
            <a:solidFill>
              <a:schemeClr val="accent2"/>
            </a:solidFill>
            <a:prstDash val="solid"/>
            <a:miter lim="800000"/>
            <a:headEnd type="none" w="sm" len="sm"/>
            <a:tailEnd type="none" w="sm" len="sm"/>
          </a:ln>
        </p:spPr>
      </p:cxnSp>
    </p:spTree>
    <p:extLst>
      <p:ext uri="{BB962C8B-B14F-4D97-AF65-F5344CB8AC3E}">
        <p14:creationId xmlns:p14="http://schemas.microsoft.com/office/powerpoint/2010/main" val="40841282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Tree>
    <p:extLst>
      <p:ext uri="{BB962C8B-B14F-4D97-AF65-F5344CB8AC3E}">
        <p14:creationId xmlns:p14="http://schemas.microsoft.com/office/powerpoint/2010/main" val="8494623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5"/>
        <p:cNvGrpSpPr/>
        <p:nvPr/>
      </p:nvGrpSpPr>
      <p:grpSpPr>
        <a:xfrm>
          <a:off x="0" y="0"/>
          <a:ext cx="0" cy="0"/>
          <a:chOff x="0" y="0"/>
          <a:chExt cx="0" cy="0"/>
        </a:xfrm>
      </p:grpSpPr>
      <p:sp>
        <p:nvSpPr>
          <p:cNvPr id="56" name="Google Shape;56;p3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Questrial"/>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33"/>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8" name="Google Shape;58;p33"/>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cxnSp>
        <p:nvCxnSpPr>
          <p:cNvPr id="59" name="Google Shape;59;p33"/>
          <p:cNvCxnSpPr/>
          <p:nvPr/>
        </p:nvCxnSpPr>
        <p:spPr>
          <a:xfrm>
            <a:off x="838200" y="2057400"/>
            <a:ext cx="3933825" cy="0"/>
          </a:xfrm>
          <a:prstGeom prst="straightConnector1">
            <a:avLst/>
          </a:prstGeom>
          <a:noFill/>
          <a:ln w="28575" cap="flat" cmpd="sng">
            <a:solidFill>
              <a:schemeClr val="accent2"/>
            </a:solidFill>
            <a:prstDash val="solid"/>
            <a:miter lim="800000"/>
            <a:headEnd type="none" w="sm" len="sm"/>
            <a:tailEnd type="none" w="sm" len="sm"/>
          </a:ln>
        </p:spPr>
      </p:cxnSp>
    </p:spTree>
    <p:extLst>
      <p:ext uri="{BB962C8B-B14F-4D97-AF65-F5344CB8AC3E}">
        <p14:creationId xmlns:p14="http://schemas.microsoft.com/office/powerpoint/2010/main" val="37960974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0"/>
        <p:cNvGrpSpPr/>
        <p:nvPr/>
      </p:nvGrpSpPr>
      <p:grpSpPr>
        <a:xfrm>
          <a:off x="0" y="0"/>
          <a:ext cx="0" cy="0"/>
          <a:chOff x="0" y="0"/>
          <a:chExt cx="0" cy="0"/>
        </a:xfrm>
      </p:grpSpPr>
      <p:sp>
        <p:nvSpPr>
          <p:cNvPr id="61" name="Google Shape;61;p3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Questrial"/>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34"/>
          <p:cNvSpPr>
            <a:spLocks noGrp="1"/>
          </p:cNvSpPr>
          <p:nvPr>
            <p:ph type="pic" idx="2"/>
          </p:nvPr>
        </p:nvSpPr>
        <p:spPr>
          <a:xfrm>
            <a:off x="5183188" y="987425"/>
            <a:ext cx="6172200" cy="4873625"/>
          </a:xfrm>
          <a:prstGeom prst="rect">
            <a:avLst/>
          </a:prstGeom>
          <a:noFill/>
          <a:ln>
            <a:noFill/>
          </a:ln>
        </p:spPr>
      </p:sp>
      <p:sp>
        <p:nvSpPr>
          <p:cNvPr id="63" name="Google Shape;63;p34"/>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cxnSp>
        <p:nvCxnSpPr>
          <p:cNvPr id="64" name="Google Shape;64;p34"/>
          <p:cNvCxnSpPr/>
          <p:nvPr/>
        </p:nvCxnSpPr>
        <p:spPr>
          <a:xfrm>
            <a:off x="838200" y="2057400"/>
            <a:ext cx="3933825" cy="0"/>
          </a:xfrm>
          <a:prstGeom prst="straightConnector1">
            <a:avLst/>
          </a:prstGeom>
          <a:noFill/>
          <a:ln w="28575" cap="flat" cmpd="sng">
            <a:solidFill>
              <a:schemeClr val="accent2"/>
            </a:solidFill>
            <a:prstDash val="solid"/>
            <a:miter lim="800000"/>
            <a:headEnd type="none" w="sm" len="sm"/>
            <a:tailEnd type="none" w="sm" len="sm"/>
          </a:ln>
        </p:spPr>
      </p:cxnSp>
    </p:spTree>
    <p:extLst>
      <p:ext uri="{BB962C8B-B14F-4D97-AF65-F5344CB8AC3E}">
        <p14:creationId xmlns:p14="http://schemas.microsoft.com/office/powerpoint/2010/main" val="21409509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5"/>
        <p:cNvGrpSpPr/>
        <p:nvPr/>
      </p:nvGrpSpPr>
      <p:grpSpPr>
        <a:xfrm>
          <a:off x="0" y="0"/>
          <a:ext cx="0" cy="0"/>
          <a:chOff x="0" y="0"/>
          <a:chExt cx="0" cy="0"/>
        </a:xfrm>
      </p:grpSpPr>
      <p:sp>
        <p:nvSpPr>
          <p:cNvPr id="66" name="Google Shape;66;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5"/>
          <p:cNvSpPr txBox="1">
            <a:spLocks noGrp="1"/>
          </p:cNvSpPr>
          <p:nvPr>
            <p:ph type="body" idx="1"/>
          </p:nvPr>
        </p:nvSpPr>
        <p:spPr>
          <a:xfrm rot="5400000">
            <a:off x="3927363" y="-1263538"/>
            <a:ext cx="4337273"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68" name="Google Shape;68;p35"/>
          <p:cNvCxnSpPr/>
          <p:nvPr/>
        </p:nvCxnSpPr>
        <p:spPr>
          <a:xfrm>
            <a:off x="838200" y="1690688"/>
            <a:ext cx="10515600" cy="0"/>
          </a:xfrm>
          <a:prstGeom prst="straightConnector1">
            <a:avLst/>
          </a:prstGeom>
          <a:noFill/>
          <a:ln w="28575" cap="flat" cmpd="sng">
            <a:solidFill>
              <a:schemeClr val="accent2"/>
            </a:solidFill>
            <a:prstDash val="solid"/>
            <a:miter lim="800000"/>
            <a:headEnd type="none" w="sm" len="sm"/>
            <a:tailEnd type="none" w="sm" len="sm"/>
          </a:ln>
        </p:spPr>
      </p:cxnSp>
    </p:spTree>
    <p:extLst>
      <p:ext uri="{BB962C8B-B14F-4D97-AF65-F5344CB8AC3E}">
        <p14:creationId xmlns:p14="http://schemas.microsoft.com/office/powerpoint/2010/main" val="41487504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69"/>
        <p:cNvGrpSpPr/>
        <p:nvPr/>
      </p:nvGrpSpPr>
      <p:grpSpPr>
        <a:xfrm>
          <a:off x="0" y="0"/>
          <a:ext cx="0" cy="0"/>
          <a:chOff x="0" y="0"/>
          <a:chExt cx="0" cy="0"/>
        </a:xfrm>
      </p:grpSpPr>
      <p:sp>
        <p:nvSpPr>
          <p:cNvPr id="70" name="Google Shape;70;p36"/>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36"/>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8631342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3.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372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DA0A1D-1D8A-4C3D-AA80-C6F040E0D699}" type="datetimeFigureOut">
              <a:rPr lang="en-US" smtClean="0"/>
              <a:t>9/12/2025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78DB7E-9485-4797-8BA0-6192CCA0BDF6}" type="slidenum">
              <a:rPr lang="en-US" smtClean="0"/>
              <a:t>‹#›</a:t>
            </a:fld>
            <a:endParaRPr lang="en-US"/>
          </a:p>
        </p:txBody>
      </p:sp>
      <p:sp>
        <p:nvSpPr>
          <p:cNvPr id="8" name="Rectangle 7"/>
          <p:cNvSpPr/>
          <p:nvPr userDrawn="1"/>
        </p:nvSpPr>
        <p:spPr>
          <a:xfrm>
            <a:off x="0" y="6313489"/>
            <a:ext cx="12192000" cy="54451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0931060" y="6411338"/>
            <a:ext cx="795893" cy="365760"/>
          </a:xfrm>
          <a:prstGeom prst="rect">
            <a:avLst/>
          </a:prstGeom>
        </p:spPr>
      </p:pic>
      <p:cxnSp>
        <p:nvCxnSpPr>
          <p:cNvPr id="11" name="Straight Connector 10"/>
          <p:cNvCxnSpPr/>
          <p:nvPr userDrawn="1"/>
        </p:nvCxnSpPr>
        <p:spPr>
          <a:xfrm>
            <a:off x="-8164" y="6299423"/>
            <a:ext cx="12200164"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14" name="Date Placeholder 3"/>
          <p:cNvSpPr txBox="1">
            <a:spLocks/>
          </p:cNvSpPr>
          <p:nvPr userDrawn="1"/>
        </p:nvSpPr>
        <p:spPr>
          <a:xfrm>
            <a:off x="838199" y="6408912"/>
            <a:ext cx="7475763" cy="365125"/>
          </a:xfrm>
          <a:prstGeom prst="rect">
            <a:avLst/>
          </a:prstGeom>
        </p:spPr>
        <p:txBody>
          <a:bodyPr vert="horz" lIns="91440" tIns="45720" rIns="91440" bIns="45720" rtlCol="0" anchor="ctr"/>
          <a:lstStyle>
            <a:defPPr>
              <a:defRPr lang="en-US"/>
            </a:defPPr>
            <a:lvl1pPr marL="0" algn="l" defTabSz="914400" rtl="0" eaLnBrk="1" latinLnBrk="0" hangingPunct="1">
              <a:defRPr sz="4800" b="1" kern="1200">
                <a:solidFill>
                  <a:schemeClr val="accent1"/>
                </a:solidFill>
                <a:latin typeface="ITC Avant Garde Std Bk"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a:solidFill>
                  <a:schemeClr val="bg1"/>
                </a:solidFill>
              </a:rPr>
              <a:t>2025 ACCP Annual Meeting</a:t>
            </a:r>
          </a:p>
        </p:txBody>
      </p:sp>
    </p:spTree>
    <p:extLst>
      <p:ext uri="{BB962C8B-B14F-4D97-AF65-F5344CB8AC3E}">
        <p14:creationId xmlns:p14="http://schemas.microsoft.com/office/powerpoint/2010/main" val="3067605999"/>
      </p:ext>
    </p:extLst>
  </p:cSld>
  <p:clrMap bg1="lt1" tx1="dk1" bg2="lt2" tx2="dk2" accent1="accent1" accent2="accent2" accent3="accent3" accent4="accent4" accent5="accent5" accent6="accent6" hlink="hlink" folHlink="folHlink"/>
  <p:sldLayoutIdLst>
    <p:sldLayoutId id="2147483692"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3" r:id="rId12"/>
  </p:sldLayoutIdLst>
  <p:txStyles>
    <p:titleStyle>
      <a:lvl1pPr algn="l" defTabSz="914400" rtl="0" eaLnBrk="1" latinLnBrk="0" hangingPunct="1">
        <a:lnSpc>
          <a:spcPct val="90000"/>
        </a:lnSpc>
        <a:spcBef>
          <a:spcPct val="0"/>
        </a:spcBef>
        <a:buNone/>
        <a:defRPr sz="4400" b="1" kern="1200">
          <a:solidFill>
            <a:schemeClr val="tx1"/>
          </a:solidFill>
          <a:latin typeface="ITC Avant Garde Std Bk"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Questrial"/>
              <a:buNone/>
              <a:defRPr sz="4400" b="1" i="0" u="none" strike="noStrike" cap="none">
                <a:solidFill>
                  <a:schemeClr val="dk1"/>
                </a:solidFill>
                <a:latin typeface="Questrial"/>
                <a:ea typeface="Questrial"/>
                <a:cs typeface="Questrial"/>
                <a:sym typeface="Quest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5"/>
          <p:cNvSpPr txBox="1">
            <a:spLocks noGrp="1"/>
          </p:cNvSpPr>
          <p:nvPr>
            <p:ph type="body" idx="1"/>
          </p:nvPr>
        </p:nvSpPr>
        <p:spPr>
          <a:xfrm>
            <a:off x="838200" y="1825625"/>
            <a:ext cx="10515600" cy="4337273"/>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15" name="Google Shape;15;p25"/>
          <p:cNvSpPr/>
          <p:nvPr/>
        </p:nvSpPr>
        <p:spPr>
          <a:xfrm>
            <a:off x="0" y="6313489"/>
            <a:ext cx="12192000" cy="544511"/>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6" name="Google Shape;16;p25"/>
          <p:cNvPicPr preferRelativeResize="0"/>
          <p:nvPr/>
        </p:nvPicPr>
        <p:blipFill rotWithShape="1">
          <a:blip r:embed="rId13">
            <a:alphaModFix/>
          </a:blip>
          <a:srcRect/>
          <a:stretch/>
        </p:blipFill>
        <p:spPr>
          <a:xfrm>
            <a:off x="10931060" y="6411338"/>
            <a:ext cx="795893" cy="365760"/>
          </a:xfrm>
          <a:prstGeom prst="rect">
            <a:avLst/>
          </a:prstGeom>
          <a:noFill/>
          <a:ln>
            <a:noFill/>
          </a:ln>
        </p:spPr>
      </p:pic>
      <p:cxnSp>
        <p:nvCxnSpPr>
          <p:cNvPr id="17" name="Google Shape;17;p25"/>
          <p:cNvCxnSpPr/>
          <p:nvPr/>
        </p:nvCxnSpPr>
        <p:spPr>
          <a:xfrm>
            <a:off x="-8164" y="6299423"/>
            <a:ext cx="12200164" cy="0"/>
          </a:xfrm>
          <a:prstGeom prst="straightConnector1">
            <a:avLst/>
          </a:prstGeom>
          <a:noFill/>
          <a:ln w="28575" cap="flat" cmpd="sng">
            <a:solidFill>
              <a:schemeClr val="accent2"/>
            </a:solidFill>
            <a:prstDash val="solid"/>
            <a:miter lim="800000"/>
            <a:headEnd type="none" w="sm" len="sm"/>
            <a:tailEnd type="none" w="sm" len="sm"/>
          </a:ln>
        </p:spPr>
      </p:cxnSp>
      <p:sp>
        <p:nvSpPr>
          <p:cNvPr id="18" name="Google Shape;18;p25"/>
          <p:cNvSpPr txBox="1"/>
          <p:nvPr/>
        </p:nvSpPr>
        <p:spPr>
          <a:xfrm>
            <a:off x="838199" y="6408912"/>
            <a:ext cx="7475763" cy="365125"/>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Questrial"/>
                <a:ea typeface="Questrial"/>
                <a:cs typeface="Questrial"/>
                <a:sym typeface="Questrial"/>
              </a:rPr>
              <a:t>2025 ACCP Annual Meeting</a:t>
            </a: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625480611"/>
      </p:ext>
    </p:extLst>
  </p:cSld>
  <p:clrMap bg1="lt1" tx1="dk1" bg2="dk2" tx2="lt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9.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8.jpeg"/><Relationship Id="rId5" Type="http://schemas.openxmlformats.org/officeDocument/2006/relationships/hyperlink" Target="http://drive.google.com/file/d/1Dzk6LegIWgDBU5w5jLKY44HbLbPbvMWB/view" TargetMode="External"/><Relationship Id="rId4" Type="http://schemas.openxmlformats.org/officeDocument/2006/relationships/notesSlide" Target="../notesSlides/notesSlide27.xml"/></Relationships>
</file>

<file path=ppt/slides/_rels/slide42.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0.xml"/><Relationship Id="rId1" Type="http://schemas.openxmlformats.org/officeDocument/2006/relationships/slideLayout" Target="../slideLayouts/slideLayout14.xml"/><Relationship Id="rId4" Type="http://schemas.openxmlformats.org/officeDocument/2006/relationships/image" Target="../media/image12.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4.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14.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14.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14.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3.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7"/>
          </p:nvPr>
        </p:nvSpPr>
        <p:spPr/>
        <p:txBody>
          <a:bodyPr>
            <a:normAutofit/>
          </a:bodyPr>
          <a:lstStyle/>
          <a:p>
            <a:pPr algn="ctr"/>
            <a:r>
              <a:rPr lang="en-US" sz="5400">
                <a:latin typeface="ITC Avant Garde Std Bk"/>
              </a:rPr>
              <a:t>ACCP Professional</a:t>
            </a:r>
            <a:r>
              <a:rPr lang="en-US">
                <a:latin typeface="ITC Avant Garde Std Bk"/>
              </a:rPr>
              <a:t> L</a:t>
            </a:r>
            <a:r>
              <a:rPr lang="en-US" sz="5400">
                <a:latin typeface="ITC Avant Garde Std Bk"/>
              </a:rPr>
              <a:t>eadership Development Program</a:t>
            </a:r>
          </a:p>
        </p:txBody>
      </p:sp>
      <p:sp>
        <p:nvSpPr>
          <p:cNvPr id="4" name="Text Placeholder 3"/>
          <p:cNvSpPr>
            <a:spLocks noGrp="1"/>
          </p:cNvSpPr>
          <p:nvPr>
            <p:ph type="body" sz="quarter" idx="18"/>
          </p:nvPr>
        </p:nvSpPr>
        <p:spPr>
          <a:xfrm>
            <a:off x="1516063" y="3602038"/>
            <a:ext cx="9151937" cy="1471612"/>
          </a:xfrm>
        </p:spPr>
        <p:txBody>
          <a:bodyPr>
            <a:normAutofit/>
          </a:bodyPr>
          <a:lstStyle/>
          <a:p>
            <a:pPr algn="ctr"/>
            <a:r>
              <a:rPr lang="en-US" sz="4100"/>
              <a:t>2025 Capstone Presentations and Graduation Ceremony</a:t>
            </a:r>
          </a:p>
          <a:p>
            <a:endParaRPr lang="en-US"/>
          </a:p>
        </p:txBody>
      </p:sp>
      <p:sp>
        <p:nvSpPr>
          <p:cNvPr id="6" name="Text Placeholder 5"/>
          <p:cNvSpPr>
            <a:spLocks noGrp="1"/>
          </p:cNvSpPr>
          <p:nvPr>
            <p:ph type="body" sz="quarter" idx="20"/>
          </p:nvPr>
        </p:nvSpPr>
        <p:spPr/>
        <p:txBody>
          <a:bodyPr>
            <a:normAutofit lnSpcReduction="10000"/>
          </a:bodyPr>
          <a:lstStyle/>
          <a:p>
            <a:r>
              <a:rPr lang="en-US"/>
              <a:t>October 19, 2025</a:t>
            </a:r>
          </a:p>
          <a:p>
            <a:endParaRPr lang="en-US"/>
          </a:p>
        </p:txBody>
      </p:sp>
    </p:spTree>
    <p:extLst>
      <p:ext uri="{BB962C8B-B14F-4D97-AF65-F5344CB8AC3E}">
        <p14:creationId xmlns:p14="http://schemas.microsoft.com/office/powerpoint/2010/main" val="21226435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7"/>
          </p:nvPr>
        </p:nvSpPr>
        <p:spPr/>
        <p:txBody>
          <a:bodyPr/>
          <a:lstStyle/>
          <a:p>
            <a:r>
              <a:rPr lang="en-US"/>
              <a:t>Capstone Project 1</a:t>
            </a:r>
          </a:p>
          <a:p>
            <a:r>
              <a:rPr lang="en-US"/>
              <a:t>ACCP Daily Brief Podcast  </a:t>
            </a:r>
          </a:p>
        </p:txBody>
      </p:sp>
      <p:sp>
        <p:nvSpPr>
          <p:cNvPr id="4" name="Text Placeholder 3"/>
          <p:cNvSpPr>
            <a:spLocks noGrp="1"/>
          </p:cNvSpPr>
          <p:nvPr>
            <p:ph type="body" sz="quarter" idx="18"/>
          </p:nvPr>
        </p:nvSpPr>
        <p:spPr>
          <a:xfrm>
            <a:off x="1516063" y="3602037"/>
            <a:ext cx="9151937" cy="1248743"/>
          </a:xfrm>
        </p:spPr>
        <p:txBody>
          <a:bodyPr>
            <a:normAutofit fontScale="70000" lnSpcReduction="20000"/>
          </a:bodyPr>
          <a:lstStyle/>
          <a:p>
            <a:pPr>
              <a:lnSpc>
                <a:spcPct val="120000"/>
              </a:lnSpc>
            </a:pPr>
            <a:r>
              <a:rPr lang="en-US" b="1"/>
              <a:t>Team Members: </a:t>
            </a:r>
            <a:r>
              <a:rPr lang="en-US"/>
              <a:t>Sarah Jane Faro, Brian Gilbert, Megan Herink, Melissa Lipari, Sony Tuteja, David Zimmerman</a:t>
            </a:r>
          </a:p>
          <a:p>
            <a:r>
              <a:rPr lang="en-US" b="1"/>
              <a:t>Advisor:</a:t>
            </a:r>
            <a:r>
              <a:rPr lang="en-US"/>
              <a:t> Keri Sims</a:t>
            </a:r>
          </a:p>
        </p:txBody>
      </p:sp>
    </p:spTree>
    <p:extLst>
      <p:ext uri="{BB962C8B-B14F-4D97-AF65-F5344CB8AC3E}">
        <p14:creationId xmlns:p14="http://schemas.microsoft.com/office/powerpoint/2010/main" val="13709952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14C6C-14E0-E68B-8523-CDD3E33A75C9}"/>
              </a:ext>
            </a:extLst>
          </p:cNvPr>
          <p:cNvSpPr>
            <a:spLocks noGrp="1"/>
          </p:cNvSpPr>
          <p:nvPr>
            <p:ph type="title"/>
          </p:nvPr>
        </p:nvSpPr>
        <p:spPr/>
        <p:txBody>
          <a:bodyPr/>
          <a:lstStyle/>
          <a:p>
            <a:r>
              <a:rPr lang="en-US"/>
              <a:t>Project Overview</a:t>
            </a:r>
          </a:p>
        </p:txBody>
      </p:sp>
      <p:graphicFrame>
        <p:nvGraphicFramePr>
          <p:cNvPr id="4" name="Content Placeholder 3">
            <a:extLst>
              <a:ext uri="{FF2B5EF4-FFF2-40B4-BE49-F238E27FC236}">
                <a16:creationId xmlns:a16="http://schemas.microsoft.com/office/drawing/2014/main" id="{BC19E7C9-6DCD-12E3-55E0-33DD0C85CE99}"/>
              </a:ext>
            </a:extLst>
          </p:cNvPr>
          <p:cNvGraphicFramePr>
            <a:graphicFrameLocks noGrp="1"/>
          </p:cNvGraphicFramePr>
          <p:nvPr>
            <p:ph idx="1"/>
          </p:nvPr>
        </p:nvGraphicFramePr>
        <p:xfrm>
          <a:off x="838200" y="1825625"/>
          <a:ext cx="10515600" cy="43370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031225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5BF89-E612-E10A-A8AE-22747A4FAC47}"/>
              </a:ext>
            </a:extLst>
          </p:cNvPr>
          <p:cNvSpPr>
            <a:spLocks noGrp="1"/>
          </p:cNvSpPr>
          <p:nvPr>
            <p:ph type="title"/>
          </p:nvPr>
        </p:nvSpPr>
        <p:spPr/>
        <p:txBody>
          <a:bodyPr/>
          <a:lstStyle/>
          <a:p>
            <a:r>
              <a:rPr lang="en-US"/>
              <a:t>Introduction</a:t>
            </a:r>
          </a:p>
        </p:txBody>
      </p:sp>
      <p:sp>
        <p:nvSpPr>
          <p:cNvPr id="3" name="Content Placeholder 2">
            <a:extLst>
              <a:ext uri="{FF2B5EF4-FFF2-40B4-BE49-F238E27FC236}">
                <a16:creationId xmlns:a16="http://schemas.microsoft.com/office/drawing/2014/main" id="{7D18A9DA-27DD-9B22-28D5-FF64239BE6A5}"/>
              </a:ext>
            </a:extLst>
          </p:cNvPr>
          <p:cNvSpPr>
            <a:spLocks noGrp="1"/>
          </p:cNvSpPr>
          <p:nvPr>
            <p:ph idx="1"/>
          </p:nvPr>
        </p:nvSpPr>
        <p:spPr/>
        <p:txBody>
          <a:bodyPr>
            <a:normAutofit/>
          </a:bodyPr>
          <a:lstStyle/>
          <a:p>
            <a:r>
              <a:rPr lang="en-US"/>
              <a:t>A podcast platform offers on-demand, accessible education tailored to busy clinical pharmacists</a:t>
            </a:r>
          </a:p>
          <a:p>
            <a:endParaRPr lang="en-US"/>
          </a:p>
          <a:p>
            <a:r>
              <a:rPr lang="en-US"/>
              <a:t>Emphasizes micro-learning with potential for content on education, advocacy, and healthcare news</a:t>
            </a:r>
          </a:p>
          <a:p>
            <a:endParaRPr lang="en-US"/>
          </a:p>
          <a:p>
            <a:r>
              <a:rPr lang="en-US"/>
              <a:t>Podcasts provide a dynamic, flexible, and engaging format</a:t>
            </a:r>
          </a:p>
          <a:p>
            <a:pPr lvl="1"/>
            <a:r>
              <a:rPr lang="en-US"/>
              <a:t>Enhancing member learning and connection</a:t>
            </a:r>
          </a:p>
        </p:txBody>
      </p:sp>
      <p:sp>
        <p:nvSpPr>
          <p:cNvPr id="4" name="TextBox 3">
            <a:extLst>
              <a:ext uri="{FF2B5EF4-FFF2-40B4-BE49-F238E27FC236}">
                <a16:creationId xmlns:a16="http://schemas.microsoft.com/office/drawing/2014/main" id="{66823CC8-2F93-57FE-FAF0-1B0AF2ADAEF8}"/>
              </a:ext>
            </a:extLst>
          </p:cNvPr>
          <p:cNvSpPr txBox="1"/>
          <p:nvPr/>
        </p:nvSpPr>
        <p:spPr>
          <a:xfrm>
            <a:off x="6096000" y="5597236"/>
            <a:ext cx="45719" cy="110837"/>
          </a:xfrm>
          <a:prstGeom prst="rect">
            <a:avLst/>
          </a:prstGeom>
        </p:spPr>
        <p:txBody>
          <a:bodyPr vert="horz" wrap="square" lIns="91440" tIns="45720" rIns="91440" bIns="45720" rtlCol="0">
            <a:normAutofit fontScale="25000" lnSpcReduction="20000"/>
          </a:bodyPr>
          <a:lstStyle/>
          <a:p>
            <a:pPr algn="l"/>
            <a:endParaRPr lang="en-US">
              <a:solidFill>
                <a:schemeClr val="bg1"/>
              </a:solidFill>
            </a:endParaRPr>
          </a:p>
        </p:txBody>
      </p:sp>
      <p:sp>
        <p:nvSpPr>
          <p:cNvPr id="5" name="TextBox 4">
            <a:extLst>
              <a:ext uri="{FF2B5EF4-FFF2-40B4-BE49-F238E27FC236}">
                <a16:creationId xmlns:a16="http://schemas.microsoft.com/office/drawing/2014/main" id="{7AFBDF54-9A5D-60BD-124D-B457437C7761}"/>
              </a:ext>
            </a:extLst>
          </p:cNvPr>
          <p:cNvSpPr txBox="1"/>
          <p:nvPr/>
        </p:nvSpPr>
        <p:spPr>
          <a:xfrm>
            <a:off x="7380317" y="5690609"/>
            <a:ext cx="4811683" cy="565662"/>
          </a:xfrm>
          <a:prstGeom prst="rect">
            <a:avLst/>
          </a:prstGeom>
        </p:spPr>
        <p:txBody>
          <a:bodyPr vert="horz" wrap="square" lIns="91440" tIns="45720" rIns="91440" bIns="45720" rtlCol="0">
            <a:normAutofit fontScale="92500" lnSpcReduction="10000"/>
          </a:bodyPr>
          <a:lstStyle/>
          <a:p>
            <a:pPr algn="l"/>
            <a:r>
              <a:rPr lang="en-US"/>
              <a:t>Berk J, et al. </a:t>
            </a:r>
            <a:r>
              <a:rPr lang="en-US" i="1"/>
              <a:t>J Gen Intern Med</a:t>
            </a:r>
            <a:r>
              <a:rPr lang="en-US"/>
              <a:t>. 2020 Jul;35:2176-8.</a:t>
            </a:r>
          </a:p>
          <a:p>
            <a:pPr algn="l"/>
            <a:r>
              <a:rPr lang="en-US"/>
              <a:t>Chaiklin C, et al. </a:t>
            </a:r>
            <a:r>
              <a:rPr lang="en-US" i="1"/>
              <a:t>Med Teach</a:t>
            </a:r>
            <a:r>
              <a:rPr lang="en-US"/>
              <a:t>. 2024 May;46:621-5.</a:t>
            </a:r>
          </a:p>
        </p:txBody>
      </p:sp>
    </p:spTree>
    <p:extLst>
      <p:ext uri="{BB962C8B-B14F-4D97-AF65-F5344CB8AC3E}">
        <p14:creationId xmlns:p14="http://schemas.microsoft.com/office/powerpoint/2010/main" val="29804133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346F2-BD48-CAE1-5C26-7053225D27AC}"/>
              </a:ext>
            </a:extLst>
          </p:cNvPr>
          <p:cNvSpPr>
            <a:spLocks noGrp="1"/>
          </p:cNvSpPr>
          <p:nvPr>
            <p:ph type="title"/>
          </p:nvPr>
        </p:nvSpPr>
        <p:spPr/>
        <p:txBody>
          <a:bodyPr/>
          <a:lstStyle/>
          <a:p>
            <a:r>
              <a:rPr lang="en-US"/>
              <a:t>Project Goals and Objectives</a:t>
            </a:r>
          </a:p>
        </p:txBody>
      </p:sp>
      <p:graphicFrame>
        <p:nvGraphicFramePr>
          <p:cNvPr id="4" name="Content Placeholder 3">
            <a:extLst>
              <a:ext uri="{FF2B5EF4-FFF2-40B4-BE49-F238E27FC236}">
                <a16:creationId xmlns:a16="http://schemas.microsoft.com/office/drawing/2014/main" id="{9723A55A-9C0F-C763-D25D-307BD47D6DD7}"/>
              </a:ext>
            </a:extLst>
          </p:cNvPr>
          <p:cNvGraphicFramePr>
            <a:graphicFrameLocks noGrp="1"/>
          </p:cNvGraphicFramePr>
          <p:nvPr>
            <p:ph idx="1"/>
          </p:nvPr>
        </p:nvGraphicFramePr>
        <p:xfrm>
          <a:off x="838200" y="1825625"/>
          <a:ext cx="10515600" cy="43372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439845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A7F50-26CA-FFC3-B55A-07945EEB98F2}"/>
              </a:ext>
            </a:extLst>
          </p:cNvPr>
          <p:cNvSpPr>
            <a:spLocks noGrp="1"/>
          </p:cNvSpPr>
          <p:nvPr>
            <p:ph type="title"/>
          </p:nvPr>
        </p:nvSpPr>
        <p:spPr/>
        <p:txBody>
          <a:bodyPr/>
          <a:lstStyle/>
          <a:p>
            <a:r>
              <a:rPr lang="en-US"/>
              <a:t>Development Timeline</a:t>
            </a:r>
          </a:p>
        </p:txBody>
      </p:sp>
      <p:graphicFrame>
        <p:nvGraphicFramePr>
          <p:cNvPr id="4" name="Content Placeholder 3">
            <a:extLst>
              <a:ext uri="{FF2B5EF4-FFF2-40B4-BE49-F238E27FC236}">
                <a16:creationId xmlns:a16="http://schemas.microsoft.com/office/drawing/2014/main" id="{31AF52B3-1068-A144-E92E-CB08FF259167}"/>
              </a:ext>
            </a:extLst>
          </p:cNvPr>
          <p:cNvGraphicFramePr>
            <a:graphicFrameLocks noGrp="1"/>
          </p:cNvGraphicFramePr>
          <p:nvPr>
            <p:ph idx="1"/>
          </p:nvPr>
        </p:nvGraphicFramePr>
        <p:xfrm>
          <a:off x="838200" y="1825625"/>
          <a:ext cx="10515600" cy="43370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07433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9F541-62B8-4AF1-19C9-5643B5429155}"/>
              </a:ext>
            </a:extLst>
          </p:cNvPr>
          <p:cNvSpPr>
            <a:spLocks noGrp="1"/>
          </p:cNvSpPr>
          <p:nvPr>
            <p:ph type="title"/>
          </p:nvPr>
        </p:nvSpPr>
        <p:spPr/>
        <p:txBody>
          <a:bodyPr/>
          <a:lstStyle/>
          <a:p>
            <a:r>
              <a:rPr lang="en-US">
                <a:latin typeface="ITC Avant Garde Std Bk"/>
              </a:rPr>
              <a:t>Marketplace Review- Existing Pharmacy Podcasts</a:t>
            </a:r>
          </a:p>
        </p:txBody>
      </p:sp>
      <p:graphicFrame>
        <p:nvGraphicFramePr>
          <p:cNvPr id="8" name="Content Placeholder 7">
            <a:extLst>
              <a:ext uri="{FF2B5EF4-FFF2-40B4-BE49-F238E27FC236}">
                <a16:creationId xmlns:a16="http://schemas.microsoft.com/office/drawing/2014/main" id="{34E5E9E8-7CB5-DD79-EDBF-BC265D9C47E9}"/>
              </a:ext>
            </a:extLst>
          </p:cNvPr>
          <p:cNvGraphicFramePr>
            <a:graphicFrameLocks noGrp="1"/>
          </p:cNvGraphicFramePr>
          <p:nvPr>
            <p:ph idx="1"/>
          </p:nvPr>
        </p:nvGraphicFramePr>
        <p:xfrm>
          <a:off x="2362200" y="1787524"/>
          <a:ext cx="6718300" cy="430980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659306354"/>
                    </a:ext>
                  </a:extLst>
                </a:gridCol>
                <a:gridCol w="2628900">
                  <a:extLst>
                    <a:ext uri="{9D8B030D-6E8A-4147-A177-3AD203B41FA5}">
                      <a16:colId xmlns:a16="http://schemas.microsoft.com/office/drawing/2014/main" val="1599925192"/>
                    </a:ext>
                  </a:extLst>
                </a:gridCol>
                <a:gridCol w="1460500">
                  <a:extLst>
                    <a:ext uri="{9D8B030D-6E8A-4147-A177-3AD203B41FA5}">
                      <a16:colId xmlns:a16="http://schemas.microsoft.com/office/drawing/2014/main" val="1102860255"/>
                    </a:ext>
                  </a:extLst>
                </a:gridCol>
              </a:tblGrid>
              <a:tr h="397452">
                <a:tc>
                  <a:txBody>
                    <a:bodyPr/>
                    <a:lstStyle/>
                    <a:p>
                      <a:r>
                        <a:rPr lang="en-US" sz="1800">
                          <a:latin typeface="+mn-lt"/>
                        </a:rPr>
                        <a:t>Pharmacy Organization</a:t>
                      </a:r>
                    </a:p>
                  </a:txBody>
                  <a:tcPr/>
                </a:tc>
                <a:tc>
                  <a:txBody>
                    <a:bodyPr/>
                    <a:lstStyle/>
                    <a:p>
                      <a:r>
                        <a:rPr lang="en-US" sz="1800">
                          <a:latin typeface="+mn-lt"/>
                        </a:rPr>
                        <a:t>Content</a:t>
                      </a:r>
                    </a:p>
                  </a:txBody>
                  <a:tcPr/>
                </a:tc>
                <a:tc>
                  <a:txBody>
                    <a:bodyPr/>
                    <a:lstStyle/>
                    <a:p>
                      <a:r>
                        <a:rPr lang="en-US" sz="1800">
                          <a:latin typeface="+mn-lt"/>
                        </a:rPr>
                        <a:t>Frequency</a:t>
                      </a:r>
                    </a:p>
                  </a:txBody>
                  <a:tcPr/>
                </a:tc>
                <a:extLst>
                  <a:ext uri="{0D108BD9-81ED-4DB2-BD59-A6C34878D82A}">
                    <a16:rowId xmlns:a16="http://schemas.microsoft.com/office/drawing/2014/main" val="1972046434"/>
                  </a:ext>
                </a:extLst>
              </a:tr>
              <a:tr h="397452">
                <a:tc>
                  <a:txBody>
                    <a:bodyPr/>
                    <a:lstStyle/>
                    <a:p>
                      <a:pPr algn="l" rtl="0" fontAlgn="base"/>
                      <a:r>
                        <a:rPr lang="en-US" sz="1600" b="0" i="0">
                          <a:solidFill>
                            <a:srgbClr val="000000"/>
                          </a:solidFill>
                          <a:effectLst/>
                          <a:latin typeface="+mn-lt"/>
                        </a:rPr>
                        <a:t>ACCP  </a:t>
                      </a:r>
                      <a:endParaRPr lang="en-US" sz="2800" b="0" i="0">
                        <a:effectLst/>
                        <a:latin typeface="+mn-lt"/>
                      </a:endParaRPr>
                    </a:p>
                  </a:txBody>
                  <a:tcPr/>
                </a:tc>
                <a:tc>
                  <a:txBody>
                    <a:bodyPr/>
                    <a:lstStyle/>
                    <a:p>
                      <a:pPr algn="l" rtl="0" fontAlgn="base"/>
                      <a:r>
                        <a:rPr lang="en-US" sz="1600" b="0" i="0">
                          <a:solidFill>
                            <a:srgbClr val="000000"/>
                          </a:solidFill>
                          <a:effectLst/>
                          <a:latin typeface="+mn-lt"/>
                        </a:rPr>
                        <a:t>Journals </a:t>
                      </a:r>
                      <a:endParaRPr lang="en-US" sz="2800" b="0" i="0">
                        <a:effectLst/>
                        <a:latin typeface="+mn-lt"/>
                      </a:endParaRPr>
                    </a:p>
                  </a:txBody>
                  <a:tcPr/>
                </a:tc>
                <a:tc>
                  <a:txBody>
                    <a:bodyPr/>
                    <a:lstStyle/>
                    <a:p>
                      <a:pPr algn="l" rtl="0" fontAlgn="base"/>
                      <a:r>
                        <a:rPr lang="en-US" sz="1600" b="0" i="0">
                          <a:solidFill>
                            <a:srgbClr val="000000"/>
                          </a:solidFill>
                          <a:effectLst/>
                          <a:latin typeface="+mn-lt"/>
                        </a:rPr>
                        <a:t>1-2/month </a:t>
                      </a:r>
                      <a:endParaRPr lang="en-US" sz="2800" b="0" i="0">
                        <a:effectLst/>
                        <a:latin typeface="+mn-lt"/>
                      </a:endParaRPr>
                    </a:p>
                  </a:txBody>
                  <a:tcPr/>
                </a:tc>
                <a:extLst>
                  <a:ext uri="{0D108BD9-81ED-4DB2-BD59-A6C34878D82A}">
                    <a16:rowId xmlns:a16="http://schemas.microsoft.com/office/drawing/2014/main" val="2752440807"/>
                  </a:ext>
                </a:extLst>
              </a:tr>
              <a:tr h="397452">
                <a:tc>
                  <a:txBody>
                    <a:bodyPr/>
                    <a:lstStyle/>
                    <a:p>
                      <a:pPr algn="l" rtl="0" fontAlgn="base"/>
                      <a:r>
                        <a:rPr lang="en-US" sz="1600" b="0" i="0">
                          <a:solidFill>
                            <a:srgbClr val="000000"/>
                          </a:solidFill>
                          <a:effectLst/>
                          <a:latin typeface="+mn-lt"/>
                        </a:rPr>
                        <a:t>ASHP </a:t>
                      </a:r>
                      <a:endParaRPr lang="en-US" sz="2800" b="0" i="0">
                        <a:effectLst/>
                        <a:latin typeface="+mn-lt"/>
                      </a:endParaRPr>
                    </a:p>
                  </a:txBody>
                  <a:tcPr/>
                </a:tc>
                <a:tc>
                  <a:txBody>
                    <a:bodyPr/>
                    <a:lstStyle/>
                    <a:p>
                      <a:pPr algn="l" rtl="0" fontAlgn="base"/>
                      <a:r>
                        <a:rPr lang="en-US" sz="1600" b="0" i="0">
                          <a:solidFill>
                            <a:srgbClr val="000000"/>
                          </a:solidFill>
                          <a:effectLst/>
                          <a:latin typeface="+mn-lt"/>
                        </a:rPr>
                        <a:t>Hot topics </a:t>
                      </a:r>
                      <a:endParaRPr lang="en-US" sz="2800" b="0" i="0">
                        <a:effectLst/>
                        <a:latin typeface="+mn-lt"/>
                      </a:endParaRPr>
                    </a:p>
                  </a:txBody>
                  <a:tcPr/>
                </a:tc>
                <a:tc>
                  <a:txBody>
                    <a:bodyPr/>
                    <a:lstStyle/>
                    <a:p>
                      <a:pPr algn="l" rtl="0" fontAlgn="base"/>
                      <a:r>
                        <a:rPr lang="en-US" sz="1600" b="0" i="0">
                          <a:solidFill>
                            <a:srgbClr val="000000"/>
                          </a:solidFill>
                          <a:effectLst/>
                          <a:latin typeface="+mn-lt"/>
                        </a:rPr>
                        <a:t>Weekly </a:t>
                      </a:r>
                      <a:endParaRPr lang="en-US" sz="2800" b="0" i="0">
                        <a:effectLst/>
                        <a:latin typeface="+mn-lt"/>
                      </a:endParaRPr>
                    </a:p>
                  </a:txBody>
                  <a:tcPr/>
                </a:tc>
                <a:extLst>
                  <a:ext uri="{0D108BD9-81ED-4DB2-BD59-A6C34878D82A}">
                    <a16:rowId xmlns:a16="http://schemas.microsoft.com/office/drawing/2014/main" val="2436733620"/>
                  </a:ext>
                </a:extLst>
              </a:tr>
              <a:tr h="397452">
                <a:tc>
                  <a:txBody>
                    <a:bodyPr/>
                    <a:lstStyle/>
                    <a:p>
                      <a:pPr algn="l" rtl="0" fontAlgn="base"/>
                      <a:r>
                        <a:rPr lang="en-US" sz="1600" b="0" i="0">
                          <a:solidFill>
                            <a:srgbClr val="000000"/>
                          </a:solidFill>
                          <a:effectLst/>
                          <a:latin typeface="+mn-lt"/>
                        </a:rPr>
                        <a:t>ASHP </a:t>
                      </a:r>
                      <a:endParaRPr lang="en-US" sz="2800" b="0" i="0">
                        <a:effectLst/>
                        <a:latin typeface="+mn-lt"/>
                      </a:endParaRPr>
                    </a:p>
                  </a:txBody>
                  <a:tcPr/>
                </a:tc>
                <a:tc>
                  <a:txBody>
                    <a:bodyPr/>
                    <a:lstStyle/>
                    <a:p>
                      <a:pPr algn="l" rtl="0" fontAlgn="base"/>
                      <a:r>
                        <a:rPr lang="en-US" sz="1600" b="0" i="0">
                          <a:solidFill>
                            <a:srgbClr val="000000"/>
                          </a:solidFill>
                          <a:effectLst/>
                          <a:latin typeface="+mn-lt"/>
                        </a:rPr>
                        <a:t>Therapeutic Thursdays </a:t>
                      </a:r>
                      <a:endParaRPr lang="en-US" sz="2800" b="0" i="0">
                        <a:effectLst/>
                        <a:latin typeface="+mn-lt"/>
                      </a:endParaRPr>
                    </a:p>
                  </a:txBody>
                  <a:tcPr/>
                </a:tc>
                <a:tc>
                  <a:txBody>
                    <a:bodyPr/>
                    <a:lstStyle/>
                    <a:p>
                      <a:pPr algn="l" rtl="0" fontAlgn="base"/>
                      <a:r>
                        <a:rPr lang="en-US" sz="1600" b="0" i="0">
                          <a:solidFill>
                            <a:srgbClr val="000000"/>
                          </a:solidFill>
                          <a:effectLst/>
                          <a:latin typeface="+mn-lt"/>
                        </a:rPr>
                        <a:t>1-2/month </a:t>
                      </a:r>
                      <a:endParaRPr lang="en-US" sz="2800" b="0" i="0">
                        <a:effectLst/>
                        <a:latin typeface="+mn-lt"/>
                      </a:endParaRPr>
                    </a:p>
                  </a:txBody>
                  <a:tcPr/>
                </a:tc>
                <a:extLst>
                  <a:ext uri="{0D108BD9-81ED-4DB2-BD59-A6C34878D82A}">
                    <a16:rowId xmlns:a16="http://schemas.microsoft.com/office/drawing/2014/main" val="3320551734"/>
                  </a:ext>
                </a:extLst>
              </a:tr>
              <a:tr h="397452">
                <a:tc>
                  <a:txBody>
                    <a:bodyPr/>
                    <a:lstStyle/>
                    <a:p>
                      <a:pPr algn="l" rtl="0" fontAlgn="base"/>
                      <a:r>
                        <a:rPr lang="en-US" sz="1600" b="0" i="0">
                          <a:solidFill>
                            <a:srgbClr val="000000"/>
                          </a:solidFill>
                          <a:effectLst/>
                          <a:latin typeface="+mn-lt"/>
                        </a:rPr>
                        <a:t>ASHP </a:t>
                      </a:r>
                      <a:endParaRPr lang="en-US" sz="2800" b="0" i="0">
                        <a:effectLst/>
                        <a:latin typeface="+mn-lt"/>
                      </a:endParaRPr>
                    </a:p>
                  </a:txBody>
                  <a:tcPr/>
                </a:tc>
                <a:tc>
                  <a:txBody>
                    <a:bodyPr/>
                    <a:lstStyle/>
                    <a:p>
                      <a:pPr algn="l" rtl="0" fontAlgn="base"/>
                      <a:r>
                        <a:rPr lang="en-US" sz="1600" b="0" i="0">
                          <a:solidFill>
                            <a:srgbClr val="000000"/>
                          </a:solidFill>
                          <a:effectLst/>
                          <a:latin typeface="+mn-lt"/>
                        </a:rPr>
                        <a:t>Voices </a:t>
                      </a:r>
                      <a:endParaRPr lang="en-US" sz="2800" b="0" i="0">
                        <a:effectLst/>
                        <a:latin typeface="+mn-lt"/>
                      </a:endParaRPr>
                    </a:p>
                  </a:txBody>
                  <a:tcPr/>
                </a:tc>
                <a:tc>
                  <a:txBody>
                    <a:bodyPr/>
                    <a:lstStyle/>
                    <a:p>
                      <a:pPr algn="l" rtl="0" fontAlgn="base"/>
                      <a:r>
                        <a:rPr lang="en-US" sz="1600" b="0" i="0">
                          <a:solidFill>
                            <a:srgbClr val="000000"/>
                          </a:solidFill>
                          <a:effectLst/>
                          <a:latin typeface="+mn-lt"/>
                        </a:rPr>
                        <a:t>1-2 month </a:t>
                      </a:r>
                      <a:endParaRPr lang="en-US" sz="2800" b="0" i="0">
                        <a:effectLst/>
                        <a:latin typeface="+mn-lt"/>
                      </a:endParaRPr>
                    </a:p>
                  </a:txBody>
                  <a:tcPr/>
                </a:tc>
                <a:extLst>
                  <a:ext uri="{0D108BD9-81ED-4DB2-BD59-A6C34878D82A}">
                    <a16:rowId xmlns:a16="http://schemas.microsoft.com/office/drawing/2014/main" val="76865622"/>
                  </a:ext>
                </a:extLst>
              </a:tr>
              <a:tr h="397452">
                <a:tc>
                  <a:txBody>
                    <a:bodyPr/>
                    <a:lstStyle/>
                    <a:p>
                      <a:pPr algn="l" rtl="0" fontAlgn="base"/>
                      <a:r>
                        <a:rPr lang="en-US" sz="1600" b="0" i="0">
                          <a:solidFill>
                            <a:srgbClr val="000000"/>
                          </a:solidFill>
                          <a:effectLst/>
                          <a:latin typeface="+mn-lt"/>
                        </a:rPr>
                        <a:t>ASHP </a:t>
                      </a:r>
                      <a:endParaRPr lang="en-US" sz="2800" b="0" i="0">
                        <a:effectLst/>
                        <a:latin typeface="+mn-lt"/>
                      </a:endParaRPr>
                    </a:p>
                  </a:txBody>
                  <a:tcPr/>
                </a:tc>
                <a:tc>
                  <a:txBody>
                    <a:bodyPr/>
                    <a:lstStyle/>
                    <a:p>
                      <a:pPr algn="l" rtl="0" fontAlgn="base"/>
                      <a:r>
                        <a:rPr lang="en-US" sz="1600" b="0" i="0">
                          <a:solidFill>
                            <a:srgbClr val="000000"/>
                          </a:solidFill>
                          <a:effectLst/>
                          <a:latin typeface="+mn-lt"/>
                        </a:rPr>
                        <a:t>Advocacy </a:t>
                      </a:r>
                      <a:endParaRPr lang="en-US" sz="2800" b="0" i="0">
                        <a:effectLst/>
                        <a:latin typeface="+mn-lt"/>
                      </a:endParaRPr>
                    </a:p>
                  </a:txBody>
                  <a:tcPr/>
                </a:tc>
                <a:tc>
                  <a:txBody>
                    <a:bodyPr/>
                    <a:lstStyle/>
                    <a:p>
                      <a:pPr algn="l" rtl="0" fontAlgn="base"/>
                      <a:r>
                        <a:rPr lang="en-US" sz="1600" b="0" i="0">
                          <a:solidFill>
                            <a:srgbClr val="000000"/>
                          </a:solidFill>
                          <a:effectLst/>
                          <a:latin typeface="+mn-lt"/>
                        </a:rPr>
                        <a:t>Monthly </a:t>
                      </a:r>
                      <a:endParaRPr lang="en-US" sz="2800" b="0" i="0">
                        <a:effectLst/>
                        <a:latin typeface="+mn-lt"/>
                      </a:endParaRPr>
                    </a:p>
                  </a:txBody>
                  <a:tcPr/>
                </a:tc>
                <a:extLst>
                  <a:ext uri="{0D108BD9-81ED-4DB2-BD59-A6C34878D82A}">
                    <a16:rowId xmlns:a16="http://schemas.microsoft.com/office/drawing/2014/main" val="800724946"/>
                  </a:ext>
                </a:extLst>
              </a:tr>
              <a:tr h="397452">
                <a:tc>
                  <a:txBody>
                    <a:bodyPr/>
                    <a:lstStyle/>
                    <a:p>
                      <a:pPr algn="l" rtl="0" fontAlgn="base"/>
                      <a:r>
                        <a:rPr lang="en-US" sz="1600" b="0" i="0">
                          <a:solidFill>
                            <a:srgbClr val="000000"/>
                          </a:solidFill>
                          <a:effectLst/>
                          <a:latin typeface="+mn-lt"/>
                        </a:rPr>
                        <a:t>ASHP  </a:t>
                      </a:r>
                      <a:endParaRPr lang="en-US" sz="2800" b="0" i="0">
                        <a:effectLst/>
                        <a:latin typeface="+mn-lt"/>
                      </a:endParaRPr>
                    </a:p>
                  </a:txBody>
                  <a:tcPr/>
                </a:tc>
                <a:tc>
                  <a:txBody>
                    <a:bodyPr/>
                    <a:lstStyle/>
                    <a:p>
                      <a:pPr algn="l" rtl="0" fontAlgn="base"/>
                      <a:r>
                        <a:rPr lang="en-US" sz="1600" b="0" i="0">
                          <a:solidFill>
                            <a:srgbClr val="000000"/>
                          </a:solidFill>
                          <a:effectLst/>
                          <a:latin typeface="+mn-lt"/>
                        </a:rPr>
                        <a:t>Well-being </a:t>
                      </a:r>
                      <a:endParaRPr lang="en-US" sz="2800" b="0" i="0">
                        <a:effectLst/>
                        <a:latin typeface="+mn-lt"/>
                      </a:endParaRPr>
                    </a:p>
                  </a:txBody>
                  <a:tcPr/>
                </a:tc>
                <a:tc>
                  <a:txBody>
                    <a:bodyPr/>
                    <a:lstStyle/>
                    <a:p>
                      <a:pPr algn="l" rtl="0" fontAlgn="base"/>
                      <a:r>
                        <a:rPr lang="en-US" sz="1600" b="0" i="0">
                          <a:solidFill>
                            <a:srgbClr val="000000"/>
                          </a:solidFill>
                          <a:effectLst/>
                          <a:latin typeface="+mn-lt"/>
                        </a:rPr>
                        <a:t>N/A </a:t>
                      </a:r>
                      <a:endParaRPr lang="en-US" sz="2800" b="0" i="0">
                        <a:effectLst/>
                        <a:latin typeface="+mn-lt"/>
                      </a:endParaRPr>
                    </a:p>
                  </a:txBody>
                  <a:tcPr/>
                </a:tc>
                <a:extLst>
                  <a:ext uri="{0D108BD9-81ED-4DB2-BD59-A6C34878D82A}">
                    <a16:rowId xmlns:a16="http://schemas.microsoft.com/office/drawing/2014/main" val="515564652"/>
                  </a:ext>
                </a:extLst>
              </a:tr>
              <a:tr h="397452">
                <a:tc>
                  <a:txBody>
                    <a:bodyPr/>
                    <a:lstStyle/>
                    <a:p>
                      <a:pPr algn="l" rtl="0" fontAlgn="base"/>
                      <a:r>
                        <a:rPr lang="en-US" sz="1600" b="0" i="0">
                          <a:solidFill>
                            <a:srgbClr val="000000"/>
                          </a:solidFill>
                          <a:effectLst/>
                          <a:latin typeface="+mn-lt"/>
                        </a:rPr>
                        <a:t>ASHP </a:t>
                      </a:r>
                      <a:endParaRPr lang="en-US" sz="2800" b="0" i="0">
                        <a:effectLst/>
                        <a:latin typeface="+mn-lt"/>
                      </a:endParaRPr>
                    </a:p>
                  </a:txBody>
                  <a:tcPr/>
                </a:tc>
                <a:tc>
                  <a:txBody>
                    <a:bodyPr/>
                    <a:lstStyle/>
                    <a:p>
                      <a:pPr algn="l" rtl="0" fontAlgn="base"/>
                      <a:r>
                        <a:rPr lang="en-US" sz="1600" b="0" i="0">
                          <a:solidFill>
                            <a:srgbClr val="000000"/>
                          </a:solidFill>
                          <a:effectLst/>
                          <a:latin typeface="+mn-lt"/>
                        </a:rPr>
                        <a:t>Practice journeys </a:t>
                      </a:r>
                      <a:endParaRPr lang="en-US" sz="2800" b="0" i="0">
                        <a:effectLst/>
                        <a:latin typeface="+mn-lt"/>
                      </a:endParaRPr>
                    </a:p>
                  </a:txBody>
                  <a:tcPr/>
                </a:tc>
                <a:tc>
                  <a:txBody>
                    <a:bodyPr/>
                    <a:lstStyle/>
                    <a:p>
                      <a:pPr algn="l" rtl="0" fontAlgn="base"/>
                      <a:r>
                        <a:rPr lang="en-US" sz="1600" b="0" i="0">
                          <a:solidFill>
                            <a:srgbClr val="000000"/>
                          </a:solidFill>
                          <a:effectLst/>
                          <a:latin typeface="+mn-lt"/>
                        </a:rPr>
                        <a:t>~Monthly </a:t>
                      </a:r>
                      <a:endParaRPr lang="en-US" sz="2800" b="0" i="0">
                        <a:effectLst/>
                        <a:latin typeface="+mn-lt"/>
                      </a:endParaRPr>
                    </a:p>
                  </a:txBody>
                  <a:tcPr/>
                </a:tc>
                <a:extLst>
                  <a:ext uri="{0D108BD9-81ED-4DB2-BD59-A6C34878D82A}">
                    <a16:rowId xmlns:a16="http://schemas.microsoft.com/office/drawing/2014/main" val="697815188"/>
                  </a:ext>
                </a:extLst>
              </a:tr>
              <a:tr h="397452">
                <a:tc>
                  <a:txBody>
                    <a:bodyPr/>
                    <a:lstStyle/>
                    <a:p>
                      <a:pPr algn="l" rtl="0" fontAlgn="base"/>
                      <a:r>
                        <a:rPr lang="en-US" sz="1600" b="0" i="0">
                          <a:solidFill>
                            <a:srgbClr val="000000"/>
                          </a:solidFill>
                          <a:effectLst/>
                          <a:latin typeface="+mn-lt"/>
                        </a:rPr>
                        <a:t>ASHP </a:t>
                      </a:r>
                      <a:endParaRPr lang="en-US" sz="2800" b="0" i="0">
                        <a:effectLst/>
                        <a:latin typeface="+mn-lt"/>
                      </a:endParaRPr>
                    </a:p>
                  </a:txBody>
                  <a:tcPr/>
                </a:tc>
                <a:tc>
                  <a:txBody>
                    <a:bodyPr/>
                    <a:lstStyle/>
                    <a:p>
                      <a:pPr algn="l" rtl="0" fontAlgn="base"/>
                      <a:r>
                        <a:rPr lang="en-US" sz="1600" b="0" i="0">
                          <a:solidFill>
                            <a:srgbClr val="000000"/>
                          </a:solidFill>
                          <a:effectLst/>
                          <a:latin typeface="+mn-lt"/>
                        </a:rPr>
                        <a:t>Pharmacist Interviews </a:t>
                      </a:r>
                      <a:endParaRPr lang="en-US" sz="2800" b="0" i="0">
                        <a:effectLst/>
                        <a:latin typeface="+mn-lt"/>
                      </a:endParaRPr>
                    </a:p>
                  </a:txBody>
                  <a:tcPr/>
                </a:tc>
                <a:tc>
                  <a:txBody>
                    <a:bodyPr/>
                    <a:lstStyle/>
                    <a:p>
                      <a:pPr algn="l" rtl="0" fontAlgn="base"/>
                      <a:r>
                        <a:rPr lang="en-US" sz="1600" b="0" i="0">
                          <a:solidFill>
                            <a:srgbClr val="000000"/>
                          </a:solidFill>
                          <a:effectLst/>
                          <a:latin typeface="+mn-lt"/>
                        </a:rPr>
                        <a:t>N/A </a:t>
                      </a:r>
                      <a:endParaRPr lang="en-US" sz="2800" b="0" i="0">
                        <a:effectLst/>
                        <a:latin typeface="+mn-lt"/>
                      </a:endParaRPr>
                    </a:p>
                  </a:txBody>
                  <a:tcPr/>
                </a:tc>
                <a:extLst>
                  <a:ext uri="{0D108BD9-81ED-4DB2-BD59-A6C34878D82A}">
                    <a16:rowId xmlns:a16="http://schemas.microsoft.com/office/drawing/2014/main" val="2385952851"/>
                  </a:ext>
                </a:extLst>
              </a:tr>
              <a:tr h="397452">
                <a:tc>
                  <a:txBody>
                    <a:bodyPr/>
                    <a:lstStyle/>
                    <a:p>
                      <a:pPr algn="l" rtl="0" fontAlgn="base"/>
                      <a:r>
                        <a:rPr lang="en-US" sz="1600" b="0" i="0">
                          <a:solidFill>
                            <a:srgbClr val="000000"/>
                          </a:solidFill>
                          <a:effectLst/>
                          <a:latin typeface="+mn-lt"/>
                        </a:rPr>
                        <a:t>APhA </a:t>
                      </a:r>
                      <a:endParaRPr lang="en-US" sz="2800" b="0" i="0">
                        <a:effectLst/>
                        <a:latin typeface="+mn-lt"/>
                      </a:endParaRPr>
                    </a:p>
                  </a:txBody>
                  <a:tcPr/>
                </a:tc>
                <a:tc>
                  <a:txBody>
                    <a:bodyPr/>
                    <a:lstStyle/>
                    <a:p>
                      <a:pPr algn="l" rtl="0" fontAlgn="base"/>
                      <a:r>
                        <a:rPr lang="en-US" sz="1600" b="0" i="0">
                          <a:solidFill>
                            <a:srgbClr val="000000"/>
                          </a:solidFill>
                          <a:effectLst/>
                          <a:latin typeface="+mn-lt"/>
                        </a:rPr>
                        <a:t>Locked on pharmacy </a:t>
                      </a:r>
                      <a:endParaRPr lang="en-US" sz="2800" b="0" i="0">
                        <a:effectLst/>
                        <a:latin typeface="+mn-lt"/>
                      </a:endParaRPr>
                    </a:p>
                  </a:txBody>
                  <a:tcPr/>
                </a:tc>
                <a:tc>
                  <a:txBody>
                    <a:bodyPr/>
                    <a:lstStyle/>
                    <a:p>
                      <a:pPr algn="l" rtl="0" fontAlgn="base"/>
                      <a:r>
                        <a:rPr lang="en-US" sz="1600" b="0" i="0">
                          <a:solidFill>
                            <a:srgbClr val="000000"/>
                          </a:solidFill>
                          <a:effectLst/>
                          <a:latin typeface="+mn-lt"/>
                        </a:rPr>
                        <a:t>N/A </a:t>
                      </a:r>
                      <a:endParaRPr lang="en-US" sz="2800" b="0" i="0">
                        <a:effectLst/>
                        <a:latin typeface="+mn-lt"/>
                      </a:endParaRPr>
                    </a:p>
                  </a:txBody>
                  <a:tcPr/>
                </a:tc>
                <a:extLst>
                  <a:ext uri="{0D108BD9-81ED-4DB2-BD59-A6C34878D82A}">
                    <a16:rowId xmlns:a16="http://schemas.microsoft.com/office/drawing/2014/main" val="2497061046"/>
                  </a:ext>
                </a:extLst>
              </a:tr>
              <a:tr h="266588">
                <a:tc>
                  <a:txBody>
                    <a:bodyPr/>
                    <a:lstStyle/>
                    <a:p>
                      <a:pPr algn="l" rtl="0" fontAlgn="base"/>
                      <a:r>
                        <a:rPr lang="en-US" sz="1600" b="0" i="0">
                          <a:solidFill>
                            <a:srgbClr val="000000"/>
                          </a:solidFill>
                          <a:effectLst/>
                          <a:latin typeface="+mn-lt"/>
                        </a:rPr>
                        <a:t>NCPA </a:t>
                      </a:r>
                      <a:endParaRPr lang="en-US" sz="2800" b="0" i="0">
                        <a:effectLst/>
                        <a:latin typeface="+mn-lt"/>
                      </a:endParaRPr>
                    </a:p>
                  </a:txBody>
                  <a:tcPr/>
                </a:tc>
                <a:tc>
                  <a:txBody>
                    <a:bodyPr/>
                    <a:lstStyle/>
                    <a:p>
                      <a:pPr algn="l" rtl="0" fontAlgn="base"/>
                      <a:r>
                        <a:rPr lang="en-US" sz="1600" b="0" i="0">
                          <a:solidFill>
                            <a:srgbClr val="000000"/>
                          </a:solidFill>
                          <a:effectLst/>
                          <a:latin typeface="+mn-lt"/>
                        </a:rPr>
                        <a:t>Rx Forum </a:t>
                      </a:r>
                      <a:endParaRPr lang="en-US" sz="2800" b="0" i="0">
                        <a:effectLst/>
                        <a:latin typeface="+mn-lt"/>
                      </a:endParaRPr>
                    </a:p>
                  </a:txBody>
                  <a:tcPr/>
                </a:tc>
                <a:tc>
                  <a:txBody>
                    <a:bodyPr/>
                    <a:lstStyle/>
                    <a:p>
                      <a:pPr algn="l" rtl="0" fontAlgn="base"/>
                      <a:r>
                        <a:rPr lang="en-US" sz="1600" b="0" i="0">
                          <a:solidFill>
                            <a:srgbClr val="000000"/>
                          </a:solidFill>
                          <a:effectLst/>
                          <a:latin typeface="+mn-lt"/>
                        </a:rPr>
                        <a:t>Monthly </a:t>
                      </a:r>
                      <a:endParaRPr lang="en-US" sz="2800" b="0" i="0">
                        <a:effectLst/>
                        <a:latin typeface="+mn-lt"/>
                      </a:endParaRPr>
                    </a:p>
                  </a:txBody>
                  <a:tcPr/>
                </a:tc>
                <a:extLst>
                  <a:ext uri="{0D108BD9-81ED-4DB2-BD59-A6C34878D82A}">
                    <a16:rowId xmlns:a16="http://schemas.microsoft.com/office/drawing/2014/main" val="2609246945"/>
                  </a:ext>
                </a:extLst>
              </a:tr>
            </a:tbl>
          </a:graphicData>
        </a:graphic>
      </p:graphicFrame>
    </p:spTree>
    <p:extLst>
      <p:ext uri="{BB962C8B-B14F-4D97-AF65-F5344CB8AC3E}">
        <p14:creationId xmlns:p14="http://schemas.microsoft.com/office/powerpoint/2010/main" val="17691631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9F541-62B8-4AF1-19C9-5643B5429155}"/>
              </a:ext>
            </a:extLst>
          </p:cNvPr>
          <p:cNvSpPr>
            <a:spLocks noGrp="1"/>
          </p:cNvSpPr>
          <p:nvPr>
            <p:ph type="title"/>
          </p:nvPr>
        </p:nvSpPr>
        <p:spPr/>
        <p:txBody>
          <a:bodyPr/>
          <a:lstStyle/>
          <a:p>
            <a:r>
              <a:rPr lang="en-US">
                <a:latin typeface="ITC Avant Garde Std Bk"/>
              </a:rPr>
              <a:t>Marketplace Review- Existing Pharmacy Podcasts (cont’d)</a:t>
            </a:r>
          </a:p>
        </p:txBody>
      </p:sp>
      <p:graphicFrame>
        <p:nvGraphicFramePr>
          <p:cNvPr id="8" name="Content Placeholder 7">
            <a:extLst>
              <a:ext uri="{FF2B5EF4-FFF2-40B4-BE49-F238E27FC236}">
                <a16:creationId xmlns:a16="http://schemas.microsoft.com/office/drawing/2014/main" id="{34E5E9E8-7CB5-DD79-EDBF-BC265D9C47E9}"/>
              </a:ext>
            </a:extLst>
          </p:cNvPr>
          <p:cNvGraphicFramePr>
            <a:graphicFrameLocks noGrp="1"/>
          </p:cNvGraphicFramePr>
          <p:nvPr>
            <p:ph idx="1"/>
            <p:extLst>
              <p:ext uri="{D42A27DB-BD31-4B8C-83A1-F6EECF244321}">
                <p14:modId xmlns:p14="http://schemas.microsoft.com/office/powerpoint/2010/main" val="3972268921"/>
              </p:ext>
            </p:extLst>
          </p:nvPr>
        </p:nvGraphicFramePr>
        <p:xfrm>
          <a:off x="2353364" y="1795807"/>
          <a:ext cx="6724374" cy="4353200"/>
        </p:xfrm>
        <a:graphic>
          <a:graphicData uri="http://schemas.openxmlformats.org/drawingml/2006/table">
            <a:tbl>
              <a:tblPr firstRow="1" bandRow="1">
                <a:tableStyleId>{5C22544A-7EE6-4342-B048-85BDC9FD1C3A}</a:tableStyleId>
              </a:tblPr>
              <a:tblGrid>
                <a:gridCol w="2631277">
                  <a:extLst>
                    <a:ext uri="{9D8B030D-6E8A-4147-A177-3AD203B41FA5}">
                      <a16:colId xmlns:a16="http://schemas.microsoft.com/office/drawing/2014/main" val="2659306354"/>
                    </a:ext>
                  </a:extLst>
                </a:gridCol>
                <a:gridCol w="2631277">
                  <a:extLst>
                    <a:ext uri="{9D8B030D-6E8A-4147-A177-3AD203B41FA5}">
                      <a16:colId xmlns:a16="http://schemas.microsoft.com/office/drawing/2014/main" val="1599925192"/>
                    </a:ext>
                  </a:extLst>
                </a:gridCol>
                <a:gridCol w="1461820">
                  <a:extLst>
                    <a:ext uri="{9D8B030D-6E8A-4147-A177-3AD203B41FA5}">
                      <a16:colId xmlns:a16="http://schemas.microsoft.com/office/drawing/2014/main" val="1102860255"/>
                    </a:ext>
                  </a:extLst>
                </a:gridCol>
              </a:tblGrid>
              <a:tr h="435320">
                <a:tc>
                  <a:txBody>
                    <a:bodyPr/>
                    <a:lstStyle/>
                    <a:p>
                      <a:r>
                        <a:rPr lang="en-US" sz="1800">
                          <a:latin typeface="+mn-lt"/>
                        </a:rPr>
                        <a:t>Pharmacy Organization</a:t>
                      </a:r>
                    </a:p>
                  </a:txBody>
                  <a:tcPr/>
                </a:tc>
                <a:tc>
                  <a:txBody>
                    <a:bodyPr/>
                    <a:lstStyle/>
                    <a:p>
                      <a:r>
                        <a:rPr lang="en-US" sz="1800">
                          <a:latin typeface="+mn-lt"/>
                        </a:rPr>
                        <a:t>Content</a:t>
                      </a:r>
                    </a:p>
                  </a:txBody>
                  <a:tcPr/>
                </a:tc>
                <a:tc>
                  <a:txBody>
                    <a:bodyPr/>
                    <a:lstStyle/>
                    <a:p>
                      <a:r>
                        <a:rPr lang="en-US" sz="1800">
                          <a:latin typeface="+mn-lt"/>
                        </a:rPr>
                        <a:t>Frequency</a:t>
                      </a:r>
                    </a:p>
                  </a:txBody>
                  <a:tcPr/>
                </a:tc>
                <a:extLst>
                  <a:ext uri="{0D108BD9-81ED-4DB2-BD59-A6C34878D82A}">
                    <a16:rowId xmlns:a16="http://schemas.microsoft.com/office/drawing/2014/main" val="1972046434"/>
                  </a:ext>
                </a:extLst>
              </a:tr>
              <a:tr h="435320">
                <a:tc>
                  <a:txBody>
                    <a:bodyPr/>
                    <a:lstStyle/>
                    <a:p>
                      <a:pPr algn="l" rtl="0" fontAlgn="base"/>
                      <a:r>
                        <a:rPr lang="en-US" sz="1600" b="0" i="0">
                          <a:solidFill>
                            <a:srgbClr val="000000"/>
                          </a:solidFill>
                          <a:effectLst/>
                          <a:latin typeface="+mn-lt"/>
                        </a:rPr>
                        <a:t>SCCM </a:t>
                      </a:r>
                      <a:endParaRPr lang="en-US" sz="2800" b="0" i="0">
                        <a:effectLst/>
                        <a:latin typeface="+mn-lt"/>
                      </a:endParaRPr>
                    </a:p>
                  </a:txBody>
                  <a:tcPr/>
                </a:tc>
                <a:tc>
                  <a:txBody>
                    <a:bodyPr/>
                    <a:lstStyle/>
                    <a:p>
                      <a:pPr algn="l" rtl="0" fontAlgn="base"/>
                      <a:r>
                        <a:rPr lang="en-US" sz="1600" b="0" i="0">
                          <a:solidFill>
                            <a:srgbClr val="000000"/>
                          </a:solidFill>
                          <a:effectLst/>
                          <a:latin typeface="+mn-lt"/>
                        </a:rPr>
                        <a:t>Critical Care Pharmacy </a:t>
                      </a:r>
                      <a:endParaRPr lang="en-US" sz="2800" b="0" i="0">
                        <a:effectLst/>
                        <a:latin typeface="+mn-lt"/>
                      </a:endParaRPr>
                    </a:p>
                  </a:txBody>
                  <a:tcPr/>
                </a:tc>
                <a:tc>
                  <a:txBody>
                    <a:bodyPr/>
                    <a:lstStyle/>
                    <a:p>
                      <a:pPr algn="l" rtl="0" fontAlgn="base"/>
                      <a:r>
                        <a:rPr lang="en-US" sz="1600" b="0" i="0">
                          <a:solidFill>
                            <a:srgbClr val="000000"/>
                          </a:solidFill>
                          <a:effectLst/>
                          <a:latin typeface="+mn-lt"/>
                        </a:rPr>
                        <a:t>N/A </a:t>
                      </a:r>
                      <a:endParaRPr lang="en-US" sz="2800" b="0" i="0">
                        <a:effectLst/>
                        <a:latin typeface="+mn-lt"/>
                      </a:endParaRPr>
                    </a:p>
                  </a:txBody>
                  <a:tcPr/>
                </a:tc>
                <a:extLst>
                  <a:ext uri="{0D108BD9-81ED-4DB2-BD59-A6C34878D82A}">
                    <a16:rowId xmlns:a16="http://schemas.microsoft.com/office/drawing/2014/main" val="2752440807"/>
                  </a:ext>
                </a:extLst>
              </a:tr>
              <a:tr h="435320">
                <a:tc>
                  <a:txBody>
                    <a:bodyPr/>
                    <a:lstStyle/>
                    <a:p>
                      <a:pPr algn="l" rtl="0" fontAlgn="base"/>
                      <a:r>
                        <a:rPr lang="en-US" sz="1600" b="0" i="0">
                          <a:solidFill>
                            <a:srgbClr val="000000"/>
                          </a:solidFill>
                          <a:effectLst/>
                          <a:latin typeface="+mn-lt"/>
                        </a:rPr>
                        <a:t>AAPP </a:t>
                      </a:r>
                      <a:endParaRPr lang="en-US" sz="2800" b="0" i="0">
                        <a:effectLst/>
                        <a:latin typeface="+mn-lt"/>
                      </a:endParaRPr>
                    </a:p>
                  </a:txBody>
                  <a:tcPr/>
                </a:tc>
                <a:tc>
                  <a:txBody>
                    <a:bodyPr/>
                    <a:lstStyle/>
                    <a:p>
                      <a:pPr algn="l" rtl="0" fontAlgn="base"/>
                      <a:r>
                        <a:rPr lang="en-US" sz="1600" b="0" i="0">
                          <a:solidFill>
                            <a:srgbClr val="000000"/>
                          </a:solidFill>
                          <a:effectLst/>
                          <a:latin typeface="+mn-lt"/>
                        </a:rPr>
                        <a:t>Psychiatric pharmacy </a:t>
                      </a:r>
                      <a:endParaRPr lang="en-US" sz="2800" b="0" i="0">
                        <a:effectLst/>
                        <a:latin typeface="+mn-lt"/>
                      </a:endParaRPr>
                    </a:p>
                  </a:txBody>
                  <a:tcPr/>
                </a:tc>
                <a:tc>
                  <a:txBody>
                    <a:bodyPr/>
                    <a:lstStyle/>
                    <a:p>
                      <a:pPr algn="l" rtl="0" fontAlgn="base"/>
                      <a:r>
                        <a:rPr lang="en-US" sz="1600" b="0" i="0">
                          <a:solidFill>
                            <a:srgbClr val="000000"/>
                          </a:solidFill>
                          <a:effectLst/>
                          <a:latin typeface="+mn-lt"/>
                        </a:rPr>
                        <a:t>N/A </a:t>
                      </a:r>
                      <a:endParaRPr lang="en-US" sz="2800" b="0" i="0">
                        <a:effectLst/>
                        <a:latin typeface="+mn-lt"/>
                      </a:endParaRPr>
                    </a:p>
                  </a:txBody>
                  <a:tcPr/>
                </a:tc>
                <a:extLst>
                  <a:ext uri="{0D108BD9-81ED-4DB2-BD59-A6C34878D82A}">
                    <a16:rowId xmlns:a16="http://schemas.microsoft.com/office/drawing/2014/main" val="2436733620"/>
                  </a:ext>
                </a:extLst>
              </a:tr>
              <a:tr h="435320">
                <a:tc>
                  <a:txBody>
                    <a:bodyPr/>
                    <a:lstStyle/>
                    <a:p>
                      <a:pPr algn="l" rtl="0" fontAlgn="base"/>
                      <a:r>
                        <a:rPr lang="en-US" sz="1600" b="0" i="0">
                          <a:solidFill>
                            <a:srgbClr val="000000"/>
                          </a:solidFill>
                          <a:effectLst/>
                          <a:latin typeface="+mn-lt"/>
                        </a:rPr>
                        <a:t>NCS </a:t>
                      </a:r>
                      <a:endParaRPr lang="en-US" sz="2800" b="0" i="0">
                        <a:effectLst/>
                        <a:latin typeface="+mn-lt"/>
                      </a:endParaRPr>
                    </a:p>
                  </a:txBody>
                  <a:tcPr/>
                </a:tc>
                <a:tc>
                  <a:txBody>
                    <a:bodyPr/>
                    <a:lstStyle/>
                    <a:p>
                      <a:pPr algn="l" rtl="0" fontAlgn="base"/>
                      <a:r>
                        <a:rPr lang="en-US" sz="1600" b="0" i="0">
                          <a:solidFill>
                            <a:srgbClr val="000000"/>
                          </a:solidFill>
                          <a:effectLst/>
                          <a:latin typeface="+mn-lt"/>
                        </a:rPr>
                        <a:t>Neuro critical care </a:t>
                      </a:r>
                      <a:endParaRPr lang="en-US" sz="2800" b="0" i="0">
                        <a:effectLst/>
                        <a:latin typeface="+mn-lt"/>
                      </a:endParaRPr>
                    </a:p>
                  </a:txBody>
                  <a:tcPr/>
                </a:tc>
                <a:tc>
                  <a:txBody>
                    <a:bodyPr/>
                    <a:lstStyle/>
                    <a:p>
                      <a:pPr algn="l" rtl="0" fontAlgn="base"/>
                      <a:r>
                        <a:rPr lang="en-US" sz="1600" b="0" i="0">
                          <a:solidFill>
                            <a:srgbClr val="000000"/>
                          </a:solidFill>
                          <a:effectLst/>
                          <a:latin typeface="+mn-lt"/>
                        </a:rPr>
                        <a:t>~Monthly </a:t>
                      </a:r>
                      <a:endParaRPr lang="en-US" sz="2800" b="0" i="0">
                        <a:effectLst/>
                        <a:latin typeface="+mn-lt"/>
                      </a:endParaRPr>
                    </a:p>
                  </a:txBody>
                  <a:tcPr/>
                </a:tc>
                <a:extLst>
                  <a:ext uri="{0D108BD9-81ED-4DB2-BD59-A6C34878D82A}">
                    <a16:rowId xmlns:a16="http://schemas.microsoft.com/office/drawing/2014/main" val="3320551734"/>
                  </a:ext>
                </a:extLst>
              </a:tr>
              <a:tr h="435320">
                <a:tc>
                  <a:txBody>
                    <a:bodyPr/>
                    <a:lstStyle/>
                    <a:p>
                      <a:pPr algn="l" rtl="0" fontAlgn="base"/>
                      <a:r>
                        <a:rPr lang="en-US" sz="1600" b="0" i="0">
                          <a:solidFill>
                            <a:srgbClr val="000000"/>
                          </a:solidFill>
                          <a:effectLst/>
                          <a:latin typeface="+mn-lt"/>
                        </a:rPr>
                        <a:t>SIDP </a:t>
                      </a:r>
                      <a:endParaRPr lang="en-US" sz="2800" b="0" i="0">
                        <a:effectLst/>
                        <a:latin typeface="+mn-lt"/>
                      </a:endParaRPr>
                    </a:p>
                  </a:txBody>
                  <a:tcPr/>
                </a:tc>
                <a:tc>
                  <a:txBody>
                    <a:bodyPr/>
                    <a:lstStyle/>
                    <a:p>
                      <a:pPr algn="l" rtl="0" fontAlgn="base"/>
                      <a:r>
                        <a:rPr lang="en-US" sz="1600" b="0" i="0">
                          <a:solidFill>
                            <a:srgbClr val="000000"/>
                          </a:solidFill>
                          <a:effectLst/>
                          <a:latin typeface="+mn-lt"/>
                        </a:rPr>
                        <a:t>ID </a:t>
                      </a:r>
                      <a:endParaRPr lang="en-US" sz="2800" b="0" i="0">
                        <a:effectLst/>
                        <a:latin typeface="+mn-lt"/>
                      </a:endParaRPr>
                    </a:p>
                  </a:txBody>
                  <a:tcPr/>
                </a:tc>
                <a:tc>
                  <a:txBody>
                    <a:bodyPr/>
                    <a:lstStyle/>
                    <a:p>
                      <a:pPr algn="l" rtl="0" fontAlgn="base"/>
                      <a:r>
                        <a:rPr lang="en-US" sz="1600" b="0" i="0">
                          <a:solidFill>
                            <a:srgbClr val="000000"/>
                          </a:solidFill>
                          <a:effectLst/>
                          <a:latin typeface="+mn-lt"/>
                        </a:rPr>
                        <a:t>~1-2/month </a:t>
                      </a:r>
                      <a:endParaRPr lang="en-US" sz="2800" b="0" i="0">
                        <a:effectLst/>
                        <a:latin typeface="+mn-lt"/>
                      </a:endParaRPr>
                    </a:p>
                  </a:txBody>
                  <a:tcPr/>
                </a:tc>
                <a:extLst>
                  <a:ext uri="{0D108BD9-81ED-4DB2-BD59-A6C34878D82A}">
                    <a16:rowId xmlns:a16="http://schemas.microsoft.com/office/drawing/2014/main" val="76865622"/>
                  </a:ext>
                </a:extLst>
              </a:tr>
              <a:tr h="435320">
                <a:tc>
                  <a:txBody>
                    <a:bodyPr/>
                    <a:lstStyle/>
                    <a:p>
                      <a:pPr algn="l" rtl="0" fontAlgn="base"/>
                      <a:r>
                        <a:rPr lang="en-US" sz="1600" b="0" i="0">
                          <a:solidFill>
                            <a:srgbClr val="000000"/>
                          </a:solidFill>
                          <a:effectLst/>
                          <a:latin typeface="+mn-lt"/>
                        </a:rPr>
                        <a:t>BPS </a:t>
                      </a:r>
                      <a:endParaRPr lang="en-US" sz="2800" b="0" i="0">
                        <a:effectLst/>
                        <a:latin typeface="+mn-lt"/>
                      </a:endParaRPr>
                    </a:p>
                  </a:txBody>
                  <a:tcPr/>
                </a:tc>
                <a:tc>
                  <a:txBody>
                    <a:bodyPr/>
                    <a:lstStyle/>
                    <a:p>
                      <a:pPr algn="l" rtl="0" fontAlgn="base"/>
                      <a:r>
                        <a:rPr lang="en-US" sz="1600" b="0" i="0">
                          <a:solidFill>
                            <a:srgbClr val="000000"/>
                          </a:solidFill>
                          <a:effectLst/>
                          <a:latin typeface="+mn-lt"/>
                        </a:rPr>
                        <a:t>Board certification </a:t>
                      </a:r>
                      <a:endParaRPr lang="en-US" sz="2800" b="0" i="0">
                        <a:effectLst/>
                        <a:latin typeface="+mn-lt"/>
                      </a:endParaRPr>
                    </a:p>
                  </a:txBody>
                  <a:tcPr/>
                </a:tc>
                <a:tc>
                  <a:txBody>
                    <a:bodyPr/>
                    <a:lstStyle/>
                    <a:p>
                      <a:pPr algn="l" rtl="0" fontAlgn="base"/>
                      <a:r>
                        <a:rPr lang="en-US" sz="1600" b="0" i="0">
                          <a:solidFill>
                            <a:srgbClr val="000000"/>
                          </a:solidFill>
                          <a:effectLst/>
                          <a:latin typeface="+mn-lt"/>
                        </a:rPr>
                        <a:t>~Monthly </a:t>
                      </a:r>
                      <a:endParaRPr lang="en-US" sz="2800" b="0" i="0">
                        <a:effectLst/>
                        <a:latin typeface="+mn-lt"/>
                      </a:endParaRPr>
                    </a:p>
                  </a:txBody>
                  <a:tcPr/>
                </a:tc>
                <a:extLst>
                  <a:ext uri="{0D108BD9-81ED-4DB2-BD59-A6C34878D82A}">
                    <a16:rowId xmlns:a16="http://schemas.microsoft.com/office/drawing/2014/main" val="800724946"/>
                  </a:ext>
                </a:extLst>
              </a:tr>
              <a:tr h="435320">
                <a:tc>
                  <a:txBody>
                    <a:bodyPr/>
                    <a:lstStyle/>
                    <a:p>
                      <a:pPr algn="l" rtl="0" fontAlgn="base"/>
                      <a:r>
                        <a:rPr lang="en-US" sz="1600" b="0" i="0">
                          <a:solidFill>
                            <a:srgbClr val="000000"/>
                          </a:solidFill>
                          <a:effectLst/>
                          <a:latin typeface="+mn-lt"/>
                        </a:rPr>
                        <a:t>iForumRx </a:t>
                      </a:r>
                      <a:endParaRPr lang="en-US" sz="2800" b="0" i="0">
                        <a:effectLst/>
                        <a:latin typeface="+mn-lt"/>
                      </a:endParaRPr>
                    </a:p>
                  </a:txBody>
                  <a:tcPr/>
                </a:tc>
                <a:tc>
                  <a:txBody>
                    <a:bodyPr/>
                    <a:lstStyle/>
                    <a:p>
                      <a:pPr algn="l" rtl="0" fontAlgn="base"/>
                      <a:r>
                        <a:rPr lang="en-US" sz="1600" b="0" i="0">
                          <a:solidFill>
                            <a:srgbClr val="000000"/>
                          </a:solidFill>
                          <a:effectLst/>
                          <a:latin typeface="+mn-lt"/>
                        </a:rPr>
                        <a:t>Ambulatory Care </a:t>
                      </a:r>
                      <a:endParaRPr lang="en-US" sz="2800" b="0" i="0">
                        <a:effectLst/>
                        <a:latin typeface="+mn-lt"/>
                      </a:endParaRPr>
                    </a:p>
                  </a:txBody>
                  <a:tcPr/>
                </a:tc>
                <a:tc>
                  <a:txBody>
                    <a:bodyPr/>
                    <a:lstStyle/>
                    <a:p>
                      <a:pPr algn="l" rtl="0" fontAlgn="base"/>
                      <a:r>
                        <a:rPr lang="en-US" sz="1600" b="0" i="0">
                          <a:solidFill>
                            <a:srgbClr val="000000"/>
                          </a:solidFill>
                          <a:effectLst/>
                          <a:latin typeface="+mn-lt"/>
                        </a:rPr>
                        <a:t>~Monthly </a:t>
                      </a:r>
                      <a:endParaRPr lang="en-US" sz="2800" b="0" i="0">
                        <a:effectLst/>
                        <a:latin typeface="+mn-lt"/>
                      </a:endParaRPr>
                    </a:p>
                  </a:txBody>
                  <a:tcPr/>
                </a:tc>
                <a:extLst>
                  <a:ext uri="{0D108BD9-81ED-4DB2-BD59-A6C34878D82A}">
                    <a16:rowId xmlns:a16="http://schemas.microsoft.com/office/drawing/2014/main" val="515564652"/>
                  </a:ext>
                </a:extLst>
              </a:tr>
              <a:tr h="435320">
                <a:tc>
                  <a:txBody>
                    <a:bodyPr/>
                    <a:lstStyle/>
                    <a:p>
                      <a:pPr algn="l" rtl="0" fontAlgn="base"/>
                      <a:r>
                        <a:rPr lang="en-US" sz="1600" b="0" i="0">
                          <a:solidFill>
                            <a:srgbClr val="000000"/>
                          </a:solidFill>
                          <a:effectLst/>
                          <a:latin typeface="+mn-lt"/>
                        </a:rPr>
                        <a:t>Pharmacy Podcast Network </a:t>
                      </a:r>
                      <a:endParaRPr lang="en-US" sz="2800" b="0" i="0">
                        <a:effectLst/>
                        <a:latin typeface="+mn-lt"/>
                      </a:endParaRPr>
                    </a:p>
                  </a:txBody>
                  <a:tcPr/>
                </a:tc>
                <a:tc>
                  <a:txBody>
                    <a:bodyPr/>
                    <a:lstStyle/>
                    <a:p>
                      <a:pPr algn="l" rtl="0" fontAlgn="base"/>
                      <a:r>
                        <a:rPr lang="en-US" sz="1600" b="0" i="0">
                          <a:solidFill>
                            <a:srgbClr val="000000"/>
                          </a:solidFill>
                          <a:effectLst/>
                          <a:latin typeface="+mn-lt"/>
                        </a:rPr>
                        <a:t>Variety </a:t>
                      </a:r>
                      <a:endParaRPr lang="en-US" sz="2800" b="0" i="0">
                        <a:effectLst/>
                        <a:latin typeface="+mn-lt"/>
                      </a:endParaRPr>
                    </a:p>
                  </a:txBody>
                  <a:tcPr/>
                </a:tc>
                <a:tc>
                  <a:txBody>
                    <a:bodyPr/>
                    <a:lstStyle/>
                    <a:p>
                      <a:pPr algn="l" rtl="0" fontAlgn="base"/>
                      <a:r>
                        <a:rPr lang="en-US" sz="1600" b="0" i="0">
                          <a:solidFill>
                            <a:srgbClr val="000000"/>
                          </a:solidFill>
                          <a:effectLst/>
                          <a:latin typeface="+mn-lt"/>
                        </a:rPr>
                        <a:t>~Daily, weekly </a:t>
                      </a:r>
                      <a:endParaRPr lang="en-US" sz="2800" b="0" i="0">
                        <a:effectLst/>
                        <a:latin typeface="+mn-lt"/>
                      </a:endParaRPr>
                    </a:p>
                  </a:txBody>
                  <a:tcPr/>
                </a:tc>
                <a:extLst>
                  <a:ext uri="{0D108BD9-81ED-4DB2-BD59-A6C34878D82A}">
                    <a16:rowId xmlns:a16="http://schemas.microsoft.com/office/drawing/2014/main" val="697815188"/>
                  </a:ext>
                </a:extLst>
              </a:tr>
              <a:tr h="435320">
                <a:tc>
                  <a:txBody>
                    <a:bodyPr/>
                    <a:lstStyle/>
                    <a:p>
                      <a:pPr algn="l" rtl="0" fontAlgn="base"/>
                      <a:r>
                        <a:rPr lang="en-US" sz="1600" b="0" i="0">
                          <a:solidFill>
                            <a:srgbClr val="000000"/>
                          </a:solidFill>
                          <a:effectLst/>
                          <a:latin typeface="+mn-lt"/>
                        </a:rPr>
                        <a:t>Pharmacists Letter </a:t>
                      </a:r>
                      <a:endParaRPr lang="en-US" sz="2800" b="0" i="0">
                        <a:effectLst/>
                        <a:latin typeface="+mn-lt"/>
                      </a:endParaRPr>
                    </a:p>
                  </a:txBody>
                  <a:tcPr/>
                </a:tc>
                <a:tc>
                  <a:txBody>
                    <a:bodyPr/>
                    <a:lstStyle/>
                    <a:p>
                      <a:pPr algn="l" rtl="0" fontAlgn="base"/>
                      <a:r>
                        <a:rPr lang="en-US" sz="1600" b="0" i="0">
                          <a:solidFill>
                            <a:srgbClr val="000000"/>
                          </a:solidFill>
                          <a:effectLst/>
                          <a:latin typeface="+mn-lt"/>
                        </a:rPr>
                        <a:t>Variety </a:t>
                      </a:r>
                      <a:endParaRPr lang="en-US" sz="2800" b="0" i="0">
                        <a:effectLst/>
                        <a:latin typeface="+mn-lt"/>
                      </a:endParaRPr>
                    </a:p>
                  </a:txBody>
                  <a:tcPr/>
                </a:tc>
                <a:tc>
                  <a:txBody>
                    <a:bodyPr/>
                    <a:lstStyle/>
                    <a:p>
                      <a:pPr algn="l" rtl="0" fontAlgn="base"/>
                      <a:r>
                        <a:rPr lang="en-US" sz="1600" b="0" i="0">
                          <a:solidFill>
                            <a:srgbClr val="000000"/>
                          </a:solidFill>
                          <a:effectLst/>
                          <a:latin typeface="+mn-lt"/>
                        </a:rPr>
                        <a:t>Weekly </a:t>
                      </a:r>
                      <a:endParaRPr lang="en-US" sz="2800" b="0" i="0">
                        <a:effectLst/>
                        <a:latin typeface="+mn-lt"/>
                      </a:endParaRPr>
                    </a:p>
                  </a:txBody>
                  <a:tcPr/>
                </a:tc>
                <a:extLst>
                  <a:ext uri="{0D108BD9-81ED-4DB2-BD59-A6C34878D82A}">
                    <a16:rowId xmlns:a16="http://schemas.microsoft.com/office/drawing/2014/main" val="2385952851"/>
                  </a:ext>
                </a:extLst>
              </a:tr>
              <a:tr h="435320">
                <a:tc>
                  <a:txBody>
                    <a:bodyPr/>
                    <a:lstStyle/>
                    <a:p>
                      <a:pPr algn="l" rtl="0" fontAlgn="base"/>
                      <a:r>
                        <a:rPr lang="en-US" sz="1600" b="0" i="0">
                          <a:solidFill>
                            <a:srgbClr val="000000"/>
                          </a:solidFill>
                          <a:effectLst/>
                          <a:latin typeface="+mn-lt"/>
                        </a:rPr>
                        <a:t>Pharm so hard </a:t>
                      </a:r>
                      <a:endParaRPr lang="en-US" sz="2800" b="0" i="0">
                        <a:effectLst/>
                        <a:latin typeface="+mn-lt"/>
                      </a:endParaRPr>
                    </a:p>
                  </a:txBody>
                  <a:tcPr/>
                </a:tc>
                <a:tc>
                  <a:txBody>
                    <a:bodyPr/>
                    <a:lstStyle/>
                    <a:p>
                      <a:pPr algn="l" rtl="0" fontAlgn="base"/>
                      <a:r>
                        <a:rPr lang="en-US" sz="1600" b="0" i="0">
                          <a:solidFill>
                            <a:srgbClr val="000000"/>
                          </a:solidFill>
                          <a:effectLst/>
                          <a:latin typeface="+mn-lt"/>
                        </a:rPr>
                        <a:t>Acute care </a:t>
                      </a:r>
                      <a:endParaRPr lang="en-US" sz="2800" b="0" i="0">
                        <a:effectLst/>
                        <a:latin typeface="+mn-lt"/>
                      </a:endParaRPr>
                    </a:p>
                  </a:txBody>
                  <a:tcPr/>
                </a:tc>
                <a:tc>
                  <a:txBody>
                    <a:bodyPr/>
                    <a:lstStyle/>
                    <a:p>
                      <a:pPr algn="l" rtl="0" fontAlgn="base"/>
                      <a:r>
                        <a:rPr lang="en-US" sz="1600" b="0" i="0">
                          <a:solidFill>
                            <a:srgbClr val="000000"/>
                          </a:solidFill>
                          <a:effectLst/>
                          <a:latin typeface="+mn-lt"/>
                        </a:rPr>
                        <a:t>Weekly </a:t>
                      </a:r>
                      <a:endParaRPr lang="en-US" sz="2800" b="0" i="0">
                        <a:effectLst/>
                        <a:latin typeface="+mn-lt"/>
                      </a:endParaRPr>
                    </a:p>
                  </a:txBody>
                  <a:tcPr/>
                </a:tc>
                <a:extLst>
                  <a:ext uri="{0D108BD9-81ED-4DB2-BD59-A6C34878D82A}">
                    <a16:rowId xmlns:a16="http://schemas.microsoft.com/office/drawing/2014/main" val="2497061046"/>
                  </a:ext>
                </a:extLst>
              </a:tr>
            </a:tbl>
          </a:graphicData>
        </a:graphic>
      </p:graphicFrame>
    </p:spTree>
    <p:extLst>
      <p:ext uri="{BB962C8B-B14F-4D97-AF65-F5344CB8AC3E}">
        <p14:creationId xmlns:p14="http://schemas.microsoft.com/office/powerpoint/2010/main" val="19293536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6320F-4A64-DB61-ABB3-689CD5EDF68E}"/>
              </a:ext>
            </a:extLst>
          </p:cNvPr>
          <p:cNvSpPr>
            <a:spLocks noGrp="1"/>
          </p:cNvSpPr>
          <p:nvPr>
            <p:ph type="title"/>
          </p:nvPr>
        </p:nvSpPr>
        <p:spPr/>
        <p:txBody>
          <a:bodyPr/>
          <a:lstStyle/>
          <a:p>
            <a:r>
              <a:rPr lang="en-US"/>
              <a:t>Market Assessment	</a:t>
            </a:r>
          </a:p>
        </p:txBody>
      </p:sp>
      <p:sp>
        <p:nvSpPr>
          <p:cNvPr id="3" name="Content Placeholder 2">
            <a:extLst>
              <a:ext uri="{FF2B5EF4-FFF2-40B4-BE49-F238E27FC236}">
                <a16:creationId xmlns:a16="http://schemas.microsoft.com/office/drawing/2014/main" id="{CACEAB6E-2ECA-E040-F782-001C6DDE98EF}"/>
              </a:ext>
            </a:extLst>
          </p:cNvPr>
          <p:cNvSpPr>
            <a:spLocks noGrp="1"/>
          </p:cNvSpPr>
          <p:nvPr>
            <p:ph idx="1"/>
          </p:nvPr>
        </p:nvSpPr>
        <p:spPr/>
        <p:txBody>
          <a:bodyPr/>
          <a:lstStyle/>
          <a:p>
            <a:r>
              <a:rPr lang="en-US"/>
              <a:t>Reviewed pharmacy podcasts from a variety of organizations</a:t>
            </a:r>
          </a:p>
          <a:p>
            <a:pPr lvl="1"/>
            <a:r>
              <a:rPr lang="en-US"/>
              <a:t>Not exhaustive</a:t>
            </a:r>
          </a:p>
          <a:p>
            <a:pPr marL="457200" lvl="1" indent="0">
              <a:buNone/>
            </a:pPr>
            <a:endParaRPr lang="en-US"/>
          </a:p>
          <a:p>
            <a:r>
              <a:rPr lang="en-US"/>
              <a:t>Key Findings:</a:t>
            </a:r>
          </a:p>
          <a:p>
            <a:pPr lvl="1"/>
            <a:r>
              <a:rPr lang="en-US"/>
              <a:t>Similar formats (interview, clinical updates)</a:t>
            </a:r>
          </a:p>
          <a:p>
            <a:pPr lvl="1"/>
            <a:r>
              <a:rPr lang="en-US"/>
              <a:t>Frequent episodes (weekly/monthly)</a:t>
            </a:r>
          </a:p>
          <a:p>
            <a:pPr lvl="1"/>
            <a:r>
              <a:rPr lang="en-US"/>
              <a:t>Organization-aligned content</a:t>
            </a:r>
          </a:p>
          <a:p>
            <a:endParaRPr lang="en-US"/>
          </a:p>
        </p:txBody>
      </p:sp>
    </p:spTree>
    <p:extLst>
      <p:ext uri="{BB962C8B-B14F-4D97-AF65-F5344CB8AC3E}">
        <p14:creationId xmlns:p14="http://schemas.microsoft.com/office/powerpoint/2010/main" val="18030514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E2D33-6EF8-1046-DC63-B33723FF96D1}"/>
              </a:ext>
            </a:extLst>
          </p:cNvPr>
          <p:cNvSpPr>
            <a:spLocks noGrp="1"/>
          </p:cNvSpPr>
          <p:nvPr>
            <p:ph type="title"/>
          </p:nvPr>
        </p:nvSpPr>
        <p:spPr/>
        <p:txBody>
          <a:bodyPr/>
          <a:lstStyle/>
          <a:p>
            <a:r>
              <a:rPr lang="en-US"/>
              <a:t>ACCP Member Survey - Methods</a:t>
            </a:r>
          </a:p>
        </p:txBody>
      </p:sp>
      <p:graphicFrame>
        <p:nvGraphicFramePr>
          <p:cNvPr id="4" name="Content Placeholder 3">
            <a:extLst>
              <a:ext uri="{FF2B5EF4-FFF2-40B4-BE49-F238E27FC236}">
                <a16:creationId xmlns:a16="http://schemas.microsoft.com/office/drawing/2014/main" id="{948A3328-2FE3-1E9F-7B28-E84E4156EBAB}"/>
              </a:ext>
            </a:extLst>
          </p:cNvPr>
          <p:cNvGraphicFramePr>
            <a:graphicFrameLocks noGrp="1"/>
          </p:cNvGraphicFramePr>
          <p:nvPr>
            <p:ph idx="1"/>
          </p:nvPr>
        </p:nvGraphicFramePr>
        <p:xfrm>
          <a:off x="838200" y="1825625"/>
          <a:ext cx="10515600" cy="43372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314700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250B0-C114-3444-F76D-0DC3A783355F}"/>
              </a:ext>
            </a:extLst>
          </p:cNvPr>
          <p:cNvSpPr>
            <a:spLocks noGrp="1"/>
          </p:cNvSpPr>
          <p:nvPr>
            <p:ph type="title"/>
          </p:nvPr>
        </p:nvSpPr>
        <p:spPr/>
        <p:txBody>
          <a:bodyPr/>
          <a:lstStyle/>
          <a:p>
            <a:r>
              <a:rPr lang="en-US"/>
              <a:t>Survey Results</a:t>
            </a:r>
          </a:p>
        </p:txBody>
      </p:sp>
      <p:sp>
        <p:nvSpPr>
          <p:cNvPr id="3" name="Content Placeholder 2">
            <a:extLst>
              <a:ext uri="{FF2B5EF4-FFF2-40B4-BE49-F238E27FC236}">
                <a16:creationId xmlns:a16="http://schemas.microsoft.com/office/drawing/2014/main" id="{30A14897-5F0F-08A9-F475-47B3D61FC92F}"/>
              </a:ext>
            </a:extLst>
          </p:cNvPr>
          <p:cNvSpPr>
            <a:spLocks noGrp="1"/>
          </p:cNvSpPr>
          <p:nvPr>
            <p:ph idx="1"/>
          </p:nvPr>
        </p:nvSpPr>
        <p:spPr/>
        <p:txBody>
          <a:bodyPr>
            <a:normAutofit fontScale="85000" lnSpcReduction="20000"/>
          </a:bodyPr>
          <a:lstStyle/>
          <a:p>
            <a:r>
              <a:rPr lang="en-US" b="1"/>
              <a:t>Preferred platforms:</a:t>
            </a:r>
          </a:p>
          <a:p>
            <a:pPr lvl="1" fontAlgn="base"/>
            <a:r>
              <a:rPr lang="en-US"/>
              <a:t>Apple Podcasts (55.9%) </a:t>
            </a:r>
          </a:p>
          <a:p>
            <a:pPr lvl="1" fontAlgn="base"/>
            <a:r>
              <a:rPr lang="en-US"/>
              <a:t>Spotify (38.5%)</a:t>
            </a:r>
          </a:p>
          <a:p>
            <a:pPr lvl="1" fontAlgn="base"/>
            <a:r>
              <a:rPr lang="en-US"/>
              <a:t>YouTube (19.1%) </a:t>
            </a:r>
          </a:p>
          <a:p>
            <a:pPr lvl="1"/>
            <a:endParaRPr lang="en-US" b="1"/>
          </a:p>
          <a:p>
            <a:r>
              <a:rPr lang="en-US" b="1"/>
              <a:t>Listeners</a:t>
            </a:r>
            <a:r>
              <a:rPr lang="en-US"/>
              <a:t>: 79.8% of respondents currently listen to podcasts</a:t>
            </a:r>
          </a:p>
          <a:p>
            <a:endParaRPr lang="en-US"/>
          </a:p>
          <a:p>
            <a:r>
              <a:rPr lang="en-US" b="1"/>
              <a:t>Preferred length</a:t>
            </a:r>
            <a:r>
              <a:rPr lang="en-US"/>
              <a:t>: 21–30 minutes (39.6%)</a:t>
            </a:r>
          </a:p>
          <a:p>
            <a:endParaRPr lang="en-US"/>
          </a:p>
          <a:p>
            <a:r>
              <a:rPr lang="en-US" b="1"/>
              <a:t>Top formats</a:t>
            </a:r>
            <a:r>
              <a:rPr lang="en-US"/>
              <a:t>:</a:t>
            </a:r>
          </a:p>
          <a:p>
            <a:pPr lvl="1"/>
            <a:r>
              <a:rPr lang="en-US"/>
              <a:t>Guest interviews (74.5%)</a:t>
            </a:r>
          </a:p>
          <a:p>
            <a:pPr lvl="1"/>
            <a:r>
              <a:rPr lang="en-US"/>
              <a:t>Case studies (60.7%)</a:t>
            </a:r>
          </a:p>
          <a:p>
            <a:pPr lvl="1"/>
            <a:r>
              <a:rPr lang="en-US"/>
              <a:t>Solo expert insights (67.9%)</a:t>
            </a:r>
          </a:p>
        </p:txBody>
      </p:sp>
    </p:spTree>
    <p:extLst>
      <p:ext uri="{BB962C8B-B14F-4D97-AF65-F5344CB8AC3E}">
        <p14:creationId xmlns:p14="http://schemas.microsoft.com/office/powerpoint/2010/main" val="10985112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3E8F7-A2DE-E554-CD7C-CE4F870F9DAF}"/>
              </a:ext>
            </a:extLst>
          </p:cNvPr>
          <p:cNvSpPr>
            <a:spLocks noGrp="1"/>
          </p:cNvSpPr>
          <p:nvPr>
            <p:ph type="title"/>
          </p:nvPr>
        </p:nvSpPr>
        <p:spPr/>
        <p:txBody>
          <a:bodyPr/>
          <a:lstStyle/>
          <a:p>
            <a:r>
              <a:rPr lang="en-US"/>
              <a:t>Survey Results (cont’d)</a:t>
            </a:r>
          </a:p>
        </p:txBody>
      </p:sp>
      <p:sp>
        <p:nvSpPr>
          <p:cNvPr id="3" name="Content Placeholder 2">
            <a:extLst>
              <a:ext uri="{FF2B5EF4-FFF2-40B4-BE49-F238E27FC236}">
                <a16:creationId xmlns:a16="http://schemas.microsoft.com/office/drawing/2014/main" id="{154927E2-B364-7C36-0879-332E1A9C7AD1}"/>
              </a:ext>
            </a:extLst>
          </p:cNvPr>
          <p:cNvSpPr>
            <a:spLocks noGrp="1"/>
          </p:cNvSpPr>
          <p:nvPr>
            <p:ph idx="1"/>
          </p:nvPr>
        </p:nvSpPr>
        <p:spPr/>
        <p:txBody>
          <a:bodyPr>
            <a:normAutofit fontScale="92500" lnSpcReduction="10000"/>
          </a:bodyPr>
          <a:lstStyle/>
          <a:p>
            <a:r>
              <a:rPr lang="en-US"/>
              <a:t>Content release</a:t>
            </a:r>
          </a:p>
          <a:p>
            <a:pPr lvl="1"/>
            <a:r>
              <a:rPr lang="en-US"/>
              <a:t>Consistent timing (ex; every Tuesday)</a:t>
            </a:r>
          </a:p>
          <a:p>
            <a:r>
              <a:rPr lang="en-US"/>
              <a:t>Top Content Types</a:t>
            </a:r>
          </a:p>
          <a:p>
            <a:pPr lvl="1" fontAlgn="base"/>
            <a:r>
              <a:rPr lang="en-US"/>
              <a:t>Clinical pharmacy updates &amp; best practices (88.6%)</a:t>
            </a:r>
          </a:p>
          <a:p>
            <a:pPr lvl="1" fontAlgn="base"/>
            <a:r>
              <a:rPr lang="en-US"/>
              <a:t>Clinical pharmacy practice innovations (52.6%) </a:t>
            </a:r>
          </a:p>
          <a:p>
            <a:pPr lvl="1" fontAlgn="base"/>
            <a:r>
              <a:rPr lang="en-US"/>
              <a:t>Education and training topics (teaching/precepting trainees) (49.0%)</a:t>
            </a:r>
          </a:p>
          <a:p>
            <a:pPr lvl="1" fontAlgn="base"/>
            <a:r>
              <a:rPr lang="en-US"/>
              <a:t>Policy &amp; regulatory changes (45.2%)</a:t>
            </a:r>
          </a:p>
          <a:p>
            <a:r>
              <a:rPr lang="en-US"/>
              <a:t>Engagement Factors</a:t>
            </a:r>
          </a:p>
          <a:p>
            <a:pPr lvl="1"/>
            <a:r>
              <a:rPr lang="en-US"/>
              <a:t>Convenience</a:t>
            </a:r>
          </a:p>
          <a:p>
            <a:pPr lvl="1"/>
            <a:r>
              <a:rPr lang="en-US"/>
              <a:t>Compelling speakers</a:t>
            </a:r>
          </a:p>
          <a:p>
            <a:pPr lvl="1"/>
            <a:r>
              <a:rPr lang="en-US"/>
              <a:t>High-quality audio</a:t>
            </a:r>
          </a:p>
          <a:p>
            <a:pPr lvl="1"/>
            <a:r>
              <a:rPr lang="en-US"/>
              <a:t>Short, digestible format</a:t>
            </a:r>
          </a:p>
          <a:p>
            <a:endParaRPr lang="en-US"/>
          </a:p>
        </p:txBody>
      </p:sp>
    </p:spTree>
    <p:extLst>
      <p:ext uri="{BB962C8B-B14F-4D97-AF65-F5344CB8AC3E}">
        <p14:creationId xmlns:p14="http://schemas.microsoft.com/office/powerpoint/2010/main" val="35444171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0F6DC-7F9B-D9B0-5FAD-AAB994B5A003}"/>
              </a:ext>
            </a:extLst>
          </p:cNvPr>
          <p:cNvSpPr>
            <a:spLocks noGrp="1"/>
          </p:cNvSpPr>
          <p:nvPr>
            <p:ph type="title"/>
          </p:nvPr>
        </p:nvSpPr>
        <p:spPr/>
        <p:txBody>
          <a:bodyPr/>
          <a:lstStyle/>
          <a:p>
            <a:r>
              <a:rPr lang="en-US"/>
              <a:t>Proposed Structure and Format</a:t>
            </a:r>
          </a:p>
        </p:txBody>
      </p:sp>
      <p:sp>
        <p:nvSpPr>
          <p:cNvPr id="3" name="Content Placeholder 2">
            <a:extLst>
              <a:ext uri="{FF2B5EF4-FFF2-40B4-BE49-F238E27FC236}">
                <a16:creationId xmlns:a16="http://schemas.microsoft.com/office/drawing/2014/main" id="{4508F24A-FA99-16A9-3777-3690CFE33A5B}"/>
              </a:ext>
            </a:extLst>
          </p:cNvPr>
          <p:cNvSpPr>
            <a:spLocks noGrp="1"/>
          </p:cNvSpPr>
          <p:nvPr>
            <p:ph idx="1"/>
          </p:nvPr>
        </p:nvSpPr>
        <p:spPr>
          <a:xfrm>
            <a:off x="838200" y="1690689"/>
            <a:ext cx="10515600" cy="4472210"/>
          </a:xfrm>
        </p:spPr>
        <p:txBody>
          <a:bodyPr/>
          <a:lstStyle/>
          <a:p>
            <a:r>
              <a:rPr lang="en-US" sz="2400" b="1"/>
              <a:t>Release</a:t>
            </a:r>
            <a:r>
              <a:rPr lang="en-US" sz="2400"/>
              <a:t>: Weekly, ~25-minute episodes</a:t>
            </a:r>
          </a:p>
          <a:p>
            <a:r>
              <a:rPr lang="en-US" sz="2400" b="1"/>
              <a:t>Host role</a:t>
            </a:r>
            <a:r>
              <a:rPr lang="en-US" sz="2400"/>
              <a:t>: Continuity &amp; preparation</a:t>
            </a:r>
          </a:p>
          <a:p>
            <a:r>
              <a:rPr lang="en-US" sz="2400" b="1"/>
              <a:t>Topics (Rotating)</a:t>
            </a:r>
            <a:r>
              <a:rPr lang="en-US" sz="2400"/>
              <a:t>:</a:t>
            </a:r>
          </a:p>
          <a:p>
            <a:pPr marL="0" indent="0">
              <a:buNone/>
            </a:pPr>
            <a:endParaRPr lang="en-US"/>
          </a:p>
        </p:txBody>
      </p:sp>
      <p:graphicFrame>
        <p:nvGraphicFramePr>
          <p:cNvPr id="5" name="Diagram 4">
            <a:extLst>
              <a:ext uri="{FF2B5EF4-FFF2-40B4-BE49-F238E27FC236}">
                <a16:creationId xmlns:a16="http://schemas.microsoft.com/office/drawing/2014/main" id="{B0EF3AF3-820C-4550-E7D8-D76C0702B0FF}"/>
              </a:ext>
            </a:extLst>
          </p:cNvPr>
          <p:cNvGraphicFramePr/>
          <p:nvPr/>
        </p:nvGraphicFramePr>
        <p:xfrm>
          <a:off x="2305147" y="2560320"/>
          <a:ext cx="7581705" cy="37010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604867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FEFF9-0F9B-E610-A655-464C61460C06}"/>
              </a:ext>
            </a:extLst>
          </p:cNvPr>
          <p:cNvSpPr>
            <a:spLocks noGrp="1"/>
          </p:cNvSpPr>
          <p:nvPr>
            <p:ph type="title"/>
          </p:nvPr>
        </p:nvSpPr>
        <p:spPr/>
        <p:txBody>
          <a:bodyPr/>
          <a:lstStyle/>
          <a:p>
            <a:r>
              <a:rPr lang="en-US"/>
              <a:t>Sample Monthly Calendar</a:t>
            </a:r>
          </a:p>
        </p:txBody>
      </p:sp>
      <p:graphicFrame>
        <p:nvGraphicFramePr>
          <p:cNvPr id="5" name="Table 4">
            <a:extLst>
              <a:ext uri="{FF2B5EF4-FFF2-40B4-BE49-F238E27FC236}">
                <a16:creationId xmlns:a16="http://schemas.microsoft.com/office/drawing/2014/main" id="{068688F1-6CD6-E125-0DD5-F16217F92A00}"/>
              </a:ext>
            </a:extLst>
          </p:cNvPr>
          <p:cNvGraphicFramePr>
            <a:graphicFrameLocks noGrp="1"/>
          </p:cNvGraphicFramePr>
          <p:nvPr>
            <p:extLst>
              <p:ext uri="{D42A27DB-BD31-4B8C-83A1-F6EECF244321}">
                <p14:modId xmlns:p14="http://schemas.microsoft.com/office/powerpoint/2010/main" val="1021519961"/>
              </p:ext>
            </p:extLst>
          </p:nvPr>
        </p:nvGraphicFramePr>
        <p:xfrm>
          <a:off x="948786" y="2112368"/>
          <a:ext cx="10405012" cy="3704765"/>
        </p:xfrm>
        <a:graphic>
          <a:graphicData uri="http://schemas.openxmlformats.org/drawingml/2006/table">
            <a:tbl>
              <a:tblPr firstRow="1" bandRow="1">
                <a:tableStyleId>{21E4AEA4-8DFA-4A89-87EB-49C32662AFE0}</a:tableStyleId>
              </a:tblPr>
              <a:tblGrid>
                <a:gridCol w="1337214">
                  <a:extLst>
                    <a:ext uri="{9D8B030D-6E8A-4147-A177-3AD203B41FA5}">
                      <a16:colId xmlns:a16="http://schemas.microsoft.com/office/drawing/2014/main" val="2047167363"/>
                    </a:ext>
                  </a:extLst>
                </a:gridCol>
                <a:gridCol w="2705100">
                  <a:extLst>
                    <a:ext uri="{9D8B030D-6E8A-4147-A177-3AD203B41FA5}">
                      <a16:colId xmlns:a16="http://schemas.microsoft.com/office/drawing/2014/main" val="1255842316"/>
                    </a:ext>
                  </a:extLst>
                </a:gridCol>
                <a:gridCol w="3761445">
                  <a:extLst>
                    <a:ext uri="{9D8B030D-6E8A-4147-A177-3AD203B41FA5}">
                      <a16:colId xmlns:a16="http://schemas.microsoft.com/office/drawing/2014/main" val="2668133870"/>
                    </a:ext>
                  </a:extLst>
                </a:gridCol>
                <a:gridCol w="2601253">
                  <a:extLst>
                    <a:ext uri="{9D8B030D-6E8A-4147-A177-3AD203B41FA5}">
                      <a16:colId xmlns:a16="http://schemas.microsoft.com/office/drawing/2014/main" val="2621121930"/>
                    </a:ext>
                  </a:extLst>
                </a:gridCol>
              </a:tblGrid>
              <a:tr h="403360">
                <a:tc>
                  <a:txBody>
                    <a:bodyPr/>
                    <a:lstStyle/>
                    <a:p>
                      <a:pPr algn="ctr"/>
                      <a:r>
                        <a:rPr lang="en-US" sz="2000"/>
                        <a:t>Date</a:t>
                      </a:r>
                    </a:p>
                  </a:txBody>
                  <a:tcPr anchor="ctr"/>
                </a:tc>
                <a:tc>
                  <a:txBody>
                    <a:bodyPr/>
                    <a:lstStyle/>
                    <a:p>
                      <a:pPr algn="ctr"/>
                      <a:r>
                        <a:rPr lang="en-US" sz="2000"/>
                        <a:t>Category</a:t>
                      </a:r>
                    </a:p>
                  </a:txBody>
                  <a:tcPr anchor="ctr"/>
                </a:tc>
                <a:tc>
                  <a:txBody>
                    <a:bodyPr/>
                    <a:lstStyle/>
                    <a:p>
                      <a:pPr algn="ctr"/>
                      <a:r>
                        <a:rPr lang="en-US" sz="2000"/>
                        <a:t>Working Title</a:t>
                      </a:r>
                    </a:p>
                  </a:txBody>
                  <a:tcPr anchor="ctr"/>
                </a:tc>
                <a:tc>
                  <a:txBody>
                    <a:bodyPr/>
                    <a:lstStyle/>
                    <a:p>
                      <a:pPr algn="ctr"/>
                      <a:r>
                        <a:rPr lang="en-US" sz="2000"/>
                        <a:t>Guest</a:t>
                      </a:r>
                    </a:p>
                  </a:txBody>
                  <a:tcPr anchor="ctr"/>
                </a:tc>
                <a:extLst>
                  <a:ext uri="{0D108BD9-81ED-4DB2-BD59-A6C34878D82A}">
                    <a16:rowId xmlns:a16="http://schemas.microsoft.com/office/drawing/2014/main" val="2520074182"/>
                  </a:ext>
                </a:extLst>
              </a:tr>
              <a:tr h="994585">
                <a:tc>
                  <a:txBody>
                    <a:bodyPr/>
                    <a:lstStyle/>
                    <a:p>
                      <a:pPr algn="ctr"/>
                      <a:r>
                        <a:rPr lang="en-US" sz="2000"/>
                        <a:t>1/5/2026</a:t>
                      </a:r>
                    </a:p>
                  </a:txBody>
                  <a:tcPr anchor="ctr"/>
                </a:tc>
                <a:tc>
                  <a:txBody>
                    <a:bodyPr/>
                    <a:lstStyle/>
                    <a:p>
                      <a:pPr algn="ctr"/>
                      <a:r>
                        <a:rPr lang="en-US" sz="2000"/>
                        <a:t>Clinical Updates</a:t>
                      </a:r>
                    </a:p>
                  </a:txBody>
                  <a:tcPr anchor="ctr"/>
                </a:tc>
                <a:tc>
                  <a:txBody>
                    <a:bodyPr/>
                    <a:lstStyle/>
                    <a:p>
                      <a:pPr algn="ctr"/>
                      <a:r>
                        <a:rPr lang="en-US" sz="1800" b="0" i="1" kern="1200">
                          <a:solidFill>
                            <a:schemeClr val="dk1"/>
                          </a:solidFill>
                          <a:effectLst/>
                          <a:latin typeface="+mn-lt"/>
                          <a:ea typeface="+mn-ea"/>
                          <a:cs typeface="+mn-cs"/>
                        </a:rPr>
                        <a:t>Osteoporosis screening to prevent fractures: latest updates to the USPSTF recommendations</a:t>
                      </a:r>
                      <a:r>
                        <a:rPr lang="en-US" sz="1800" b="0" i="0" kern="1200">
                          <a:solidFill>
                            <a:schemeClr val="dk1"/>
                          </a:solidFill>
                          <a:effectLst/>
                          <a:latin typeface="+mn-lt"/>
                          <a:ea typeface="+mn-ea"/>
                          <a:cs typeface="+mn-cs"/>
                        </a:rPr>
                        <a:t> </a:t>
                      </a:r>
                      <a:endParaRPr lang="en-US" sz="2000"/>
                    </a:p>
                  </a:txBody>
                  <a:tcPr anchor="ctr"/>
                </a:tc>
                <a:tc>
                  <a:txBody>
                    <a:bodyPr/>
                    <a:lstStyle/>
                    <a:p>
                      <a:pPr algn="ctr"/>
                      <a:r>
                        <a:rPr lang="en-US" sz="2000"/>
                        <a:t>Endocrine PRN</a:t>
                      </a:r>
                    </a:p>
                  </a:txBody>
                  <a:tcPr anchor="ctr"/>
                </a:tc>
                <a:extLst>
                  <a:ext uri="{0D108BD9-81ED-4DB2-BD59-A6C34878D82A}">
                    <a16:rowId xmlns:a16="http://schemas.microsoft.com/office/drawing/2014/main" val="464498963"/>
                  </a:ext>
                </a:extLst>
              </a:tr>
              <a:tr h="696210">
                <a:tc>
                  <a:txBody>
                    <a:bodyPr/>
                    <a:lstStyle/>
                    <a:p>
                      <a:pPr algn="ctr"/>
                      <a:r>
                        <a:rPr lang="en-US" sz="2000"/>
                        <a:t>1/12/2026</a:t>
                      </a:r>
                    </a:p>
                  </a:txBody>
                  <a:tcPr anchor="ctr"/>
                </a:tc>
                <a:tc>
                  <a:txBody>
                    <a:bodyPr/>
                    <a:lstStyle/>
                    <a:p>
                      <a:pPr algn="ctr"/>
                      <a:r>
                        <a:rPr lang="en-US" sz="2000"/>
                        <a:t>Expert Interview &amp; </a:t>
                      </a:r>
                    </a:p>
                    <a:p>
                      <a:pPr algn="ctr"/>
                      <a:r>
                        <a:rPr lang="en-US" sz="2000"/>
                        <a:t>Case Studies</a:t>
                      </a:r>
                    </a:p>
                  </a:txBody>
                  <a:tcPr anchor="ctr"/>
                </a:tc>
                <a:tc>
                  <a:txBody>
                    <a:bodyPr/>
                    <a:lstStyle/>
                    <a:p>
                      <a:pPr algn="ctr"/>
                      <a:r>
                        <a:rPr lang="en-US" sz="1800" b="0" i="1" kern="1200">
                          <a:solidFill>
                            <a:schemeClr val="dk1"/>
                          </a:solidFill>
                          <a:effectLst/>
                          <a:latin typeface="+mn-lt"/>
                          <a:ea typeface="+mn-ea"/>
                          <a:cs typeface="+mn-cs"/>
                        </a:rPr>
                        <a:t>Therapeutic considerations in patients with chronic kidney disease and type 2 diabetes</a:t>
                      </a:r>
                      <a:r>
                        <a:rPr lang="en-US" sz="1800" b="0" i="0" kern="1200">
                          <a:solidFill>
                            <a:schemeClr val="dk1"/>
                          </a:solidFill>
                          <a:effectLst/>
                          <a:latin typeface="+mn-lt"/>
                          <a:ea typeface="+mn-ea"/>
                          <a:cs typeface="+mn-cs"/>
                        </a:rPr>
                        <a:t> </a:t>
                      </a:r>
                      <a:endParaRPr lang="en-US" sz="2000"/>
                    </a:p>
                  </a:txBody>
                  <a:tcPr anchor="ctr"/>
                </a:tc>
                <a:tc>
                  <a:txBody>
                    <a:bodyPr/>
                    <a:lstStyle/>
                    <a:p>
                      <a:pPr algn="ctr"/>
                      <a:r>
                        <a:rPr lang="en-US" sz="2000"/>
                        <a:t>Nephrology PRN </a:t>
                      </a:r>
                    </a:p>
                  </a:txBody>
                  <a:tcPr anchor="ctr"/>
                </a:tc>
                <a:extLst>
                  <a:ext uri="{0D108BD9-81ED-4DB2-BD59-A6C34878D82A}">
                    <a16:rowId xmlns:a16="http://schemas.microsoft.com/office/drawing/2014/main" val="2420134832"/>
                  </a:ext>
                </a:extLst>
              </a:tr>
              <a:tr h="696210">
                <a:tc>
                  <a:txBody>
                    <a:bodyPr/>
                    <a:lstStyle/>
                    <a:p>
                      <a:pPr algn="ctr"/>
                      <a:r>
                        <a:rPr lang="en-US" sz="2000"/>
                        <a:t>1/19/2026</a:t>
                      </a:r>
                    </a:p>
                  </a:txBody>
                  <a:tcPr anchor="ctr"/>
                </a:tc>
                <a:tc>
                  <a:txBody>
                    <a:bodyPr/>
                    <a:lstStyle/>
                    <a:p>
                      <a:pPr algn="ctr"/>
                      <a:r>
                        <a:rPr lang="en-US" sz="2000"/>
                        <a:t>Prof. Development</a:t>
                      </a:r>
                    </a:p>
                  </a:txBody>
                  <a:tcPr anchor="ctr"/>
                </a:tc>
                <a:tc>
                  <a:txBody>
                    <a:bodyPr/>
                    <a:lstStyle/>
                    <a:p>
                      <a:pPr algn="ctr"/>
                      <a:r>
                        <a:rPr lang="en-US" sz="1800" b="0" i="1" kern="1200">
                          <a:solidFill>
                            <a:schemeClr val="dk1"/>
                          </a:solidFill>
                          <a:effectLst/>
                          <a:latin typeface="+mn-lt"/>
                          <a:ea typeface="+mn-ea"/>
                          <a:cs typeface="+mn-cs"/>
                        </a:rPr>
                        <a:t>Encouraging Diversity, Equity, and Inclusion among your clinical teams</a:t>
                      </a:r>
                      <a:r>
                        <a:rPr lang="en-US" sz="1800" b="0" i="0" kern="1200">
                          <a:solidFill>
                            <a:schemeClr val="dk1"/>
                          </a:solidFill>
                          <a:effectLst/>
                          <a:latin typeface="+mn-lt"/>
                          <a:ea typeface="+mn-ea"/>
                          <a:cs typeface="+mn-cs"/>
                        </a:rPr>
                        <a:t> </a:t>
                      </a:r>
                      <a:endParaRPr lang="en-US" sz="2000"/>
                    </a:p>
                  </a:txBody>
                  <a:tcPr anchor="ctr"/>
                </a:tc>
                <a:tc>
                  <a:txBody>
                    <a:bodyPr/>
                    <a:lstStyle/>
                    <a:p>
                      <a:pPr algn="ctr"/>
                      <a:r>
                        <a:rPr lang="en-US" sz="2000"/>
                        <a:t>ACCP Board Member</a:t>
                      </a:r>
                    </a:p>
                  </a:txBody>
                  <a:tcPr anchor="ctr"/>
                </a:tc>
                <a:extLst>
                  <a:ext uri="{0D108BD9-81ED-4DB2-BD59-A6C34878D82A}">
                    <a16:rowId xmlns:a16="http://schemas.microsoft.com/office/drawing/2014/main" val="2381348940"/>
                  </a:ext>
                </a:extLst>
              </a:tr>
              <a:tr h="696210">
                <a:tc>
                  <a:txBody>
                    <a:bodyPr/>
                    <a:lstStyle/>
                    <a:p>
                      <a:pPr algn="ctr"/>
                      <a:r>
                        <a:rPr lang="en-US" sz="2000"/>
                        <a:t>1/26/2026</a:t>
                      </a:r>
                    </a:p>
                  </a:txBody>
                  <a:tcPr anchor="ctr"/>
                </a:tc>
                <a:tc>
                  <a:txBody>
                    <a:bodyPr/>
                    <a:lstStyle/>
                    <a:p>
                      <a:pPr algn="ctr"/>
                      <a:r>
                        <a:rPr lang="en-US" sz="2000"/>
                        <a:t>Policy &amp; Advocacy</a:t>
                      </a:r>
                    </a:p>
                  </a:txBody>
                  <a:tcPr anchor="ctr"/>
                </a:tc>
                <a:tc>
                  <a:txBody>
                    <a:bodyPr/>
                    <a:lstStyle/>
                    <a:p>
                      <a:pPr algn="ctr"/>
                      <a:r>
                        <a:rPr lang="en-US" sz="1800" b="0" i="1" kern="1200" dirty="0">
                          <a:solidFill>
                            <a:schemeClr val="dk1"/>
                          </a:solidFill>
                          <a:effectLst/>
                          <a:latin typeface="+mn-lt"/>
                          <a:ea typeface="+mn-ea"/>
                          <a:cs typeface="+mn-cs"/>
                        </a:rPr>
                        <a:t>Billing for clinical pharmacists’ services- where do we stand?</a:t>
                      </a:r>
                      <a:r>
                        <a:rPr lang="en-US" sz="1800" b="0" i="0" kern="1200" dirty="0">
                          <a:solidFill>
                            <a:schemeClr val="dk1"/>
                          </a:solidFill>
                          <a:effectLst/>
                          <a:latin typeface="+mn-lt"/>
                          <a:ea typeface="+mn-ea"/>
                          <a:cs typeface="+mn-cs"/>
                        </a:rPr>
                        <a:t> </a:t>
                      </a:r>
                      <a:endParaRPr lang="en-US" sz="2000" dirty="0"/>
                    </a:p>
                  </a:txBody>
                  <a:tcPr anchor="ctr"/>
                </a:tc>
                <a:tc>
                  <a:txBody>
                    <a:bodyPr/>
                    <a:lstStyle/>
                    <a:p>
                      <a:pPr algn="ctr"/>
                      <a:r>
                        <a:rPr lang="en-US" sz="2000" dirty="0"/>
                        <a:t>Health Policy Fellow</a:t>
                      </a:r>
                    </a:p>
                  </a:txBody>
                  <a:tcPr anchor="ctr"/>
                </a:tc>
                <a:extLst>
                  <a:ext uri="{0D108BD9-81ED-4DB2-BD59-A6C34878D82A}">
                    <a16:rowId xmlns:a16="http://schemas.microsoft.com/office/drawing/2014/main" val="3295701780"/>
                  </a:ext>
                </a:extLst>
              </a:tr>
            </a:tbl>
          </a:graphicData>
        </a:graphic>
      </p:graphicFrame>
    </p:spTree>
    <p:extLst>
      <p:ext uri="{BB962C8B-B14F-4D97-AF65-F5344CB8AC3E}">
        <p14:creationId xmlns:p14="http://schemas.microsoft.com/office/powerpoint/2010/main" val="42115760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4D79D-DCE6-C4EC-71D3-365A41F4FAD4}"/>
              </a:ext>
            </a:extLst>
          </p:cNvPr>
          <p:cNvSpPr>
            <a:spLocks noGrp="1"/>
          </p:cNvSpPr>
          <p:nvPr>
            <p:ph type="title"/>
          </p:nvPr>
        </p:nvSpPr>
        <p:spPr/>
        <p:txBody>
          <a:bodyPr/>
          <a:lstStyle/>
          <a:p>
            <a:r>
              <a:rPr lang="en-US"/>
              <a:t>Poll the AUDIENCE- Which is Your Favorite?</a:t>
            </a:r>
          </a:p>
        </p:txBody>
      </p:sp>
      <p:sp>
        <p:nvSpPr>
          <p:cNvPr id="3" name="Content Placeholder 2">
            <a:extLst>
              <a:ext uri="{FF2B5EF4-FFF2-40B4-BE49-F238E27FC236}">
                <a16:creationId xmlns:a16="http://schemas.microsoft.com/office/drawing/2014/main" id="{4D04EECE-CD99-AE30-A031-E04D1FE4E914}"/>
              </a:ext>
            </a:extLst>
          </p:cNvPr>
          <p:cNvSpPr>
            <a:spLocks noGrp="1"/>
          </p:cNvSpPr>
          <p:nvPr>
            <p:ph idx="1"/>
          </p:nvPr>
        </p:nvSpPr>
        <p:spPr/>
        <p:txBody>
          <a:bodyPr/>
          <a:lstStyle/>
          <a:p>
            <a:pPr marL="457200" lvl="1" indent="0">
              <a:lnSpc>
                <a:spcPct val="107000"/>
              </a:lnSpc>
              <a:spcBef>
                <a:spcPts val="0"/>
              </a:spcBef>
              <a:buNone/>
            </a:pPr>
            <a:r>
              <a:rPr lang="en-US" sz="2800"/>
              <a:t>A) ACCP PharmConnect</a:t>
            </a:r>
          </a:p>
          <a:p>
            <a:pPr marL="457200" lvl="1" indent="0">
              <a:lnSpc>
                <a:spcPct val="107000"/>
              </a:lnSpc>
              <a:spcBef>
                <a:spcPts val="0"/>
              </a:spcBef>
              <a:buNone/>
            </a:pPr>
            <a:r>
              <a:rPr lang="en-US" sz="2800"/>
              <a:t>B) ACCP PharmPulse</a:t>
            </a:r>
          </a:p>
          <a:p>
            <a:pPr marL="457200" lvl="1" indent="0">
              <a:lnSpc>
                <a:spcPct val="107000"/>
              </a:lnSpc>
              <a:spcBef>
                <a:spcPts val="0"/>
              </a:spcBef>
              <a:buNone/>
            </a:pPr>
            <a:r>
              <a:rPr lang="en-US" sz="2800"/>
              <a:t>C) ACCP PharmSync</a:t>
            </a:r>
          </a:p>
          <a:p>
            <a:pPr marL="457200" lvl="1" indent="0">
              <a:lnSpc>
                <a:spcPct val="107000"/>
              </a:lnSpc>
              <a:spcBef>
                <a:spcPts val="0"/>
              </a:spcBef>
              <a:buNone/>
            </a:pPr>
            <a:r>
              <a:rPr lang="en-US" sz="2800"/>
              <a:t>D) ACCP Pharmacy catalyst</a:t>
            </a:r>
          </a:p>
          <a:p>
            <a:pPr marL="457200" marR="0" lvl="1" indent="0">
              <a:lnSpc>
                <a:spcPct val="107000"/>
              </a:lnSpc>
              <a:spcBef>
                <a:spcPts val="0"/>
              </a:spcBef>
              <a:spcAft>
                <a:spcPts val="0"/>
              </a:spcAft>
              <a:buNone/>
            </a:pPr>
            <a:r>
              <a:rPr lang="en-US" sz="2800"/>
              <a:t>E) ACCP Clinical Insights</a:t>
            </a:r>
          </a:p>
          <a:p>
            <a:pPr marL="457200" marR="0" lvl="1" indent="0">
              <a:lnSpc>
                <a:spcPct val="107000"/>
              </a:lnSpc>
              <a:spcBef>
                <a:spcPts val="0"/>
              </a:spcBef>
              <a:spcAft>
                <a:spcPts val="0"/>
              </a:spcAft>
              <a:buNone/>
            </a:pPr>
            <a:r>
              <a:rPr lang="en-US" sz="2800"/>
              <a:t>F) ACCP the Dose</a:t>
            </a:r>
          </a:p>
          <a:p>
            <a:pPr marL="457200" marR="0" lvl="1" indent="0">
              <a:lnSpc>
                <a:spcPct val="107000"/>
              </a:lnSpc>
              <a:spcBef>
                <a:spcPts val="0"/>
              </a:spcBef>
              <a:spcAft>
                <a:spcPts val="800"/>
              </a:spcAft>
              <a:buNone/>
            </a:pPr>
            <a:r>
              <a:rPr lang="en-US" sz="2800"/>
              <a:t>G) ACCP Clinically Speaking</a:t>
            </a:r>
          </a:p>
          <a:p>
            <a:endParaRPr lang="en-US"/>
          </a:p>
        </p:txBody>
      </p:sp>
    </p:spTree>
    <p:extLst>
      <p:ext uri="{BB962C8B-B14F-4D97-AF65-F5344CB8AC3E}">
        <p14:creationId xmlns:p14="http://schemas.microsoft.com/office/powerpoint/2010/main" val="33129338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7F654-0F50-6F4D-D8B6-B02933784651}"/>
              </a:ext>
            </a:extLst>
          </p:cNvPr>
          <p:cNvSpPr>
            <a:spLocks noGrp="1"/>
          </p:cNvSpPr>
          <p:nvPr>
            <p:ph type="title"/>
          </p:nvPr>
        </p:nvSpPr>
        <p:spPr/>
        <p:txBody>
          <a:bodyPr/>
          <a:lstStyle/>
          <a:p>
            <a:r>
              <a:rPr lang="en-US"/>
              <a:t>Summary</a:t>
            </a:r>
          </a:p>
        </p:txBody>
      </p:sp>
      <p:sp>
        <p:nvSpPr>
          <p:cNvPr id="3" name="Content Placeholder 2">
            <a:extLst>
              <a:ext uri="{FF2B5EF4-FFF2-40B4-BE49-F238E27FC236}">
                <a16:creationId xmlns:a16="http://schemas.microsoft.com/office/drawing/2014/main" id="{F9A5340D-B880-D9F0-0AF4-AE0AAE648560}"/>
              </a:ext>
            </a:extLst>
          </p:cNvPr>
          <p:cNvSpPr>
            <a:spLocks noGrp="1"/>
          </p:cNvSpPr>
          <p:nvPr>
            <p:ph idx="1"/>
          </p:nvPr>
        </p:nvSpPr>
        <p:spPr/>
        <p:txBody>
          <a:bodyPr>
            <a:normAutofit lnSpcReduction="10000"/>
          </a:bodyPr>
          <a:lstStyle/>
          <a:p>
            <a:pPr>
              <a:buFont typeface="Arial" panose="020B0604020202020204" pitchFamily="34" charset="0"/>
              <a:buChar char="•"/>
            </a:pPr>
            <a:r>
              <a:rPr lang="en-US"/>
              <a:t>Review of pharmacy podcasts was completed to identify:</a:t>
            </a:r>
          </a:p>
          <a:p>
            <a:pPr lvl="1"/>
            <a:r>
              <a:rPr lang="en-US"/>
              <a:t>Current podcast market</a:t>
            </a:r>
          </a:p>
          <a:p>
            <a:pPr lvl="1"/>
            <a:r>
              <a:rPr lang="en-US"/>
              <a:t>Existing gaps</a:t>
            </a:r>
          </a:p>
          <a:p>
            <a:pPr>
              <a:buFont typeface="Arial" panose="020B0604020202020204" pitchFamily="34" charset="0"/>
              <a:buChar char="•"/>
            </a:pPr>
            <a:r>
              <a:rPr lang="en-US"/>
              <a:t>Nationwide survey of ACCP members completed to assess interest and podcast preferences</a:t>
            </a:r>
          </a:p>
          <a:p>
            <a:pPr>
              <a:buFont typeface="Arial" panose="020B0604020202020204" pitchFamily="34" charset="0"/>
              <a:buChar char="•"/>
            </a:pPr>
            <a:r>
              <a:rPr lang="en-US"/>
              <a:t>Proposed Design of Podcast includes: </a:t>
            </a:r>
          </a:p>
          <a:p>
            <a:pPr lvl="1"/>
            <a:r>
              <a:rPr lang="en-US"/>
              <a:t>Weekly </a:t>
            </a:r>
          </a:p>
          <a:p>
            <a:pPr lvl="1"/>
            <a:r>
              <a:rPr lang="en-US"/>
              <a:t>21–30 minutes</a:t>
            </a:r>
          </a:p>
          <a:p>
            <a:pPr lvl="1"/>
            <a:r>
              <a:rPr lang="en-US"/>
              <a:t>Variety of formats (e.g. expert interviews)</a:t>
            </a:r>
          </a:p>
          <a:p>
            <a:pPr>
              <a:buFont typeface="Arial" panose="020B0604020202020204" pitchFamily="34" charset="0"/>
              <a:buChar char="•"/>
            </a:pPr>
            <a:r>
              <a:rPr lang="en-US"/>
              <a:t>Planning for content production, marketing, and long-term sustainability.</a:t>
            </a:r>
          </a:p>
        </p:txBody>
      </p:sp>
    </p:spTree>
    <p:extLst>
      <p:ext uri="{BB962C8B-B14F-4D97-AF65-F5344CB8AC3E}">
        <p14:creationId xmlns:p14="http://schemas.microsoft.com/office/powerpoint/2010/main" val="4214677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1"/>
          <p:cNvSpPr txBox="1">
            <a:spLocks noGrp="1"/>
          </p:cNvSpPr>
          <p:nvPr>
            <p:ph type="body" idx="2"/>
          </p:nvPr>
        </p:nvSpPr>
        <p:spPr>
          <a:xfrm>
            <a:off x="1515820" y="749300"/>
            <a:ext cx="9144000" cy="2740021"/>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ct val="100000"/>
              <a:buNone/>
            </a:pPr>
            <a:r>
              <a:rPr lang="en-US" sz="4300" b="1"/>
              <a:t>Capstone Project 2</a:t>
            </a:r>
          </a:p>
          <a:p>
            <a:pPr marL="0" lvl="0" indent="0" algn="l" rtl="0">
              <a:lnSpc>
                <a:spcPct val="90000"/>
              </a:lnSpc>
              <a:spcBef>
                <a:spcPts val="0"/>
              </a:spcBef>
              <a:spcAft>
                <a:spcPts val="0"/>
              </a:spcAft>
              <a:buClr>
                <a:schemeClr val="lt1"/>
              </a:buClr>
              <a:buSzPct val="100000"/>
              <a:buNone/>
            </a:pPr>
            <a:r>
              <a:rPr lang="en-US" sz="4300" b="1"/>
              <a:t>VCU/ACCP/ASHP Congressional Health Policy Fellowship </a:t>
            </a:r>
            <a:endParaRPr sz="4300" b="1"/>
          </a:p>
          <a:p>
            <a:pPr marL="0" lvl="0" indent="0" algn="l" rtl="0">
              <a:lnSpc>
                <a:spcPct val="90000"/>
              </a:lnSpc>
              <a:spcBef>
                <a:spcPts val="1000"/>
              </a:spcBef>
              <a:spcAft>
                <a:spcPts val="0"/>
              </a:spcAft>
              <a:buClr>
                <a:schemeClr val="lt1"/>
              </a:buClr>
              <a:buSzPct val="100000"/>
              <a:buNone/>
            </a:pPr>
            <a:r>
              <a:rPr lang="en-US" sz="3000"/>
              <a:t>Recommendations for Recruitment Enhancement</a:t>
            </a:r>
            <a:endParaRPr sz="3000"/>
          </a:p>
        </p:txBody>
      </p:sp>
      <p:sp>
        <p:nvSpPr>
          <p:cNvPr id="77" name="Google Shape;77;p1"/>
          <p:cNvSpPr txBox="1">
            <a:spLocks noGrp="1"/>
          </p:cNvSpPr>
          <p:nvPr>
            <p:ph type="body" idx="3"/>
          </p:nvPr>
        </p:nvSpPr>
        <p:spPr>
          <a:xfrm>
            <a:off x="577850" y="3602038"/>
            <a:ext cx="11473737" cy="1719975"/>
          </a:xfrm>
          <a:prstGeom prst="rect">
            <a:avLst/>
          </a:prstGeom>
          <a:noFill/>
          <a:ln>
            <a:noFill/>
          </a:ln>
        </p:spPr>
        <p:txBody>
          <a:bodyPr spcFirstLastPara="1" wrap="square" lIns="91425" tIns="45700" rIns="91425" bIns="45700" anchor="t" anchorCtr="0">
            <a:normAutofit fontScale="85000" lnSpcReduction="10000"/>
          </a:bodyPr>
          <a:lstStyle/>
          <a:p>
            <a:pPr marL="0" lvl="0" indent="0" algn="l" rtl="0">
              <a:lnSpc>
                <a:spcPct val="90000"/>
              </a:lnSpc>
              <a:spcBef>
                <a:spcPts val="1000"/>
              </a:spcBef>
              <a:spcAft>
                <a:spcPts val="0"/>
              </a:spcAft>
              <a:buClr>
                <a:schemeClr val="lt1"/>
              </a:buClr>
              <a:buSzPct val="100000"/>
              <a:buNone/>
            </a:pPr>
            <a:r>
              <a:rPr lang="en-US" sz="2600"/>
              <a:t>Jacqueline Cleary, PharmD, BCACP		Lyndsi Meyenburg, PharmD, BCPS</a:t>
            </a:r>
            <a:endParaRPr/>
          </a:p>
          <a:p>
            <a:pPr marL="0" lvl="0" indent="0" algn="l" rtl="0">
              <a:lnSpc>
                <a:spcPct val="90000"/>
              </a:lnSpc>
              <a:spcBef>
                <a:spcPts val="1000"/>
              </a:spcBef>
              <a:spcAft>
                <a:spcPts val="0"/>
              </a:spcAft>
              <a:buClr>
                <a:schemeClr val="lt1"/>
              </a:buClr>
              <a:buSzPct val="100000"/>
              <a:buNone/>
            </a:pPr>
            <a:r>
              <a:rPr lang="en-US" sz="2600"/>
              <a:t>Sarah Kain, PharmD, BCACP, TTS		Justin Moore, PharmD, MS, BCPS, BCIDP</a:t>
            </a:r>
            <a:endParaRPr/>
          </a:p>
          <a:p>
            <a:pPr marL="0" lvl="0" indent="0" algn="l" rtl="0">
              <a:lnSpc>
                <a:spcPct val="90000"/>
              </a:lnSpc>
              <a:spcBef>
                <a:spcPts val="1000"/>
              </a:spcBef>
              <a:spcAft>
                <a:spcPts val="0"/>
              </a:spcAft>
              <a:buClr>
                <a:schemeClr val="lt1"/>
              </a:buClr>
              <a:buSzPct val="100000"/>
              <a:buNone/>
            </a:pPr>
            <a:r>
              <a:rPr lang="en-US" sz="2600"/>
              <a:t>James Lee, PharmD, FCCP, AACC, BCACP	Susan Smith, PharmD, BCCCP, FCCM</a:t>
            </a:r>
          </a:p>
          <a:p>
            <a:pPr marL="0" lvl="0" indent="0" algn="l" rtl="0">
              <a:lnSpc>
                <a:spcPct val="90000"/>
              </a:lnSpc>
              <a:spcBef>
                <a:spcPts val="1000"/>
              </a:spcBef>
              <a:spcAft>
                <a:spcPts val="0"/>
              </a:spcAft>
              <a:buClr>
                <a:schemeClr val="lt1"/>
              </a:buClr>
              <a:buSzPct val="100000"/>
              <a:buNone/>
            </a:pPr>
            <a:r>
              <a:rPr lang="en-US" sz="2600"/>
              <a:t>Advisors: Kathy Pham, PharmD, FPPA, BCPPS and Kristin Zimmerman, PharmD, BCGP</a:t>
            </a:r>
            <a:endParaRPr/>
          </a:p>
          <a:p>
            <a:pPr marL="0" lvl="0" indent="0" algn="l" rtl="0">
              <a:lnSpc>
                <a:spcPct val="90000"/>
              </a:lnSpc>
              <a:spcBef>
                <a:spcPts val="1000"/>
              </a:spcBef>
              <a:spcAft>
                <a:spcPts val="0"/>
              </a:spcAft>
              <a:buClr>
                <a:schemeClr val="lt1"/>
              </a:buClr>
              <a:buSzPct val="100000"/>
              <a:buNone/>
            </a:pP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Questrial"/>
              <a:buNone/>
            </a:pPr>
            <a:r>
              <a:rPr lang="en-US"/>
              <a:t>VCU/ACCP/ASHP Congressional Health Policy Fellowship</a:t>
            </a:r>
            <a:endParaRPr/>
          </a:p>
        </p:txBody>
      </p:sp>
      <p:sp>
        <p:nvSpPr>
          <p:cNvPr id="95" name="Google Shape;95;p4"/>
          <p:cNvSpPr txBox="1">
            <a:spLocks noGrp="1"/>
          </p:cNvSpPr>
          <p:nvPr>
            <p:ph type="body" idx="1"/>
          </p:nvPr>
        </p:nvSpPr>
        <p:spPr>
          <a:xfrm>
            <a:off x="838200" y="1825625"/>
            <a:ext cx="7124271" cy="4337273"/>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90000"/>
              </a:lnSpc>
              <a:spcBef>
                <a:spcPts val="0"/>
              </a:spcBef>
              <a:spcAft>
                <a:spcPts val="0"/>
              </a:spcAft>
              <a:buClr>
                <a:schemeClr val="dk1"/>
              </a:buClr>
              <a:buSzPct val="100000"/>
              <a:buNone/>
            </a:pPr>
            <a:r>
              <a:rPr lang="en-US"/>
              <a:t>Post-Graduate Pharmacy Fellowship established in 2006</a:t>
            </a:r>
            <a:br>
              <a:rPr lang="en-US"/>
            </a:br>
            <a:endParaRPr/>
          </a:p>
          <a:p>
            <a:pPr marL="0" lvl="0" indent="0" algn="l" rtl="0">
              <a:lnSpc>
                <a:spcPct val="90000"/>
              </a:lnSpc>
              <a:spcBef>
                <a:spcPts val="1000"/>
              </a:spcBef>
              <a:spcAft>
                <a:spcPts val="0"/>
              </a:spcAft>
              <a:buClr>
                <a:schemeClr val="dk1"/>
              </a:buClr>
              <a:buSzPct val="100000"/>
              <a:buNone/>
            </a:pPr>
            <a:r>
              <a:rPr lang="en-US"/>
              <a:t>Purpose</a:t>
            </a:r>
            <a:endParaRPr/>
          </a:p>
          <a:p>
            <a:pPr marL="685800" lvl="1" indent="-228600" algn="l" rtl="0">
              <a:lnSpc>
                <a:spcPct val="90000"/>
              </a:lnSpc>
              <a:spcBef>
                <a:spcPts val="500"/>
              </a:spcBef>
              <a:spcAft>
                <a:spcPts val="0"/>
              </a:spcAft>
              <a:buClr>
                <a:schemeClr val="dk1"/>
              </a:buClr>
              <a:buSzPct val="100000"/>
              <a:buChar char="•"/>
            </a:pPr>
            <a:r>
              <a:rPr lang="en-US"/>
              <a:t>Health care policy/issue prioritization</a:t>
            </a:r>
            <a:endParaRPr/>
          </a:p>
          <a:p>
            <a:pPr marL="685800" lvl="1" indent="-228600" algn="l" rtl="0">
              <a:lnSpc>
                <a:spcPct val="90000"/>
              </a:lnSpc>
              <a:spcBef>
                <a:spcPts val="500"/>
              </a:spcBef>
              <a:spcAft>
                <a:spcPts val="0"/>
              </a:spcAft>
              <a:buClr>
                <a:schemeClr val="dk1"/>
              </a:buClr>
              <a:buSzPct val="100000"/>
              <a:buChar char="•"/>
            </a:pPr>
            <a:r>
              <a:rPr lang="en-US"/>
              <a:t>Policy analysis</a:t>
            </a:r>
            <a:endParaRPr/>
          </a:p>
          <a:p>
            <a:pPr marL="685800" lvl="1" indent="-228600" algn="l" rtl="0">
              <a:lnSpc>
                <a:spcPct val="90000"/>
              </a:lnSpc>
              <a:spcBef>
                <a:spcPts val="500"/>
              </a:spcBef>
              <a:spcAft>
                <a:spcPts val="0"/>
              </a:spcAft>
              <a:buClr>
                <a:schemeClr val="dk1"/>
              </a:buClr>
              <a:buSzPct val="100000"/>
              <a:buChar char="•"/>
            </a:pPr>
            <a:r>
              <a:rPr lang="en-US"/>
              <a:t>Legislative evaluation and policy development</a:t>
            </a:r>
            <a:endParaRPr/>
          </a:p>
          <a:p>
            <a:pPr marL="685800" lvl="1" indent="-228600" algn="l" rtl="0">
              <a:lnSpc>
                <a:spcPct val="90000"/>
              </a:lnSpc>
              <a:spcBef>
                <a:spcPts val="500"/>
              </a:spcBef>
              <a:spcAft>
                <a:spcPts val="0"/>
              </a:spcAft>
              <a:buClr>
                <a:schemeClr val="dk1"/>
              </a:buClr>
              <a:buSzPct val="100000"/>
              <a:buChar char="•"/>
            </a:pPr>
            <a:r>
              <a:rPr lang="en-US"/>
              <a:t>Current affairs research</a:t>
            </a:r>
            <a:endParaRPr/>
          </a:p>
          <a:p>
            <a:pPr marL="685800" lvl="1" indent="-228600" algn="l" rtl="0">
              <a:lnSpc>
                <a:spcPct val="90000"/>
              </a:lnSpc>
              <a:spcBef>
                <a:spcPts val="500"/>
              </a:spcBef>
              <a:spcAft>
                <a:spcPts val="0"/>
              </a:spcAft>
              <a:buClr>
                <a:schemeClr val="dk1"/>
              </a:buClr>
              <a:buSzPct val="100000"/>
              <a:buChar char="•"/>
            </a:pPr>
            <a:r>
              <a:rPr lang="en-US"/>
              <a:t>Writing</a:t>
            </a:r>
            <a:endParaRPr/>
          </a:p>
          <a:p>
            <a:pPr marL="685800" lvl="1" indent="-228600" algn="l" rtl="0">
              <a:lnSpc>
                <a:spcPct val="90000"/>
              </a:lnSpc>
              <a:spcBef>
                <a:spcPts val="500"/>
              </a:spcBef>
              <a:spcAft>
                <a:spcPts val="0"/>
              </a:spcAft>
              <a:buClr>
                <a:schemeClr val="dk1"/>
              </a:buClr>
              <a:buSzPct val="100000"/>
              <a:buChar char="•"/>
            </a:pPr>
            <a:r>
              <a:rPr lang="en-US"/>
              <a:t>Advocacy program development and implementation</a:t>
            </a:r>
            <a:endParaRPr/>
          </a:p>
        </p:txBody>
      </p:sp>
      <p:pic>
        <p:nvPicPr>
          <p:cNvPr id="96" name="Google Shape;96;p4"/>
          <p:cNvPicPr preferRelativeResize="0"/>
          <p:nvPr/>
        </p:nvPicPr>
        <p:blipFill rotWithShape="1">
          <a:blip r:embed="rId3">
            <a:alphaModFix/>
          </a:blip>
          <a:srcRect/>
          <a:stretch/>
        </p:blipFill>
        <p:spPr>
          <a:xfrm>
            <a:off x="8248382" y="2097768"/>
            <a:ext cx="1805574" cy="832205"/>
          </a:xfrm>
          <a:prstGeom prst="rect">
            <a:avLst/>
          </a:prstGeom>
          <a:noFill/>
          <a:ln>
            <a:noFill/>
          </a:ln>
        </p:spPr>
      </p:pic>
      <p:pic>
        <p:nvPicPr>
          <p:cNvPr id="97" name="Google Shape;97;p4"/>
          <p:cNvPicPr preferRelativeResize="0"/>
          <p:nvPr/>
        </p:nvPicPr>
        <p:blipFill rotWithShape="1">
          <a:blip r:embed="rId4">
            <a:alphaModFix/>
          </a:blip>
          <a:srcRect t="27054" b="29008"/>
          <a:stretch/>
        </p:blipFill>
        <p:spPr>
          <a:xfrm>
            <a:off x="8248382" y="3291582"/>
            <a:ext cx="3009900" cy="1194080"/>
          </a:xfrm>
          <a:prstGeom prst="rect">
            <a:avLst/>
          </a:prstGeom>
          <a:noFill/>
          <a:ln>
            <a:noFill/>
          </a:ln>
        </p:spPr>
      </p:pic>
      <p:pic>
        <p:nvPicPr>
          <p:cNvPr id="98" name="Google Shape;98;p4"/>
          <p:cNvPicPr preferRelativeResize="0"/>
          <p:nvPr/>
        </p:nvPicPr>
        <p:blipFill rotWithShape="1">
          <a:blip r:embed="rId5">
            <a:alphaModFix/>
          </a:blip>
          <a:srcRect/>
          <a:stretch/>
        </p:blipFill>
        <p:spPr>
          <a:xfrm>
            <a:off x="8248382" y="5102974"/>
            <a:ext cx="2381825" cy="69690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Questrial"/>
              <a:buNone/>
            </a:pPr>
            <a:r>
              <a:rPr lang="en-US"/>
              <a:t>VCU/ACCP/ASHP Congressional Health Policy Fellowship</a:t>
            </a:r>
            <a:endParaRPr/>
          </a:p>
        </p:txBody>
      </p:sp>
      <p:sp>
        <p:nvSpPr>
          <p:cNvPr id="104" name="Google Shape;104;p5"/>
          <p:cNvSpPr txBox="1">
            <a:spLocks noGrp="1"/>
          </p:cNvSpPr>
          <p:nvPr>
            <p:ph type="body" idx="1"/>
          </p:nvPr>
        </p:nvSpPr>
        <p:spPr>
          <a:xfrm>
            <a:off x="838200" y="1825625"/>
            <a:ext cx="10515600" cy="4337273"/>
          </a:xfrm>
          <a:prstGeom prst="rect">
            <a:avLst/>
          </a:prstGeom>
          <a:noFill/>
          <a:ln>
            <a:noFill/>
          </a:ln>
        </p:spPr>
        <p:txBody>
          <a:bodyPr spcFirstLastPara="1" wrap="square" lIns="91425" tIns="45700" rIns="91425" bIns="45700" anchor="t" anchorCtr="0">
            <a:normAutofit fontScale="92500" lnSpcReduction="10000"/>
          </a:bodyPr>
          <a:lstStyle/>
          <a:p>
            <a:pPr marL="228600" lvl="0" indent="-228600" algn="l" rtl="0">
              <a:lnSpc>
                <a:spcPct val="90000"/>
              </a:lnSpc>
              <a:spcBef>
                <a:spcPts val="0"/>
              </a:spcBef>
              <a:spcAft>
                <a:spcPts val="0"/>
              </a:spcAft>
              <a:buClr>
                <a:schemeClr val="dk1"/>
              </a:buClr>
              <a:buSzPts val="2800"/>
              <a:buChar char="•"/>
            </a:pPr>
            <a:r>
              <a:rPr lang="en-US"/>
              <a:t>14-month program, starts in July</a:t>
            </a:r>
            <a:endParaRPr/>
          </a:p>
          <a:p>
            <a:pPr marL="228600" lvl="0" indent="-50800" algn="l" rtl="0">
              <a:lnSpc>
                <a:spcPct val="90000"/>
              </a:lnSpc>
              <a:spcBef>
                <a:spcPts val="1000"/>
              </a:spcBef>
              <a:spcAft>
                <a:spcPts val="0"/>
              </a:spcAft>
              <a:buClr>
                <a:schemeClr val="dk1"/>
              </a:buClr>
              <a:buSzPts val="2800"/>
              <a:buNone/>
            </a:pPr>
            <a:endParaRPr/>
          </a:p>
          <a:p>
            <a:pPr marL="228600" lvl="0" indent="-50800" algn="l" rtl="0">
              <a:lnSpc>
                <a:spcPct val="90000"/>
              </a:lnSpc>
              <a:spcBef>
                <a:spcPts val="1000"/>
              </a:spcBef>
              <a:spcAft>
                <a:spcPts val="0"/>
              </a:spcAft>
              <a:buClr>
                <a:schemeClr val="dk1"/>
              </a:buClr>
              <a:buSzPts val="2800"/>
              <a:buNone/>
            </a:pPr>
            <a:endParaRPr/>
          </a:p>
          <a:p>
            <a:pPr marL="914400" lvl="2" indent="0" algn="l" rtl="0">
              <a:lnSpc>
                <a:spcPct val="90000"/>
              </a:lnSpc>
              <a:spcBef>
                <a:spcPts val="500"/>
              </a:spcBef>
              <a:spcAft>
                <a:spcPts val="0"/>
              </a:spcAft>
              <a:buClr>
                <a:schemeClr val="dk1"/>
              </a:buClr>
              <a:buSzPts val="2000"/>
              <a:buNone/>
            </a:pPr>
            <a:br>
              <a:rPr lang="en-US"/>
            </a:br>
            <a:endParaRPr lang="en-US"/>
          </a:p>
          <a:p>
            <a:pPr marL="914400" lvl="2" indent="0" algn="l" rtl="0">
              <a:lnSpc>
                <a:spcPct val="90000"/>
              </a:lnSpc>
              <a:spcBef>
                <a:spcPts val="500"/>
              </a:spcBef>
              <a:spcAft>
                <a:spcPts val="0"/>
              </a:spcAft>
              <a:buClr>
                <a:schemeClr val="dk1"/>
              </a:buClr>
              <a:buSzPts val="2000"/>
              <a:buNone/>
            </a:pPr>
            <a:endParaRPr/>
          </a:p>
          <a:p>
            <a:pPr marL="228600" lvl="0" indent="-228600" algn="l" rtl="0">
              <a:lnSpc>
                <a:spcPct val="90000"/>
              </a:lnSpc>
              <a:spcBef>
                <a:spcPts val="1000"/>
              </a:spcBef>
              <a:spcAft>
                <a:spcPts val="0"/>
              </a:spcAft>
              <a:buClr>
                <a:schemeClr val="dk1"/>
              </a:buClr>
              <a:buSzPts val="2800"/>
              <a:buChar char="•"/>
            </a:pPr>
            <a:r>
              <a:rPr lang="en-US"/>
              <a:t>Core faculty</a:t>
            </a:r>
            <a:endParaRPr/>
          </a:p>
          <a:p>
            <a:pPr marL="685800" lvl="1" indent="-228600" algn="l" rtl="0">
              <a:lnSpc>
                <a:spcPct val="90000"/>
              </a:lnSpc>
              <a:spcBef>
                <a:spcPts val="500"/>
              </a:spcBef>
              <a:spcAft>
                <a:spcPts val="0"/>
              </a:spcAft>
              <a:buClr>
                <a:schemeClr val="dk1"/>
              </a:buClr>
              <a:buSzPts val="2400"/>
              <a:buChar char="•"/>
            </a:pPr>
            <a:r>
              <a:rPr lang="en-US"/>
              <a:t>ACCP and ASHP government affairs/relations staff</a:t>
            </a:r>
            <a:endParaRPr/>
          </a:p>
          <a:p>
            <a:pPr marL="685800" lvl="1" indent="-76200" algn="l" rtl="0">
              <a:lnSpc>
                <a:spcPct val="90000"/>
              </a:lnSpc>
              <a:spcBef>
                <a:spcPts val="500"/>
              </a:spcBef>
              <a:spcAft>
                <a:spcPts val="0"/>
              </a:spcAft>
              <a:buClr>
                <a:schemeClr val="dk1"/>
              </a:buClr>
              <a:buSzPts val="2400"/>
              <a:buNone/>
            </a:pPr>
            <a:endParaRPr/>
          </a:p>
          <a:p>
            <a:pPr marL="228600" lvl="0" indent="-228600" algn="l" rtl="0">
              <a:lnSpc>
                <a:spcPct val="90000"/>
              </a:lnSpc>
              <a:spcBef>
                <a:spcPts val="1000"/>
              </a:spcBef>
              <a:spcAft>
                <a:spcPts val="0"/>
              </a:spcAft>
              <a:buClr>
                <a:schemeClr val="dk1"/>
              </a:buClr>
              <a:buSzPts val="2800"/>
              <a:buChar char="•"/>
            </a:pPr>
            <a:r>
              <a:rPr lang="en-US"/>
              <a:t>Application materials, process, and timeline comparable to residency and fellowship programs</a:t>
            </a:r>
            <a:endParaRPr/>
          </a:p>
          <a:p>
            <a:pPr marL="685800" lvl="1" indent="-228600" algn="l" rtl="0">
              <a:lnSpc>
                <a:spcPct val="90000"/>
              </a:lnSpc>
              <a:spcBef>
                <a:spcPts val="500"/>
              </a:spcBef>
              <a:spcAft>
                <a:spcPts val="0"/>
              </a:spcAft>
              <a:buClr>
                <a:schemeClr val="dk1"/>
              </a:buClr>
              <a:buSzPts val="2400"/>
              <a:buChar char="•"/>
            </a:pPr>
            <a:r>
              <a:rPr lang="en-US"/>
              <a:t>Must be US citizen</a:t>
            </a:r>
            <a:endParaRPr/>
          </a:p>
        </p:txBody>
      </p:sp>
      <p:graphicFrame>
        <p:nvGraphicFramePr>
          <p:cNvPr id="105" name="Google Shape;105;p5"/>
          <p:cNvGraphicFramePr/>
          <p:nvPr/>
        </p:nvGraphicFramePr>
        <p:xfrm>
          <a:off x="1358716" y="2306648"/>
          <a:ext cx="9474567" cy="1463060"/>
        </p:xfrm>
        <a:graphic>
          <a:graphicData uri="http://schemas.openxmlformats.org/drawingml/2006/table">
            <a:tbl>
              <a:tblPr firstRow="1" bandRow="1">
                <a:noFill/>
              </a:tblPr>
              <a:tblGrid>
                <a:gridCol w="2687191">
                  <a:extLst>
                    <a:ext uri="{9D8B030D-6E8A-4147-A177-3AD203B41FA5}">
                      <a16:colId xmlns:a16="http://schemas.microsoft.com/office/drawing/2014/main" val="20000"/>
                    </a:ext>
                  </a:extLst>
                </a:gridCol>
                <a:gridCol w="2254685">
                  <a:extLst>
                    <a:ext uri="{9D8B030D-6E8A-4147-A177-3AD203B41FA5}">
                      <a16:colId xmlns:a16="http://schemas.microsoft.com/office/drawing/2014/main" val="20001"/>
                    </a:ext>
                  </a:extLst>
                </a:gridCol>
                <a:gridCol w="4532691">
                  <a:extLst>
                    <a:ext uri="{9D8B030D-6E8A-4147-A177-3AD203B41FA5}">
                      <a16:colId xmlns:a16="http://schemas.microsoft.com/office/drawing/2014/main" val="20002"/>
                    </a:ext>
                  </a:extLst>
                </a:gridCol>
              </a:tblGrid>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2400" u="none" strike="noStrike" cap="none"/>
                        <a:t>July</a:t>
                      </a:r>
                      <a:endParaRPr sz="1800" u="none" strike="noStrike" cap="none"/>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n-US" sz="2400" u="none" strike="noStrike" cap="none"/>
                        <a:t>July - August</a:t>
                      </a:r>
                      <a:endParaRPr sz="1800" u="none" strike="noStrike" cap="none"/>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n-US" sz="2400" u="none" strike="noStrike" cap="none"/>
                        <a:t>August </a:t>
                      </a:r>
                      <a:r>
                        <a:rPr lang="en-US" sz="2400" u="none" strike="noStrike" cap="none">
                          <a:sym typeface="Wingdings" pitchFamily="2" charset="2"/>
                        </a:rPr>
                        <a:t></a:t>
                      </a:r>
                      <a:r>
                        <a:rPr lang="en-US" sz="2400" u="none" strike="noStrike" cap="none"/>
                        <a:t> Remainder of Year</a:t>
                      </a:r>
                      <a:endParaRPr sz="1800" u="none" strike="noStrike" cap="none"/>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en-US" sz="2000" u="none" strike="noStrike" cap="none"/>
                        <a:t>Brookings Institution</a:t>
                      </a:r>
                      <a:endParaRPr sz="1600" u="none" strike="noStrike" cap="none"/>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n-US" sz="2000" u="none" strike="noStrike" cap="none"/>
                        <a:t>ASHP (</a:t>
                      </a:r>
                      <a:r>
                        <a:rPr lang="en-US" sz="2000"/>
                        <a:t>3 weeks</a:t>
                      </a:r>
                      <a:r>
                        <a:rPr lang="en-US" sz="2000" u="none" strike="noStrike" cap="none"/>
                        <a:t>)</a:t>
                      </a:r>
                      <a:endParaRPr sz="1600" u="none" strike="noStrike" cap="none"/>
                    </a:p>
                    <a:p>
                      <a:pPr marL="0" marR="0" lvl="0" indent="0" algn="l" rtl="0">
                        <a:lnSpc>
                          <a:spcPct val="100000"/>
                        </a:lnSpc>
                        <a:spcBef>
                          <a:spcPts val="0"/>
                        </a:spcBef>
                        <a:spcAft>
                          <a:spcPts val="0"/>
                        </a:spcAft>
                        <a:buClr>
                          <a:srgbClr val="000000"/>
                        </a:buClr>
                        <a:buSzPts val="1800"/>
                        <a:buFont typeface="Arial"/>
                        <a:buNone/>
                      </a:pPr>
                      <a:r>
                        <a:rPr lang="en-US" sz="2000" u="none" strike="noStrike" cap="none"/>
                        <a:t>ACCP (</a:t>
                      </a:r>
                      <a:r>
                        <a:rPr lang="en-US" sz="2000"/>
                        <a:t>3 weeks</a:t>
                      </a:r>
                      <a:r>
                        <a:rPr lang="en-US" sz="2000" u="none" strike="noStrike" cap="none"/>
                        <a:t>)</a:t>
                      </a:r>
                      <a:endParaRPr sz="1600" u="none" strike="noStrike" cap="none"/>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n-US" sz="2000" u="none" strike="noStrike" cap="none"/>
                        <a:t>Placement</a:t>
                      </a:r>
                    </a:p>
                    <a:p>
                      <a:pPr marL="342900" marR="0" lvl="0" indent="-342900" algn="l" rtl="0">
                        <a:lnSpc>
                          <a:spcPct val="100000"/>
                        </a:lnSpc>
                        <a:spcBef>
                          <a:spcPts val="0"/>
                        </a:spcBef>
                        <a:spcAft>
                          <a:spcPts val="0"/>
                        </a:spcAft>
                        <a:buClr>
                          <a:srgbClr val="000000"/>
                        </a:buClr>
                        <a:buSzPts val="1800"/>
                        <a:buFont typeface="Arial" panose="020B0604020202020204" pitchFamily="34" charset="0"/>
                        <a:buChar char="•"/>
                      </a:pPr>
                      <a:r>
                        <a:rPr lang="en-US" sz="2000" u="none" strike="noStrike" cap="none"/>
                        <a:t>Congressional committee </a:t>
                      </a:r>
                      <a:r>
                        <a:rPr lang="en-US" sz="2000" i="1" u="none" strike="noStrike" cap="none"/>
                        <a:t>or</a:t>
                      </a:r>
                      <a:r>
                        <a:rPr lang="en-US" sz="2000" u="none" strike="noStrike" cap="none"/>
                        <a:t> </a:t>
                      </a:r>
                    </a:p>
                    <a:p>
                      <a:pPr marL="342900" marR="0" lvl="0" indent="-342900" algn="l" rtl="0">
                        <a:lnSpc>
                          <a:spcPct val="100000"/>
                        </a:lnSpc>
                        <a:spcBef>
                          <a:spcPts val="0"/>
                        </a:spcBef>
                        <a:spcAft>
                          <a:spcPts val="0"/>
                        </a:spcAft>
                        <a:buClr>
                          <a:srgbClr val="000000"/>
                        </a:buClr>
                        <a:buSzPts val="1800"/>
                        <a:buFont typeface="Arial" panose="020B0604020202020204" pitchFamily="34" charset="0"/>
                        <a:buChar char="•"/>
                      </a:pPr>
                      <a:r>
                        <a:rPr lang="en-US" sz="2000" u="none" strike="noStrike" cap="none"/>
                        <a:t>Congressional office</a:t>
                      </a:r>
                      <a:endParaRPr sz="1600" u="none" strike="noStrike" cap="none"/>
                    </a:p>
                  </a:txBody>
                  <a:tcPr marL="91450" marR="91450" marT="45725" marB="45725"/>
                </a:tc>
                <a:extLst>
                  <a:ext uri="{0D108BD9-81ED-4DB2-BD59-A6C34878D82A}">
                    <a16:rowId xmlns:a16="http://schemas.microsoft.com/office/drawing/2014/main" val="10001"/>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6"/>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Questrial"/>
              <a:buNone/>
            </a:pPr>
            <a:r>
              <a:rPr lang="en-US"/>
              <a:t>VCU/ACCP/ASHP Congressional Health Policy Fellowship</a:t>
            </a:r>
            <a:endParaRPr/>
          </a:p>
        </p:txBody>
      </p:sp>
      <p:sp>
        <p:nvSpPr>
          <p:cNvPr id="111" name="Google Shape;111;p6"/>
          <p:cNvSpPr txBox="1">
            <a:spLocks noGrp="1"/>
          </p:cNvSpPr>
          <p:nvPr>
            <p:ph type="body" idx="1"/>
          </p:nvPr>
        </p:nvSpPr>
        <p:spPr>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ct val="100000"/>
              <a:buNone/>
            </a:pPr>
            <a:endParaRPr lang="en-US"/>
          </a:p>
          <a:p>
            <a:pPr marL="0" lvl="0" indent="0" algn="l" rtl="0">
              <a:lnSpc>
                <a:spcPct val="90000"/>
              </a:lnSpc>
              <a:spcBef>
                <a:spcPts val="0"/>
              </a:spcBef>
              <a:spcAft>
                <a:spcPts val="0"/>
              </a:spcAft>
              <a:buClr>
                <a:schemeClr val="dk1"/>
              </a:buClr>
              <a:buSzPct val="100000"/>
              <a:buNone/>
            </a:pPr>
            <a:endParaRPr lang="en-US"/>
          </a:p>
          <a:p>
            <a:pPr marL="0" lvl="0" indent="0" algn="l" rtl="0">
              <a:lnSpc>
                <a:spcPct val="90000"/>
              </a:lnSpc>
              <a:spcBef>
                <a:spcPts val="0"/>
              </a:spcBef>
              <a:spcAft>
                <a:spcPts val="0"/>
              </a:spcAft>
              <a:buClr>
                <a:schemeClr val="dk1"/>
              </a:buClr>
              <a:buSzPct val="100000"/>
              <a:buNone/>
            </a:pPr>
            <a:r>
              <a:rPr lang="en-US" sz="8800" b="1"/>
              <a:t>18</a:t>
            </a:r>
            <a:r>
              <a:rPr lang="en-US"/>
              <a:t> </a:t>
            </a:r>
            <a:br>
              <a:rPr lang="en-US"/>
            </a:br>
            <a:r>
              <a:rPr lang="en-US" sz="3200" b="1"/>
              <a:t>fellows graduated</a:t>
            </a:r>
            <a:endParaRPr b="1"/>
          </a:p>
        </p:txBody>
      </p:sp>
      <p:sp>
        <p:nvSpPr>
          <p:cNvPr id="2" name="Text Placeholder 1">
            <a:extLst>
              <a:ext uri="{FF2B5EF4-FFF2-40B4-BE49-F238E27FC236}">
                <a16:creationId xmlns:a16="http://schemas.microsoft.com/office/drawing/2014/main" id="{BD93FDE9-F6FA-4F74-B8C0-D7E3EC5D7CBC}"/>
              </a:ext>
            </a:extLst>
          </p:cNvPr>
          <p:cNvSpPr>
            <a:spLocks noGrp="1"/>
          </p:cNvSpPr>
          <p:nvPr>
            <p:ph type="body" idx="2"/>
          </p:nvPr>
        </p:nvSpPr>
        <p:spPr>
          <a:xfrm>
            <a:off x="5072743" y="1825625"/>
            <a:ext cx="6281057" cy="4351338"/>
          </a:xfrm>
        </p:spPr>
        <p:txBody>
          <a:bodyPr>
            <a:normAutofit fontScale="92500" lnSpcReduction="20000"/>
          </a:bodyPr>
          <a:lstStyle/>
          <a:p>
            <a:pPr marL="0" lvl="0" indent="0">
              <a:buSzPct val="100000"/>
              <a:buNone/>
            </a:pPr>
            <a:r>
              <a:rPr lang="en-US" b="1"/>
              <a:t>Pre-fellowship positions</a:t>
            </a:r>
          </a:p>
          <a:p>
            <a:pPr marL="685800" lvl="1" indent="-240029">
              <a:buSzPct val="100000"/>
            </a:pPr>
            <a:r>
              <a:rPr lang="en-US"/>
              <a:t>Pharmacy resident, fellow</a:t>
            </a:r>
          </a:p>
          <a:p>
            <a:pPr marL="685800" lvl="1" indent="-240029">
              <a:buSzPct val="100000"/>
            </a:pPr>
            <a:r>
              <a:rPr lang="en-US"/>
              <a:t>Pharmacist: community, hospital, clinical, military</a:t>
            </a:r>
          </a:p>
          <a:p>
            <a:pPr marL="685800" lvl="1" indent="-240029">
              <a:buSzPct val="100000"/>
            </a:pPr>
            <a:r>
              <a:rPr lang="en-US"/>
              <a:t>Law school/MBA/MPH graduates</a:t>
            </a:r>
          </a:p>
          <a:p>
            <a:pPr marL="685800" lvl="1" indent="-240029">
              <a:buSzPct val="100000"/>
            </a:pPr>
            <a:r>
              <a:rPr lang="en-US"/>
              <a:t>Academia</a:t>
            </a:r>
          </a:p>
          <a:p>
            <a:pPr marL="685800" lvl="1" indent="-121919">
              <a:buSzPct val="100000"/>
              <a:buNone/>
            </a:pPr>
            <a:endParaRPr lang="en-US"/>
          </a:p>
          <a:p>
            <a:pPr marL="0" lvl="0" indent="0">
              <a:buSzPct val="100000"/>
              <a:buNone/>
            </a:pPr>
            <a:r>
              <a:rPr lang="en-US" b="1"/>
              <a:t>Post-fellowship positions</a:t>
            </a:r>
          </a:p>
          <a:p>
            <a:pPr marL="685800" lvl="1" indent="-240029">
              <a:buSzPct val="100000"/>
            </a:pPr>
            <a:r>
              <a:rPr lang="en-US"/>
              <a:t>Congressional legislative assistant</a:t>
            </a:r>
          </a:p>
          <a:p>
            <a:pPr marL="685800" lvl="1" indent="-240029">
              <a:buSzPct val="100000"/>
            </a:pPr>
            <a:r>
              <a:rPr lang="en-US"/>
              <a:t>Federal government agency</a:t>
            </a:r>
          </a:p>
          <a:p>
            <a:pPr marL="685800" lvl="1" indent="-240029">
              <a:buSzPct val="100000"/>
            </a:pPr>
            <a:r>
              <a:rPr lang="en-US"/>
              <a:t>Academia</a:t>
            </a:r>
          </a:p>
          <a:p>
            <a:pPr marL="685800" lvl="1" indent="-240029">
              <a:buSzPct val="100000"/>
            </a:pPr>
            <a:r>
              <a:rPr lang="en-US"/>
              <a:t>Consulting firms</a:t>
            </a:r>
          </a:p>
          <a:p>
            <a:pPr marL="685800" lvl="1" indent="-240029">
              <a:buSzPct val="100000"/>
            </a:pPr>
            <a:r>
              <a:rPr lang="en-US"/>
              <a:t>State professional organizations</a:t>
            </a:r>
          </a:p>
          <a:p>
            <a:pPr marL="685800" lvl="1" indent="-240029">
              <a:buSzPct val="100000"/>
            </a:pPr>
            <a:r>
              <a:rPr lang="en-US"/>
              <a:t>Industry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Questrial"/>
              <a:buNone/>
            </a:pPr>
            <a:r>
              <a:rPr lang="en-US"/>
              <a:t>Background &amp; Current Efforts</a:t>
            </a:r>
            <a:endParaRPr/>
          </a:p>
        </p:txBody>
      </p:sp>
      <p:sp>
        <p:nvSpPr>
          <p:cNvPr id="122" name="Google Shape;122;p8"/>
          <p:cNvSpPr txBox="1">
            <a:spLocks noGrp="1"/>
          </p:cNvSpPr>
          <p:nvPr>
            <p:ph type="body" idx="1"/>
          </p:nvPr>
        </p:nvSpPr>
        <p:spPr>
          <a:xfrm>
            <a:off x="838200" y="1825625"/>
            <a:ext cx="10515600" cy="4337273"/>
          </a:xfrm>
          <a:prstGeom prst="rect">
            <a:avLst/>
          </a:prstGeom>
          <a:noFill/>
          <a:ln>
            <a:noFill/>
          </a:ln>
        </p:spPr>
        <p:txBody>
          <a:bodyPr spcFirstLastPara="1" wrap="square" lIns="91425" tIns="45700" rIns="91425" bIns="45700" anchor="t" anchorCtr="0">
            <a:normAutofit fontScale="92500" lnSpcReduction="20000"/>
          </a:bodyPr>
          <a:lstStyle/>
          <a:p>
            <a:pPr marL="0" lvl="0" indent="0" algn="l" rtl="0">
              <a:lnSpc>
                <a:spcPct val="90000"/>
              </a:lnSpc>
              <a:spcBef>
                <a:spcPts val="0"/>
              </a:spcBef>
              <a:spcAft>
                <a:spcPts val="0"/>
              </a:spcAft>
              <a:buClr>
                <a:schemeClr val="dk1"/>
              </a:buClr>
              <a:buSzPts val="2800"/>
              <a:buNone/>
            </a:pPr>
            <a:r>
              <a:rPr lang="en-US"/>
              <a:t>Identified need to </a:t>
            </a:r>
            <a:r>
              <a:rPr lang="en-US" b="1"/>
              <a:t>enhance recruitment efforts </a:t>
            </a:r>
            <a:r>
              <a:rPr lang="en-US"/>
              <a:t>to </a:t>
            </a:r>
            <a:r>
              <a:rPr lang="en-US" b="1"/>
              <a:t>increase program awareness</a:t>
            </a:r>
            <a:r>
              <a:rPr lang="en-US"/>
              <a:t> among potential candidates. </a:t>
            </a:r>
            <a:br>
              <a:rPr lang="en-US"/>
            </a:br>
            <a:endParaRPr/>
          </a:p>
          <a:p>
            <a:pPr marL="228600" indent="-228600">
              <a:spcBef>
                <a:spcPts val="500"/>
              </a:spcBef>
              <a:buSzPts val="2400"/>
            </a:pPr>
            <a:r>
              <a:rPr lang="en-US"/>
              <a:t>Director’s outreach</a:t>
            </a:r>
            <a:endParaRPr/>
          </a:p>
          <a:p>
            <a:pPr marL="685800" lvl="1" indent="-228600">
              <a:buSzPts val="2000"/>
            </a:pPr>
            <a:r>
              <a:rPr lang="en-US"/>
              <a:t>Warm hand-off/referrals to potential candidates</a:t>
            </a:r>
            <a:endParaRPr/>
          </a:p>
          <a:p>
            <a:pPr marL="685800" lvl="1" indent="-228600">
              <a:buSzPts val="2000"/>
            </a:pPr>
            <a:r>
              <a:rPr lang="en-US"/>
              <a:t>Direct contact with residency program directors</a:t>
            </a:r>
            <a:endParaRPr/>
          </a:p>
          <a:p>
            <a:pPr marL="685800" lvl="1" indent="-228600">
              <a:buSzPts val="2000"/>
            </a:pPr>
            <a:r>
              <a:rPr lang="en-US"/>
              <a:t>Scouring and cold-emailing ASHP Personnel Placement Service (PPS) candidates</a:t>
            </a:r>
            <a:endParaRPr/>
          </a:p>
          <a:p>
            <a:pPr marL="685800" lvl="1" indent="-101600">
              <a:buSzPts val="2000"/>
              <a:buNone/>
            </a:pPr>
            <a:endParaRPr/>
          </a:p>
          <a:p>
            <a:pPr marL="228600" indent="-228600">
              <a:spcBef>
                <a:spcPts val="500"/>
              </a:spcBef>
              <a:buSzPts val="2400"/>
            </a:pPr>
            <a:r>
              <a:rPr lang="en-US"/>
              <a:t>APPE interactions</a:t>
            </a:r>
          </a:p>
          <a:p>
            <a:pPr marL="685800" lvl="1" indent="-228600">
              <a:buSzPts val="2400"/>
            </a:pPr>
            <a:r>
              <a:rPr lang="en-US"/>
              <a:t>Limited fellow interaction during orientation w/ students completing ACCP, ASHP rotations </a:t>
            </a:r>
            <a:endParaRPr/>
          </a:p>
          <a:p>
            <a:pPr marL="685800" lvl="1" indent="-101600">
              <a:buSzPts val="2000"/>
              <a:buNone/>
            </a:pPr>
            <a:endParaRPr/>
          </a:p>
          <a:p>
            <a:pPr marL="228600" indent="-228600">
              <a:spcBef>
                <a:spcPts val="500"/>
              </a:spcBef>
              <a:buSzPts val="2400"/>
            </a:pPr>
            <a:r>
              <a:rPr lang="en-US"/>
              <a:t>Fellow exit interviews</a:t>
            </a:r>
            <a:endParaRPr/>
          </a:p>
          <a:p>
            <a:pPr marL="685800" lvl="1" indent="-228600">
              <a:buSzPts val="2000"/>
            </a:pPr>
            <a:r>
              <a:rPr lang="en-US"/>
              <a:t>Running document of potential recruitment ideas</a:t>
            </a:r>
            <a:endParaRPr/>
          </a:p>
          <a:p>
            <a:pPr marL="0" lvl="0" indent="0" algn="l" rtl="0">
              <a:lnSpc>
                <a:spcPct val="90000"/>
              </a:lnSpc>
              <a:spcBef>
                <a:spcPts val="1000"/>
              </a:spcBef>
              <a:spcAft>
                <a:spcPts val="0"/>
              </a:spcAft>
              <a:buClr>
                <a:schemeClr val="dk1"/>
              </a:buClr>
              <a:buSzPts val="2800"/>
              <a:buNone/>
            </a:pP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Questrial"/>
              <a:buNone/>
            </a:pPr>
            <a:r>
              <a:rPr lang="en-US"/>
              <a:t>Background &amp; Current Efforts</a:t>
            </a:r>
            <a:endParaRPr/>
          </a:p>
        </p:txBody>
      </p:sp>
      <p:sp>
        <p:nvSpPr>
          <p:cNvPr id="129" name="Google Shape;129;p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2400"/>
              <a:buNone/>
            </a:pPr>
            <a:r>
              <a:rPr lang="en-US" sz="2800"/>
              <a:t>Recruitment Activities</a:t>
            </a:r>
            <a:endParaRPr sz="2800"/>
          </a:p>
        </p:txBody>
      </p:sp>
      <p:sp>
        <p:nvSpPr>
          <p:cNvPr id="130" name="Google Shape;130;p9"/>
          <p:cNvSpPr txBox="1">
            <a:spLocks noGrp="1"/>
          </p:cNvSpPr>
          <p:nvPr>
            <p:ph type="body" idx="2"/>
          </p:nvPr>
        </p:nvSpPr>
        <p:spPr>
          <a:xfrm>
            <a:off x="839788" y="2505075"/>
            <a:ext cx="5332412" cy="368458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ct val="108108"/>
              <a:buChar char="•"/>
            </a:pPr>
            <a:r>
              <a:rPr lang="en-US"/>
              <a:t>In Person</a:t>
            </a:r>
            <a:endParaRPr/>
          </a:p>
          <a:p>
            <a:pPr marL="685800" lvl="1" indent="-228600" algn="l" rtl="0">
              <a:lnSpc>
                <a:spcPct val="90000"/>
              </a:lnSpc>
              <a:spcBef>
                <a:spcPts val="500"/>
              </a:spcBef>
              <a:spcAft>
                <a:spcPts val="0"/>
              </a:spcAft>
              <a:buClr>
                <a:schemeClr val="dk1"/>
              </a:buClr>
              <a:buSzPct val="108108"/>
              <a:buChar char="•"/>
            </a:pPr>
            <a:r>
              <a:rPr lang="en-US"/>
              <a:t>ASHP Midyear Meeting </a:t>
            </a:r>
            <a:endParaRPr/>
          </a:p>
          <a:p>
            <a:pPr marL="1143000" lvl="2" indent="-228600" algn="l" rtl="0">
              <a:lnSpc>
                <a:spcPct val="90000"/>
              </a:lnSpc>
              <a:spcBef>
                <a:spcPts val="500"/>
              </a:spcBef>
              <a:spcAft>
                <a:spcPts val="0"/>
              </a:spcAft>
              <a:buClr>
                <a:schemeClr val="dk1"/>
              </a:buClr>
              <a:buSzPct val="108108"/>
              <a:buChar char="•"/>
            </a:pPr>
            <a:r>
              <a:rPr lang="en-US"/>
              <a:t>Personnel Placement Service</a:t>
            </a:r>
            <a:endParaRPr/>
          </a:p>
          <a:p>
            <a:pPr marL="685800" lvl="1" indent="-228600" algn="l" rtl="0">
              <a:lnSpc>
                <a:spcPct val="90000"/>
              </a:lnSpc>
              <a:spcBef>
                <a:spcPts val="500"/>
              </a:spcBef>
              <a:spcAft>
                <a:spcPts val="0"/>
              </a:spcAft>
              <a:buClr>
                <a:schemeClr val="dk1"/>
              </a:buClr>
              <a:buSzPct val="108108"/>
              <a:buChar char="•"/>
            </a:pPr>
            <a:r>
              <a:rPr lang="en-US"/>
              <a:t>ACCP Annual Meeting </a:t>
            </a:r>
            <a:endParaRPr/>
          </a:p>
          <a:p>
            <a:pPr marL="1143000" lvl="2" indent="-228600" algn="l" rtl="0">
              <a:lnSpc>
                <a:spcPct val="90000"/>
              </a:lnSpc>
              <a:spcBef>
                <a:spcPts val="500"/>
              </a:spcBef>
              <a:spcAft>
                <a:spcPts val="0"/>
              </a:spcAft>
              <a:buClr>
                <a:schemeClr val="dk1"/>
              </a:buClr>
              <a:buSzPct val="108108"/>
              <a:buChar char="•"/>
            </a:pPr>
            <a:r>
              <a:rPr lang="en-US"/>
              <a:t>Residency/Fellowship/Graduate Program Poster Showcase</a:t>
            </a:r>
            <a:endParaRPr/>
          </a:p>
          <a:p>
            <a:pPr marL="1143000" lvl="2" indent="-228600" algn="l" rtl="0">
              <a:lnSpc>
                <a:spcPct val="90000"/>
              </a:lnSpc>
              <a:spcBef>
                <a:spcPts val="500"/>
              </a:spcBef>
              <a:spcAft>
                <a:spcPts val="0"/>
              </a:spcAft>
              <a:buClr>
                <a:schemeClr val="dk1"/>
              </a:buClr>
              <a:buSzPct val="108108"/>
              <a:buChar char="•"/>
            </a:pPr>
            <a:r>
              <a:rPr lang="en-US"/>
              <a:t>Professional Placement Forum</a:t>
            </a:r>
            <a:endParaRPr/>
          </a:p>
          <a:p>
            <a:pPr marL="228600" lvl="0" indent="-228600" algn="l" rtl="0">
              <a:lnSpc>
                <a:spcPct val="90000"/>
              </a:lnSpc>
              <a:spcBef>
                <a:spcPts val="1000"/>
              </a:spcBef>
              <a:spcAft>
                <a:spcPts val="0"/>
              </a:spcAft>
              <a:buClr>
                <a:schemeClr val="dk1"/>
              </a:buClr>
              <a:buSzPct val="108108"/>
              <a:buChar char="•"/>
            </a:pPr>
            <a:r>
              <a:rPr lang="en-US"/>
              <a:t>Virtual</a:t>
            </a:r>
            <a:endParaRPr/>
          </a:p>
          <a:p>
            <a:pPr marL="685800" lvl="1" indent="-228600" algn="l" rtl="0">
              <a:lnSpc>
                <a:spcPct val="90000"/>
              </a:lnSpc>
              <a:spcBef>
                <a:spcPts val="500"/>
              </a:spcBef>
              <a:spcAft>
                <a:spcPts val="0"/>
              </a:spcAft>
              <a:buClr>
                <a:schemeClr val="dk1"/>
              </a:buClr>
              <a:buSzPct val="108108"/>
              <a:buChar char="•"/>
            </a:pPr>
            <a:r>
              <a:rPr lang="en-US"/>
              <a:t>ACCP x SNPhA Residency Showcase</a:t>
            </a:r>
            <a:endParaRPr/>
          </a:p>
          <a:p>
            <a:pPr marL="685800" lvl="1" indent="-76200" algn="l" rtl="0">
              <a:lnSpc>
                <a:spcPct val="90000"/>
              </a:lnSpc>
              <a:spcBef>
                <a:spcPts val="500"/>
              </a:spcBef>
              <a:spcAft>
                <a:spcPts val="0"/>
              </a:spcAft>
              <a:buClr>
                <a:schemeClr val="dk1"/>
              </a:buClr>
              <a:buSzPct val="108108"/>
              <a:buNone/>
            </a:pPr>
            <a:endParaRPr/>
          </a:p>
          <a:p>
            <a:pPr marL="0" lvl="0" indent="0" algn="l" rtl="0">
              <a:lnSpc>
                <a:spcPct val="90000"/>
              </a:lnSpc>
              <a:spcBef>
                <a:spcPts val="1000"/>
              </a:spcBef>
              <a:spcAft>
                <a:spcPts val="0"/>
              </a:spcAft>
              <a:buClr>
                <a:schemeClr val="dk1"/>
              </a:buClr>
              <a:buSzPct val="108108"/>
              <a:buNone/>
            </a:pPr>
            <a:endParaRPr/>
          </a:p>
        </p:txBody>
      </p:sp>
      <p:sp>
        <p:nvSpPr>
          <p:cNvPr id="131" name="Google Shape;131;p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2400"/>
              <a:buNone/>
            </a:pPr>
            <a:r>
              <a:rPr lang="en-US" sz="2800"/>
              <a:t>Online Presence</a:t>
            </a:r>
            <a:endParaRPr sz="2800"/>
          </a:p>
        </p:txBody>
      </p:sp>
      <p:sp>
        <p:nvSpPr>
          <p:cNvPr id="132" name="Google Shape;132;p9"/>
          <p:cNvSpPr txBox="1">
            <a:spLocks noGrp="1"/>
          </p:cNvSpPr>
          <p:nvPr>
            <p:ph type="body" idx="4"/>
          </p:nvPr>
        </p:nvSpPr>
        <p:spPr>
          <a:xfrm>
            <a:off x="6172199" y="2505075"/>
            <a:ext cx="5747657" cy="3684588"/>
          </a:xfrm>
          <a:prstGeom prst="rect">
            <a:avLst/>
          </a:prstGeom>
          <a:noFill/>
          <a:ln>
            <a:noFill/>
          </a:ln>
        </p:spPr>
        <p:txBody>
          <a:bodyPr spcFirstLastPara="1" wrap="square" lIns="91425" tIns="45700" rIns="91425" bIns="45700" anchor="t" anchorCtr="0">
            <a:normAutofit lnSpcReduction="10000"/>
          </a:bodyPr>
          <a:lstStyle/>
          <a:p>
            <a:pPr marL="228600" lvl="0" indent="-228600" algn="l" rtl="0">
              <a:lnSpc>
                <a:spcPct val="90000"/>
              </a:lnSpc>
              <a:spcBef>
                <a:spcPts val="0"/>
              </a:spcBef>
              <a:spcAft>
                <a:spcPts val="0"/>
              </a:spcAft>
              <a:buClr>
                <a:schemeClr val="dk1"/>
              </a:buClr>
              <a:buSzPts val="2800"/>
              <a:buChar char="•"/>
            </a:pPr>
            <a:r>
              <a:rPr lang="en-US"/>
              <a:t>Websites</a:t>
            </a:r>
            <a:endParaRPr/>
          </a:p>
          <a:p>
            <a:pPr marL="685800" lvl="1" indent="-228600" algn="l" rtl="0">
              <a:lnSpc>
                <a:spcPct val="90000"/>
              </a:lnSpc>
              <a:spcBef>
                <a:spcPts val="500"/>
              </a:spcBef>
              <a:spcAft>
                <a:spcPts val="0"/>
              </a:spcAft>
              <a:buClr>
                <a:schemeClr val="dk1"/>
              </a:buClr>
              <a:buSzPts val="2400"/>
              <a:buChar char="•"/>
            </a:pPr>
            <a:r>
              <a:rPr lang="en-US"/>
              <a:t>VCU: Main program page</a:t>
            </a:r>
            <a:endParaRPr/>
          </a:p>
          <a:p>
            <a:pPr marL="685800" lvl="1" indent="-228600" algn="l" rtl="0">
              <a:lnSpc>
                <a:spcPct val="90000"/>
              </a:lnSpc>
              <a:spcBef>
                <a:spcPts val="500"/>
              </a:spcBef>
              <a:spcAft>
                <a:spcPts val="0"/>
              </a:spcAft>
              <a:buClr>
                <a:schemeClr val="dk1"/>
              </a:buClr>
              <a:buSzPts val="2400"/>
              <a:buChar char="•"/>
            </a:pPr>
            <a:r>
              <a:rPr lang="en-US"/>
              <a:t>ASHP, ACCP: Brief descriptions, redirect to VCU page</a:t>
            </a:r>
            <a:endParaRPr/>
          </a:p>
          <a:p>
            <a:pPr marL="685800" lvl="1" indent="-76200" algn="l" rtl="0">
              <a:lnSpc>
                <a:spcPct val="90000"/>
              </a:lnSpc>
              <a:spcBef>
                <a:spcPts val="500"/>
              </a:spcBef>
              <a:spcAft>
                <a:spcPts val="0"/>
              </a:spcAft>
              <a:buClr>
                <a:schemeClr val="dk1"/>
              </a:buClr>
              <a:buSzPts val="2400"/>
              <a:buNone/>
            </a:pPr>
            <a:endParaRPr/>
          </a:p>
          <a:p>
            <a:pPr marL="228600" lvl="0" indent="-228600" algn="l" rtl="0">
              <a:lnSpc>
                <a:spcPct val="90000"/>
              </a:lnSpc>
              <a:spcBef>
                <a:spcPts val="1000"/>
              </a:spcBef>
              <a:spcAft>
                <a:spcPts val="0"/>
              </a:spcAft>
              <a:buClr>
                <a:schemeClr val="dk1"/>
              </a:buClr>
              <a:buSzPts val="2800"/>
              <a:buChar char="•"/>
            </a:pPr>
            <a:r>
              <a:rPr lang="en-US"/>
              <a:t>Social Media</a:t>
            </a:r>
            <a:endParaRPr/>
          </a:p>
          <a:p>
            <a:pPr marL="685800" lvl="1" indent="-228600" algn="l" rtl="0">
              <a:lnSpc>
                <a:spcPct val="90000"/>
              </a:lnSpc>
              <a:spcBef>
                <a:spcPts val="500"/>
              </a:spcBef>
              <a:spcAft>
                <a:spcPts val="0"/>
              </a:spcAft>
              <a:buClr>
                <a:schemeClr val="dk1"/>
              </a:buClr>
              <a:buSzPts val="2400"/>
              <a:buChar char="•"/>
            </a:pPr>
            <a:r>
              <a:rPr lang="en-US"/>
              <a:t>LinkedIn </a:t>
            </a:r>
            <a:endParaRPr/>
          </a:p>
          <a:p>
            <a:pPr marL="685800" lvl="1" indent="-228600" algn="l" rtl="0">
              <a:lnSpc>
                <a:spcPct val="90000"/>
              </a:lnSpc>
              <a:spcBef>
                <a:spcPts val="500"/>
              </a:spcBef>
              <a:spcAft>
                <a:spcPts val="0"/>
              </a:spcAft>
              <a:buClr>
                <a:schemeClr val="dk1"/>
              </a:buClr>
              <a:buSzPts val="2400"/>
              <a:buChar char="•"/>
            </a:pPr>
            <a:r>
              <a:rPr lang="en-US"/>
              <a:t>Posts via ASHP, ACCP, VCU SOP accounts (Instagram, Facebook, LinkedIn)</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0DE2287-9C08-451D-6D73-5DA12D8E5DC2}"/>
              </a:ext>
            </a:extLst>
          </p:cNvPr>
          <p:cNvSpPr>
            <a:spLocks noGrp="1"/>
          </p:cNvSpPr>
          <p:nvPr>
            <p:ph type="title"/>
          </p:nvPr>
        </p:nvSpPr>
        <p:spPr/>
        <p:txBody>
          <a:bodyPr/>
          <a:lstStyle/>
          <a:p>
            <a:r>
              <a:rPr lang="en-US"/>
              <a:t>Target Audiences</a:t>
            </a:r>
          </a:p>
        </p:txBody>
      </p:sp>
      <p:graphicFrame>
        <p:nvGraphicFramePr>
          <p:cNvPr id="6" name="Diagram 5">
            <a:extLst>
              <a:ext uri="{FF2B5EF4-FFF2-40B4-BE49-F238E27FC236}">
                <a16:creationId xmlns:a16="http://schemas.microsoft.com/office/drawing/2014/main" id="{58B43FC8-E607-4B4E-DF96-32364E66BE76}"/>
              </a:ext>
            </a:extLst>
          </p:cNvPr>
          <p:cNvGraphicFramePr/>
          <p:nvPr/>
        </p:nvGraphicFramePr>
        <p:xfrm>
          <a:off x="838200" y="1290181"/>
          <a:ext cx="10515600" cy="46978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145337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13"/>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Questrial"/>
              <a:buNone/>
            </a:pPr>
            <a:r>
              <a:rPr lang="en-US"/>
              <a:t>Enhancing Communication</a:t>
            </a:r>
            <a:endParaRPr/>
          </a:p>
        </p:txBody>
      </p:sp>
      <p:sp>
        <p:nvSpPr>
          <p:cNvPr id="156" name="Google Shape;156;p13"/>
          <p:cNvSpPr txBox="1">
            <a:spLocks noGrp="1"/>
          </p:cNvSpPr>
          <p:nvPr>
            <p:ph type="body" idx="1"/>
          </p:nvPr>
        </p:nvSpPr>
        <p:spPr>
          <a:xfrm>
            <a:off x="839788" y="1681163"/>
            <a:ext cx="6769326" cy="82391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2800"/>
              <a:buNone/>
            </a:pPr>
            <a:r>
              <a:rPr lang="en-US" sz="3500" b="1"/>
              <a:t>Promotional Email</a:t>
            </a:r>
            <a:endParaRPr sz="3500"/>
          </a:p>
        </p:txBody>
      </p:sp>
      <p:sp>
        <p:nvSpPr>
          <p:cNvPr id="2" name="Text Placeholder 1">
            <a:extLst>
              <a:ext uri="{FF2B5EF4-FFF2-40B4-BE49-F238E27FC236}">
                <a16:creationId xmlns:a16="http://schemas.microsoft.com/office/drawing/2014/main" id="{9B4994EE-4DBF-2EED-1B85-A28B6D4E754D}"/>
              </a:ext>
            </a:extLst>
          </p:cNvPr>
          <p:cNvSpPr>
            <a:spLocks noGrp="1"/>
          </p:cNvSpPr>
          <p:nvPr>
            <p:ph type="body" idx="2"/>
          </p:nvPr>
        </p:nvSpPr>
        <p:spPr>
          <a:xfrm>
            <a:off x="839788" y="2505075"/>
            <a:ext cx="5582783" cy="3684588"/>
          </a:xfrm>
        </p:spPr>
        <p:txBody>
          <a:bodyPr>
            <a:normAutofit lnSpcReduction="10000"/>
          </a:bodyPr>
          <a:lstStyle/>
          <a:p>
            <a:pPr marL="0" lvl="0" indent="0">
              <a:buSzPts val="2800"/>
              <a:buNone/>
            </a:pPr>
            <a:r>
              <a:rPr lang="en-US" b="1" i="1"/>
              <a:t>To potential applicants </a:t>
            </a:r>
            <a:endParaRPr lang="en-US" b="1" i="1">
              <a:sym typeface="Wingdings" pitchFamily="2" charset="2"/>
            </a:endParaRPr>
          </a:p>
          <a:p>
            <a:pPr marL="685800" lvl="1" indent="-228600">
              <a:spcBef>
                <a:spcPts val="1000"/>
              </a:spcBef>
              <a:buSzPts val="2800"/>
            </a:pPr>
            <a:r>
              <a:rPr lang="en-US" b="1"/>
              <a:t>Email listservs</a:t>
            </a:r>
          </a:p>
          <a:p>
            <a:pPr marL="1143000" lvl="2" indent="-228600">
              <a:buSzPts val="2400"/>
            </a:pPr>
            <a:r>
              <a:rPr lang="en-US"/>
              <a:t>ACCP: PRN, Resident/Fellow, STUNET, COP Liaison</a:t>
            </a:r>
          </a:p>
          <a:p>
            <a:pPr marL="1143000" lvl="2" indent="-228600">
              <a:buSzPts val="2400"/>
            </a:pPr>
            <a:r>
              <a:rPr lang="en-US"/>
              <a:t>ASHP: ASHP Connect, New Practitioner Forum</a:t>
            </a:r>
          </a:p>
          <a:p>
            <a:pPr marL="1143000" lvl="2" indent="-228600">
              <a:buSzPts val="2400"/>
            </a:pPr>
            <a:r>
              <a:rPr lang="en-US"/>
              <a:t>VCU: Alumni</a:t>
            </a:r>
          </a:p>
          <a:p>
            <a:pPr marL="685800" lvl="1" indent="-228600">
              <a:buSzPts val="2400"/>
            </a:pPr>
            <a:r>
              <a:rPr lang="en-US" b="1"/>
              <a:t>All-member communications</a:t>
            </a:r>
          </a:p>
          <a:p>
            <a:pPr marL="1143000" lvl="2" indent="-228600">
              <a:buSzPts val="2400"/>
            </a:pPr>
            <a:r>
              <a:rPr lang="en-US"/>
              <a:t>ACCP Report, President’s Column, etc.</a:t>
            </a:r>
          </a:p>
          <a:p>
            <a:pPr marL="1143000" lvl="2" indent="-228600">
              <a:buSzPts val="2400"/>
            </a:pPr>
            <a:r>
              <a:rPr lang="en-US"/>
              <a:t>ASHP CEO Blog, ASHP Newslink, etc.</a:t>
            </a:r>
          </a:p>
          <a:p>
            <a:pPr marL="1143000" lvl="2" indent="-228600">
              <a:buSzPts val="2400"/>
            </a:pPr>
            <a:r>
              <a:rPr lang="en-US"/>
              <a:t>Advocacy reports/announcements</a:t>
            </a:r>
          </a:p>
        </p:txBody>
      </p:sp>
      <p:sp>
        <p:nvSpPr>
          <p:cNvPr id="4" name="Text Placeholder 3">
            <a:extLst>
              <a:ext uri="{FF2B5EF4-FFF2-40B4-BE49-F238E27FC236}">
                <a16:creationId xmlns:a16="http://schemas.microsoft.com/office/drawing/2014/main" id="{77F6029D-1ACA-CC36-8C35-DA960363C1CC}"/>
              </a:ext>
            </a:extLst>
          </p:cNvPr>
          <p:cNvSpPr>
            <a:spLocks noGrp="1"/>
          </p:cNvSpPr>
          <p:nvPr>
            <p:ph type="body" idx="4"/>
          </p:nvPr>
        </p:nvSpPr>
        <p:spPr>
          <a:xfrm>
            <a:off x="6778624" y="2505075"/>
            <a:ext cx="5183188" cy="3684588"/>
          </a:xfrm>
        </p:spPr>
        <p:txBody>
          <a:bodyPr/>
          <a:lstStyle/>
          <a:p>
            <a:pPr marL="0" lvl="0" indent="0">
              <a:buSzPts val="2800"/>
              <a:buNone/>
            </a:pPr>
            <a:r>
              <a:rPr lang="en-US" b="1" i="1"/>
              <a:t>To employers, faculty/staff, leadership </a:t>
            </a:r>
          </a:p>
          <a:p>
            <a:pPr marL="685800" lvl="1" indent="-228600">
              <a:buSzPts val="2400"/>
            </a:pPr>
            <a:r>
              <a:rPr lang="en-US"/>
              <a:t>COP career development staff</a:t>
            </a:r>
          </a:p>
          <a:p>
            <a:pPr marL="685800" lvl="1" indent="-228600">
              <a:buSzPts val="2400"/>
            </a:pPr>
            <a:r>
              <a:rPr lang="en-US"/>
              <a:t>SSHP, SCCP faculty sponsors</a:t>
            </a:r>
          </a:p>
          <a:p>
            <a:pPr marL="685800" lvl="1" indent="-228600">
              <a:buSzPts val="2400"/>
            </a:pPr>
            <a:r>
              <a:rPr lang="en-US"/>
              <a:t>Training program directors</a:t>
            </a:r>
          </a:p>
          <a:p>
            <a:pPr marL="685800" lvl="1" indent="-228600">
              <a:buSzPts val="2400"/>
            </a:pPr>
            <a:r>
              <a:rPr lang="en-US"/>
              <a:t>Pharmacy directors</a:t>
            </a:r>
          </a:p>
          <a:p>
            <a:pPr marL="685800" lvl="1" indent="-228600">
              <a:buSzPts val="2400"/>
            </a:pPr>
            <a:r>
              <a:rPr lang="en-US"/>
              <a:t>COP leadership</a:t>
            </a:r>
          </a:p>
          <a:p>
            <a:pPr marL="685800" lvl="1" indent="-76200">
              <a:buSzPts val="2400"/>
              <a:buNone/>
            </a:pPr>
            <a:endParaRPr lang="en-US"/>
          </a:p>
          <a:p>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Questrial"/>
              <a:buNone/>
            </a:pPr>
            <a:r>
              <a:rPr lang="en-US"/>
              <a:t>Enhancing Outreach</a:t>
            </a:r>
            <a:endParaRPr/>
          </a:p>
        </p:txBody>
      </p:sp>
      <p:sp>
        <p:nvSpPr>
          <p:cNvPr id="162" name="Google Shape;162;p14"/>
          <p:cNvSpPr txBox="1">
            <a:spLocks noGrp="1"/>
          </p:cNvSpPr>
          <p:nvPr>
            <p:ph type="body" idx="1"/>
          </p:nvPr>
        </p:nvSpPr>
        <p:spPr>
          <a:xfrm>
            <a:off x="838199" y="1825626"/>
            <a:ext cx="11284975" cy="4482708"/>
          </a:xfrm>
          <a:prstGeom prst="rect">
            <a:avLst/>
          </a:prstGeom>
          <a:noFill/>
          <a:ln>
            <a:noFill/>
          </a:ln>
        </p:spPr>
        <p:txBody>
          <a:bodyPr spcFirstLastPara="1" wrap="square" lIns="91425" tIns="45700" rIns="91425" bIns="45700" anchor="t" anchorCtr="0">
            <a:normAutofit fontScale="77500" lnSpcReduction="20000"/>
          </a:bodyPr>
          <a:lstStyle/>
          <a:p>
            <a:pPr marL="0" lvl="0" indent="0" algn="l" rtl="0">
              <a:lnSpc>
                <a:spcPct val="90000"/>
              </a:lnSpc>
              <a:spcBef>
                <a:spcPts val="0"/>
              </a:spcBef>
              <a:spcAft>
                <a:spcPts val="0"/>
              </a:spcAft>
              <a:buClr>
                <a:schemeClr val="dk1"/>
              </a:buClr>
              <a:buSzPct val="100000"/>
              <a:buNone/>
            </a:pPr>
            <a:r>
              <a:rPr lang="en-US" sz="4000" b="1"/>
              <a:t>Fellow visibility at conferences</a:t>
            </a:r>
            <a:endParaRPr sz="4000"/>
          </a:p>
          <a:p>
            <a:pPr marL="228600" lvl="0" indent="-228600" algn="l" rtl="0">
              <a:lnSpc>
                <a:spcPct val="90000"/>
              </a:lnSpc>
              <a:spcBef>
                <a:spcPts val="1000"/>
              </a:spcBef>
              <a:spcAft>
                <a:spcPts val="0"/>
              </a:spcAft>
              <a:buClr>
                <a:schemeClr val="dk1"/>
              </a:buClr>
              <a:buSzPct val="100000"/>
              <a:buChar char="•"/>
            </a:pPr>
            <a:r>
              <a:rPr lang="en-US" b="1"/>
              <a:t>Co-presenter </a:t>
            </a:r>
            <a:r>
              <a:rPr lang="en-US"/>
              <a:t>for advocacy-focused conference presentations</a:t>
            </a:r>
          </a:p>
          <a:p>
            <a:pPr marL="228600" lvl="0" indent="-228600" algn="l" rtl="0">
              <a:lnSpc>
                <a:spcPct val="90000"/>
              </a:lnSpc>
              <a:spcBef>
                <a:spcPts val="1000"/>
              </a:spcBef>
              <a:spcAft>
                <a:spcPts val="0"/>
              </a:spcAft>
              <a:buClr>
                <a:schemeClr val="dk1"/>
              </a:buClr>
              <a:buSzPct val="100000"/>
              <a:buChar char="•"/>
            </a:pPr>
            <a:r>
              <a:rPr lang="en-US" b="1"/>
              <a:t>Incorporate fellow activities/efforts and unique experiences </a:t>
            </a:r>
            <a:r>
              <a:rPr lang="en-US"/>
              <a:t>in presentation content</a:t>
            </a:r>
            <a:endParaRPr/>
          </a:p>
          <a:p>
            <a:pPr marL="457200" lvl="1" indent="0" algn="l" rtl="0">
              <a:lnSpc>
                <a:spcPct val="90000"/>
              </a:lnSpc>
              <a:spcBef>
                <a:spcPts val="500"/>
              </a:spcBef>
              <a:spcAft>
                <a:spcPts val="0"/>
              </a:spcAft>
              <a:buClr>
                <a:schemeClr val="dk1"/>
              </a:buClr>
              <a:buSzPct val="100000"/>
              <a:buNone/>
            </a:pPr>
            <a:endParaRPr/>
          </a:p>
          <a:p>
            <a:pPr marL="0" lvl="0" indent="0" algn="l" rtl="0">
              <a:lnSpc>
                <a:spcPct val="90000"/>
              </a:lnSpc>
              <a:spcBef>
                <a:spcPts val="1000"/>
              </a:spcBef>
              <a:spcAft>
                <a:spcPts val="0"/>
              </a:spcAft>
              <a:buClr>
                <a:schemeClr val="dk1"/>
              </a:buClr>
              <a:buSzPct val="100000"/>
              <a:buNone/>
            </a:pPr>
            <a:r>
              <a:rPr lang="en-US" sz="4000" b="1"/>
              <a:t>Additional Recruitment Activities</a:t>
            </a:r>
            <a:endParaRPr sz="4000"/>
          </a:p>
          <a:p>
            <a:pPr marL="228600" indent="-228600">
              <a:buSzPct val="100000"/>
            </a:pPr>
            <a:r>
              <a:rPr lang="en-US"/>
              <a:t>Co-host </a:t>
            </a:r>
            <a:r>
              <a:rPr lang="en-US" b="1"/>
              <a:t>virtual program showcase </a:t>
            </a:r>
            <a:r>
              <a:rPr lang="en-US"/>
              <a:t>with ASHP Association Leadership/Management Fellowship</a:t>
            </a:r>
          </a:p>
          <a:p>
            <a:pPr marL="228600" lvl="0" indent="-228600" algn="l" rtl="0">
              <a:lnSpc>
                <a:spcPct val="90000"/>
              </a:lnSpc>
              <a:spcBef>
                <a:spcPts val="1000"/>
              </a:spcBef>
              <a:spcAft>
                <a:spcPts val="0"/>
              </a:spcAft>
              <a:buClr>
                <a:schemeClr val="dk1"/>
              </a:buClr>
              <a:buSzPct val="100000"/>
              <a:buChar char="•"/>
            </a:pPr>
            <a:r>
              <a:rPr lang="en-US"/>
              <a:t>Increase posting frequency and breadth across</a:t>
            </a:r>
            <a:r>
              <a:rPr lang="en-US" b="1"/>
              <a:t> job boards</a:t>
            </a:r>
            <a:endParaRPr b="1"/>
          </a:p>
          <a:p>
            <a:pPr marL="685800" lvl="1" indent="-228600" algn="l" rtl="0">
              <a:lnSpc>
                <a:spcPct val="90000"/>
              </a:lnSpc>
              <a:spcBef>
                <a:spcPts val="500"/>
              </a:spcBef>
              <a:spcAft>
                <a:spcPts val="0"/>
              </a:spcAft>
              <a:buClr>
                <a:schemeClr val="dk1"/>
              </a:buClr>
              <a:buSzPct val="100000"/>
              <a:buChar char="•"/>
            </a:pPr>
            <a:r>
              <a:rPr lang="en-US"/>
              <a:t>ACCP Directory of Residencies, Fellowships, and Graduate Programs</a:t>
            </a:r>
            <a:endParaRPr/>
          </a:p>
          <a:p>
            <a:pPr marL="685800" lvl="1" indent="-228600" algn="l" rtl="0">
              <a:lnSpc>
                <a:spcPct val="90000"/>
              </a:lnSpc>
              <a:spcBef>
                <a:spcPts val="500"/>
              </a:spcBef>
              <a:spcAft>
                <a:spcPts val="0"/>
              </a:spcAft>
              <a:buClr>
                <a:schemeClr val="dk1"/>
              </a:buClr>
              <a:buSzPct val="100000"/>
              <a:buChar char="•"/>
            </a:pPr>
            <a:r>
              <a:rPr lang="en-US"/>
              <a:t>ASHP PPS, CareerPharm, Connect</a:t>
            </a:r>
            <a:endParaRPr/>
          </a:p>
          <a:p>
            <a:pPr marL="685800" lvl="1" indent="-228600" algn="l" rtl="0">
              <a:lnSpc>
                <a:spcPct val="90000"/>
              </a:lnSpc>
              <a:spcBef>
                <a:spcPts val="500"/>
              </a:spcBef>
              <a:spcAft>
                <a:spcPts val="0"/>
              </a:spcAft>
              <a:buClr>
                <a:schemeClr val="dk1"/>
              </a:buClr>
              <a:buSzPct val="100000"/>
              <a:buChar char="•"/>
            </a:pPr>
            <a:r>
              <a:rPr lang="en-US"/>
              <a:t>State/local affiliates, American Association of Colleges of Pharmacy, NPhA</a:t>
            </a:r>
          </a:p>
          <a:p>
            <a:pPr marL="228600" lvl="0" indent="-228600">
              <a:buSzPct val="100000"/>
            </a:pPr>
            <a:r>
              <a:rPr lang="en-US"/>
              <a:t>Expand</a:t>
            </a:r>
            <a:r>
              <a:rPr lang="en-US" b="1"/>
              <a:t> recruitment to other conferences</a:t>
            </a:r>
          </a:p>
          <a:p>
            <a:pPr marL="685800" lvl="1" indent="-228600">
              <a:buSzPct val="100000"/>
            </a:pPr>
            <a:r>
              <a:rPr lang="en-US"/>
              <a:t>National Pharmaceutical Association (NPhA)</a:t>
            </a:r>
          </a:p>
          <a:p>
            <a:pPr marL="685800" lvl="1" indent="-228600">
              <a:buSzPct val="100000"/>
            </a:pPr>
            <a:r>
              <a:rPr lang="en-US"/>
              <a:t>Federal pharmacy conferences</a:t>
            </a:r>
            <a:r>
              <a:rPr lang="en-US">
                <a:sym typeface="Wingdings" pitchFamily="2" charset="2"/>
              </a:rPr>
              <a:t>: Public Health Service Symposium</a:t>
            </a:r>
            <a:endParaRPr lang="en-US"/>
          </a:p>
          <a:p>
            <a:pPr marL="685800" lvl="1" indent="-99059" algn="l" rtl="0">
              <a:lnSpc>
                <a:spcPct val="90000"/>
              </a:lnSpc>
              <a:spcBef>
                <a:spcPts val="500"/>
              </a:spcBef>
              <a:spcAft>
                <a:spcPts val="0"/>
              </a:spcAft>
              <a:buClr>
                <a:schemeClr val="dk1"/>
              </a:buClr>
              <a:buSzPct val="100000"/>
              <a:buNone/>
            </a:pP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Questrial"/>
              <a:buNone/>
            </a:pPr>
            <a:r>
              <a:rPr lang="en-US"/>
              <a:t>Sharing Success Stories/Testimonials</a:t>
            </a:r>
            <a:endParaRPr/>
          </a:p>
        </p:txBody>
      </p:sp>
      <p:sp>
        <p:nvSpPr>
          <p:cNvPr id="168" name="Google Shape;168;p15"/>
          <p:cNvSpPr txBox="1">
            <a:spLocks noGrp="1"/>
          </p:cNvSpPr>
          <p:nvPr>
            <p:ph type="body" idx="1"/>
          </p:nvPr>
        </p:nvSpPr>
        <p:spPr>
          <a:xfrm>
            <a:off x="838200" y="1700365"/>
            <a:ext cx="10515600" cy="4337273"/>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400"/>
              <a:buNone/>
            </a:pPr>
            <a:r>
              <a:rPr lang="en-US" sz="3200" b="1"/>
              <a:t>Alumni Survey</a:t>
            </a:r>
            <a:endParaRPr sz="3200"/>
          </a:p>
          <a:p>
            <a:pPr marL="228600" lvl="0" indent="-228600" algn="l" rtl="0">
              <a:lnSpc>
                <a:spcPct val="90000"/>
              </a:lnSpc>
              <a:spcBef>
                <a:spcPts val="0"/>
              </a:spcBef>
              <a:spcAft>
                <a:spcPts val="0"/>
              </a:spcAft>
              <a:buClr>
                <a:schemeClr val="dk1"/>
              </a:buClr>
              <a:buSzPts val="2400"/>
              <a:buChar char="•"/>
            </a:pPr>
            <a:r>
              <a:rPr lang="en-US" sz="2400" u="sng"/>
              <a:t>Purpose</a:t>
            </a:r>
            <a:r>
              <a:rPr lang="en-US" sz="2400"/>
              <a:t>: </a:t>
            </a:r>
            <a:endParaRPr/>
          </a:p>
          <a:p>
            <a:pPr marL="914400" lvl="1" indent="-457200" algn="l" rtl="0">
              <a:lnSpc>
                <a:spcPct val="90000"/>
              </a:lnSpc>
              <a:spcBef>
                <a:spcPts val="0"/>
              </a:spcBef>
              <a:spcAft>
                <a:spcPts val="0"/>
              </a:spcAft>
              <a:buSzPts val="2000"/>
              <a:buChar char="•"/>
            </a:pPr>
            <a:r>
              <a:rPr lang="en-US" sz="2000"/>
              <a:t>Identify recruitment </a:t>
            </a:r>
            <a:r>
              <a:rPr lang="en-US" sz="2000" b="1"/>
              <a:t>methods that were effective </a:t>
            </a:r>
            <a:r>
              <a:rPr lang="en-US" sz="2000"/>
              <a:t>for alumni</a:t>
            </a:r>
            <a:endParaRPr/>
          </a:p>
          <a:p>
            <a:pPr marL="914400" lvl="1" indent="-457200" algn="l" rtl="0">
              <a:lnSpc>
                <a:spcPct val="90000"/>
              </a:lnSpc>
              <a:spcBef>
                <a:spcPts val="0"/>
              </a:spcBef>
              <a:spcAft>
                <a:spcPts val="0"/>
              </a:spcAft>
              <a:buSzPts val="2000"/>
              <a:buChar char="•"/>
            </a:pPr>
            <a:r>
              <a:rPr lang="en-US" sz="2000"/>
              <a:t>Generate </a:t>
            </a:r>
            <a:r>
              <a:rPr lang="en-US" sz="2000" b="1"/>
              <a:t>rich narrative responses </a:t>
            </a:r>
            <a:r>
              <a:rPr lang="en-US" sz="2000"/>
              <a:t>for use in promotional materials</a:t>
            </a:r>
            <a:endParaRPr/>
          </a:p>
          <a:p>
            <a:pPr marL="914400" lvl="1" indent="-457200" algn="l" rtl="0">
              <a:lnSpc>
                <a:spcPct val="90000"/>
              </a:lnSpc>
              <a:spcBef>
                <a:spcPts val="0"/>
              </a:spcBef>
              <a:spcAft>
                <a:spcPts val="0"/>
              </a:spcAft>
              <a:buSzPts val="2000"/>
              <a:buChar char="•"/>
            </a:pPr>
            <a:r>
              <a:rPr lang="en-US" sz="2000"/>
              <a:t>Seek </a:t>
            </a:r>
            <a:r>
              <a:rPr lang="en-US" sz="2000" b="1"/>
              <a:t>ideas and volunteers </a:t>
            </a:r>
            <a:r>
              <a:rPr lang="en-US" sz="2000"/>
              <a:t>for</a:t>
            </a:r>
            <a:r>
              <a:rPr lang="en-US" sz="2000" b="1"/>
              <a:t> </a:t>
            </a:r>
            <a:r>
              <a:rPr lang="en-US" sz="2000"/>
              <a:t>future promotional materials</a:t>
            </a:r>
            <a:endParaRPr/>
          </a:p>
          <a:p>
            <a:pPr marL="228600" lvl="0" indent="-228600" algn="l" rtl="0">
              <a:lnSpc>
                <a:spcPct val="90000"/>
              </a:lnSpc>
              <a:spcBef>
                <a:spcPts val="1000"/>
              </a:spcBef>
              <a:spcAft>
                <a:spcPts val="0"/>
              </a:spcAft>
              <a:buClr>
                <a:schemeClr val="dk1"/>
              </a:buClr>
              <a:buSzPts val="2400"/>
              <a:buChar char="•"/>
            </a:pPr>
            <a:r>
              <a:rPr lang="en-US" sz="2400" u="sng"/>
              <a:t>Response rate</a:t>
            </a:r>
            <a:r>
              <a:rPr lang="en-US" sz="2400"/>
              <a:t>: 6 of 17 alumni (35%)</a:t>
            </a:r>
            <a:endParaRPr/>
          </a:p>
          <a:p>
            <a:pPr marL="228600" lvl="0" indent="-228600" algn="l" rtl="0">
              <a:lnSpc>
                <a:spcPct val="90000"/>
              </a:lnSpc>
              <a:spcBef>
                <a:spcPts val="1000"/>
              </a:spcBef>
              <a:spcAft>
                <a:spcPts val="0"/>
              </a:spcAft>
              <a:buClr>
                <a:schemeClr val="dk1"/>
              </a:buClr>
              <a:buSzPts val="2400"/>
              <a:buChar char="•"/>
            </a:pPr>
            <a:r>
              <a:rPr lang="en-US" sz="2400" u="sng"/>
              <a:t>Narrative Questions </a:t>
            </a:r>
            <a:r>
              <a:rPr lang="en-US" sz="2400"/>
              <a:t>(asked to answer at least 2):</a:t>
            </a:r>
            <a:endParaRPr/>
          </a:p>
          <a:p>
            <a:pPr marL="685800" lvl="1" indent="-76200" algn="l" rtl="0">
              <a:lnSpc>
                <a:spcPct val="90000"/>
              </a:lnSpc>
              <a:spcBef>
                <a:spcPts val="1000"/>
              </a:spcBef>
              <a:spcAft>
                <a:spcPts val="0"/>
              </a:spcAft>
              <a:buSzPts val="2400"/>
              <a:buNone/>
            </a:pPr>
            <a:endParaRPr/>
          </a:p>
        </p:txBody>
      </p:sp>
      <p:sp>
        <p:nvSpPr>
          <p:cNvPr id="169" name="Google Shape;169;p15"/>
          <p:cNvSpPr/>
          <p:nvPr/>
        </p:nvSpPr>
        <p:spPr>
          <a:xfrm>
            <a:off x="1293762" y="4306278"/>
            <a:ext cx="4937760" cy="914400"/>
          </a:xfrm>
          <a:custGeom>
            <a:avLst/>
            <a:gdLst/>
            <a:ahLst/>
            <a:cxnLst/>
            <a:rect l="l" t="t" r="r" b="b"/>
            <a:pathLst>
              <a:path w="1538287" h="789384" extrusionOk="0">
                <a:moveTo>
                  <a:pt x="0" y="78938"/>
                </a:moveTo>
                <a:cubicBezTo>
                  <a:pt x="0" y="35342"/>
                  <a:pt x="35342" y="0"/>
                  <a:pt x="78938" y="0"/>
                </a:cubicBezTo>
                <a:lnTo>
                  <a:pt x="1459349" y="0"/>
                </a:lnTo>
                <a:cubicBezTo>
                  <a:pt x="1502945" y="0"/>
                  <a:pt x="1538287" y="35342"/>
                  <a:pt x="1538287" y="78938"/>
                </a:cubicBezTo>
                <a:lnTo>
                  <a:pt x="1538287" y="710446"/>
                </a:lnTo>
                <a:cubicBezTo>
                  <a:pt x="1538287" y="754042"/>
                  <a:pt x="1502945" y="789384"/>
                  <a:pt x="1459349" y="789384"/>
                </a:cubicBezTo>
                <a:lnTo>
                  <a:pt x="78938" y="789384"/>
                </a:lnTo>
                <a:cubicBezTo>
                  <a:pt x="35342" y="789384"/>
                  <a:pt x="0" y="754042"/>
                  <a:pt x="0" y="710446"/>
                </a:cubicBezTo>
                <a:lnTo>
                  <a:pt x="0" y="78938"/>
                </a:lnTo>
                <a:close/>
              </a:path>
            </a:pathLst>
          </a:custGeom>
          <a:solidFill>
            <a:srgbClr val="00457F"/>
          </a:solidFill>
          <a:ln w="25400" cap="flat" cmpd="sng">
            <a:solidFill>
              <a:schemeClr val="lt1"/>
            </a:solidFill>
            <a:prstDash val="solid"/>
            <a:round/>
            <a:headEnd type="none" w="sm" len="sm"/>
            <a:tailEnd type="none" w="sm" len="sm"/>
          </a:ln>
        </p:spPr>
        <p:txBody>
          <a:bodyPr spcFirstLastPara="1" wrap="square" lIns="53600" tIns="45975" rIns="53600" bIns="45975" anchor="ctr" anchorCtr="0">
            <a:noAutofit/>
          </a:bodyPr>
          <a:lstStyle/>
          <a:p>
            <a:pPr marL="0" marR="0" lvl="0" indent="0" algn="ctr" rtl="0">
              <a:lnSpc>
                <a:spcPct val="9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What is one aspect of the fellowship experience that </a:t>
            </a:r>
            <a:r>
              <a:rPr lang="en-US" sz="1800" b="1" i="1" u="sng" strike="noStrike" cap="none">
                <a:solidFill>
                  <a:schemeClr val="lt1"/>
                </a:solidFill>
                <a:latin typeface="Calibri"/>
                <a:ea typeface="Calibri"/>
                <a:cs typeface="Calibri"/>
                <a:sym typeface="Calibri"/>
              </a:rPr>
              <a:t>surprised</a:t>
            </a:r>
            <a:r>
              <a:rPr lang="en-US" sz="1800" b="0" i="0" u="none" strike="noStrike" cap="none">
                <a:solidFill>
                  <a:schemeClr val="lt1"/>
                </a:solidFill>
                <a:latin typeface="Calibri"/>
                <a:ea typeface="Calibri"/>
                <a:cs typeface="Calibri"/>
                <a:sym typeface="Calibri"/>
              </a:rPr>
              <a:t> you or </a:t>
            </a:r>
            <a:r>
              <a:rPr lang="en-US" sz="1800" b="1" i="1" u="sng" strike="noStrike" cap="none">
                <a:solidFill>
                  <a:schemeClr val="lt1"/>
                </a:solidFill>
                <a:latin typeface="Calibri"/>
                <a:ea typeface="Calibri"/>
                <a:cs typeface="Calibri"/>
                <a:sym typeface="Calibri"/>
              </a:rPr>
              <a:t>differed from your expectations</a:t>
            </a:r>
            <a:r>
              <a:rPr lang="en-US" sz="1800" b="0" i="0" u="none" strike="noStrike" cap="none">
                <a:solidFill>
                  <a:schemeClr val="lt1"/>
                </a:solidFill>
                <a:latin typeface="Calibri"/>
                <a:ea typeface="Calibri"/>
                <a:cs typeface="Calibri"/>
                <a:sym typeface="Calibri"/>
              </a:rPr>
              <a:t>?</a:t>
            </a:r>
            <a:endParaRPr sz="1800" b="0" i="0" u="none" strike="noStrike" cap="none">
              <a:solidFill>
                <a:schemeClr val="lt1"/>
              </a:solidFill>
              <a:latin typeface="Calibri"/>
              <a:ea typeface="Calibri"/>
              <a:cs typeface="Calibri"/>
              <a:sym typeface="Calibri"/>
            </a:endParaRPr>
          </a:p>
        </p:txBody>
      </p:sp>
      <p:sp>
        <p:nvSpPr>
          <p:cNvPr id="170" name="Google Shape;170;p15"/>
          <p:cNvSpPr/>
          <p:nvPr/>
        </p:nvSpPr>
        <p:spPr>
          <a:xfrm>
            <a:off x="1293762" y="5269338"/>
            <a:ext cx="4937760" cy="914400"/>
          </a:xfrm>
          <a:custGeom>
            <a:avLst/>
            <a:gdLst/>
            <a:ahLst/>
            <a:cxnLst/>
            <a:rect l="l" t="t" r="r" b="b"/>
            <a:pathLst>
              <a:path w="1538287" h="789384" extrusionOk="0">
                <a:moveTo>
                  <a:pt x="0" y="78938"/>
                </a:moveTo>
                <a:cubicBezTo>
                  <a:pt x="0" y="35342"/>
                  <a:pt x="35342" y="0"/>
                  <a:pt x="78938" y="0"/>
                </a:cubicBezTo>
                <a:lnTo>
                  <a:pt x="1459349" y="0"/>
                </a:lnTo>
                <a:cubicBezTo>
                  <a:pt x="1502945" y="0"/>
                  <a:pt x="1538287" y="35342"/>
                  <a:pt x="1538287" y="78938"/>
                </a:cubicBezTo>
                <a:lnTo>
                  <a:pt x="1538287" y="710446"/>
                </a:lnTo>
                <a:cubicBezTo>
                  <a:pt x="1538287" y="754042"/>
                  <a:pt x="1502945" y="789384"/>
                  <a:pt x="1459349" y="789384"/>
                </a:cubicBezTo>
                <a:lnTo>
                  <a:pt x="78938" y="789384"/>
                </a:lnTo>
                <a:cubicBezTo>
                  <a:pt x="35342" y="789384"/>
                  <a:pt x="0" y="754042"/>
                  <a:pt x="0" y="710446"/>
                </a:cubicBezTo>
                <a:lnTo>
                  <a:pt x="0" y="78938"/>
                </a:lnTo>
                <a:close/>
              </a:path>
            </a:pathLst>
          </a:custGeom>
          <a:solidFill>
            <a:srgbClr val="00457F"/>
          </a:solidFill>
          <a:ln w="25400" cap="flat" cmpd="sng">
            <a:solidFill>
              <a:schemeClr val="lt1"/>
            </a:solidFill>
            <a:prstDash val="solid"/>
            <a:round/>
            <a:headEnd type="none" w="sm" len="sm"/>
            <a:tailEnd type="none" w="sm" len="sm"/>
          </a:ln>
        </p:spPr>
        <p:txBody>
          <a:bodyPr spcFirstLastPara="1" wrap="square" lIns="53600" tIns="45975" rIns="53600" bIns="45975" anchor="ctr" anchorCtr="0">
            <a:noAutofit/>
          </a:bodyPr>
          <a:lstStyle/>
          <a:p>
            <a:pPr marL="0" marR="0" lvl="0" indent="0" algn="ctr" rtl="0">
              <a:lnSpc>
                <a:spcPct val="9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What </a:t>
            </a:r>
            <a:r>
              <a:rPr lang="en-US" sz="1800" b="1" i="1" u="sng" strike="noStrike" cap="none">
                <a:solidFill>
                  <a:schemeClr val="lt1"/>
                </a:solidFill>
                <a:latin typeface="Calibri"/>
                <a:ea typeface="Calibri"/>
                <a:cs typeface="Calibri"/>
                <a:sym typeface="Calibri"/>
              </a:rPr>
              <a:t>unique skills, experiences, or insights did you gain</a:t>
            </a:r>
            <a:r>
              <a:rPr lang="en-US" sz="1800" b="1" i="0" u="none" strike="noStrike" cap="none">
                <a:solidFill>
                  <a:schemeClr val="lt1"/>
                </a:solidFill>
                <a:latin typeface="Calibri"/>
                <a:ea typeface="Calibri"/>
                <a:cs typeface="Calibri"/>
                <a:sym typeface="Calibri"/>
              </a:rPr>
              <a:t> </a:t>
            </a:r>
            <a:r>
              <a:rPr lang="en-US" sz="1800" b="0" i="0" u="none" strike="noStrike" cap="none">
                <a:solidFill>
                  <a:schemeClr val="lt1"/>
                </a:solidFill>
                <a:latin typeface="Calibri"/>
                <a:ea typeface="Calibri"/>
                <a:cs typeface="Calibri"/>
                <a:sym typeface="Calibri"/>
              </a:rPr>
              <a:t>during the fellowship that have been most valuable/helpful in your post-fellowship career?</a:t>
            </a:r>
            <a:endParaRPr sz="1800" b="0" i="0" u="none" strike="noStrike" cap="none">
              <a:solidFill>
                <a:schemeClr val="lt1"/>
              </a:solidFill>
              <a:latin typeface="Calibri"/>
              <a:ea typeface="Calibri"/>
              <a:cs typeface="Calibri"/>
              <a:sym typeface="Calibri"/>
            </a:endParaRPr>
          </a:p>
        </p:txBody>
      </p:sp>
      <p:sp>
        <p:nvSpPr>
          <p:cNvPr id="171" name="Google Shape;171;p15"/>
          <p:cNvSpPr/>
          <p:nvPr/>
        </p:nvSpPr>
        <p:spPr>
          <a:xfrm>
            <a:off x="6332903" y="4306278"/>
            <a:ext cx="4937760" cy="914400"/>
          </a:xfrm>
          <a:custGeom>
            <a:avLst/>
            <a:gdLst/>
            <a:ahLst/>
            <a:cxnLst/>
            <a:rect l="l" t="t" r="r" b="b"/>
            <a:pathLst>
              <a:path w="1538287" h="789384" extrusionOk="0">
                <a:moveTo>
                  <a:pt x="0" y="78938"/>
                </a:moveTo>
                <a:cubicBezTo>
                  <a:pt x="0" y="35342"/>
                  <a:pt x="35342" y="0"/>
                  <a:pt x="78938" y="0"/>
                </a:cubicBezTo>
                <a:lnTo>
                  <a:pt x="1459349" y="0"/>
                </a:lnTo>
                <a:cubicBezTo>
                  <a:pt x="1502945" y="0"/>
                  <a:pt x="1538287" y="35342"/>
                  <a:pt x="1538287" y="78938"/>
                </a:cubicBezTo>
                <a:lnTo>
                  <a:pt x="1538287" y="710446"/>
                </a:lnTo>
                <a:cubicBezTo>
                  <a:pt x="1538287" y="754042"/>
                  <a:pt x="1502945" y="789384"/>
                  <a:pt x="1459349" y="789384"/>
                </a:cubicBezTo>
                <a:lnTo>
                  <a:pt x="78938" y="789384"/>
                </a:lnTo>
                <a:cubicBezTo>
                  <a:pt x="35342" y="789384"/>
                  <a:pt x="0" y="754042"/>
                  <a:pt x="0" y="710446"/>
                </a:cubicBezTo>
                <a:lnTo>
                  <a:pt x="0" y="78938"/>
                </a:lnTo>
                <a:close/>
              </a:path>
            </a:pathLst>
          </a:custGeom>
          <a:solidFill>
            <a:srgbClr val="00457F"/>
          </a:solidFill>
          <a:ln w="25400" cap="flat" cmpd="sng">
            <a:solidFill>
              <a:schemeClr val="lt1"/>
            </a:solidFill>
            <a:prstDash val="solid"/>
            <a:round/>
            <a:headEnd type="none" w="sm" len="sm"/>
            <a:tailEnd type="none" w="sm" len="sm"/>
          </a:ln>
        </p:spPr>
        <p:txBody>
          <a:bodyPr spcFirstLastPara="1" wrap="square" lIns="53600" tIns="45975" rIns="53600" bIns="45975" anchor="ctr" anchorCtr="0">
            <a:noAutofit/>
          </a:bodyPr>
          <a:lstStyle/>
          <a:p>
            <a:pPr marL="0" marR="0" lvl="0" indent="0" algn="ctr" rtl="0">
              <a:lnSpc>
                <a:spcPct val="9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What professional </a:t>
            </a:r>
            <a:r>
              <a:rPr lang="en-US" sz="1800" b="1" i="1" u="sng" strike="noStrike" cap="none">
                <a:solidFill>
                  <a:schemeClr val="lt1"/>
                </a:solidFill>
                <a:latin typeface="Calibri"/>
                <a:ea typeface="Calibri"/>
                <a:cs typeface="Calibri"/>
                <a:sym typeface="Calibri"/>
              </a:rPr>
              <a:t>opportunities</a:t>
            </a:r>
            <a:r>
              <a:rPr lang="en-US" sz="1800" b="0" i="0" u="none" strike="noStrike" cap="none">
                <a:solidFill>
                  <a:schemeClr val="lt1"/>
                </a:solidFill>
                <a:latin typeface="Calibri"/>
                <a:ea typeface="Calibri"/>
                <a:cs typeface="Calibri"/>
                <a:sym typeface="Calibri"/>
              </a:rPr>
              <a:t> did this fellowship open for you, and how has it </a:t>
            </a:r>
            <a:r>
              <a:rPr lang="en-US" sz="1800" b="1" i="1" u="sng" strike="noStrike" cap="none">
                <a:solidFill>
                  <a:schemeClr val="lt1"/>
                </a:solidFill>
                <a:latin typeface="Calibri"/>
                <a:ea typeface="Calibri"/>
                <a:cs typeface="Calibri"/>
                <a:sym typeface="Calibri"/>
              </a:rPr>
              <a:t>influenced your career path</a:t>
            </a:r>
            <a:r>
              <a:rPr lang="en-US" sz="1800" b="0" i="0" u="none" strike="noStrike" cap="none">
                <a:solidFill>
                  <a:schemeClr val="lt1"/>
                </a:solidFill>
                <a:latin typeface="Calibri"/>
                <a:ea typeface="Calibri"/>
                <a:cs typeface="Calibri"/>
                <a:sym typeface="Calibri"/>
              </a:rPr>
              <a:t>?</a:t>
            </a:r>
            <a:endParaRPr sz="1800" b="0" i="0" u="none" strike="noStrike" cap="none">
              <a:solidFill>
                <a:schemeClr val="lt1"/>
              </a:solidFill>
              <a:latin typeface="Calibri"/>
              <a:ea typeface="Calibri"/>
              <a:cs typeface="Calibri"/>
              <a:sym typeface="Calibri"/>
            </a:endParaRPr>
          </a:p>
        </p:txBody>
      </p:sp>
      <p:sp>
        <p:nvSpPr>
          <p:cNvPr id="172" name="Google Shape;172;p15"/>
          <p:cNvSpPr/>
          <p:nvPr/>
        </p:nvSpPr>
        <p:spPr>
          <a:xfrm>
            <a:off x="6324638" y="5269338"/>
            <a:ext cx="4937760" cy="914400"/>
          </a:xfrm>
          <a:custGeom>
            <a:avLst/>
            <a:gdLst/>
            <a:ahLst/>
            <a:cxnLst/>
            <a:rect l="l" t="t" r="r" b="b"/>
            <a:pathLst>
              <a:path w="1538287" h="789384" extrusionOk="0">
                <a:moveTo>
                  <a:pt x="0" y="78938"/>
                </a:moveTo>
                <a:cubicBezTo>
                  <a:pt x="0" y="35342"/>
                  <a:pt x="35342" y="0"/>
                  <a:pt x="78938" y="0"/>
                </a:cubicBezTo>
                <a:lnTo>
                  <a:pt x="1459349" y="0"/>
                </a:lnTo>
                <a:cubicBezTo>
                  <a:pt x="1502945" y="0"/>
                  <a:pt x="1538287" y="35342"/>
                  <a:pt x="1538287" y="78938"/>
                </a:cubicBezTo>
                <a:lnTo>
                  <a:pt x="1538287" y="710446"/>
                </a:lnTo>
                <a:cubicBezTo>
                  <a:pt x="1538287" y="754042"/>
                  <a:pt x="1502945" y="789384"/>
                  <a:pt x="1459349" y="789384"/>
                </a:cubicBezTo>
                <a:lnTo>
                  <a:pt x="78938" y="789384"/>
                </a:lnTo>
                <a:cubicBezTo>
                  <a:pt x="35342" y="789384"/>
                  <a:pt x="0" y="754042"/>
                  <a:pt x="0" y="710446"/>
                </a:cubicBezTo>
                <a:lnTo>
                  <a:pt x="0" y="78938"/>
                </a:lnTo>
                <a:close/>
              </a:path>
            </a:pathLst>
          </a:custGeom>
          <a:solidFill>
            <a:srgbClr val="00457F"/>
          </a:solidFill>
          <a:ln w="25400" cap="flat" cmpd="sng">
            <a:solidFill>
              <a:schemeClr val="lt1"/>
            </a:solidFill>
            <a:prstDash val="solid"/>
            <a:round/>
            <a:headEnd type="none" w="sm" len="sm"/>
            <a:tailEnd type="none" w="sm" len="sm"/>
          </a:ln>
        </p:spPr>
        <p:txBody>
          <a:bodyPr spcFirstLastPara="1" wrap="square" lIns="53600" tIns="45975" rIns="53600" bIns="45975" anchor="ctr" anchorCtr="0">
            <a:noAutofit/>
          </a:bodyPr>
          <a:lstStyle/>
          <a:p>
            <a:pPr marL="0" marR="0" lvl="0" indent="0" algn="ctr" rtl="0">
              <a:lnSpc>
                <a:spcPct val="9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What </a:t>
            </a:r>
            <a:r>
              <a:rPr lang="en-US" sz="1800" b="1" i="1" u="sng" strike="noStrike" cap="none">
                <a:solidFill>
                  <a:schemeClr val="lt1"/>
                </a:solidFill>
                <a:latin typeface="Calibri"/>
                <a:ea typeface="Calibri"/>
                <a:cs typeface="Calibri"/>
                <a:sym typeface="Calibri"/>
              </a:rPr>
              <a:t>advice</a:t>
            </a:r>
            <a:r>
              <a:rPr lang="en-US" sz="1800" b="0" i="0" u="none" strike="noStrike" cap="none">
                <a:solidFill>
                  <a:schemeClr val="lt1"/>
                </a:solidFill>
                <a:latin typeface="Calibri"/>
                <a:ea typeface="Calibri"/>
                <a:cs typeface="Calibri"/>
                <a:sym typeface="Calibri"/>
              </a:rPr>
              <a:t> would you give to students, residents, pharmacists or health professionals considering applying for the fellowship?</a:t>
            </a:r>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3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Questrial"/>
              <a:buNone/>
            </a:pPr>
            <a:r>
              <a:rPr lang="en-US"/>
              <a:t>Alumni Survey Results</a:t>
            </a:r>
            <a:endParaRPr/>
          </a:p>
        </p:txBody>
      </p:sp>
      <p:sp>
        <p:nvSpPr>
          <p:cNvPr id="178" name="Google Shape;178;p37"/>
          <p:cNvSpPr txBox="1">
            <a:spLocks noGrp="1"/>
          </p:cNvSpPr>
          <p:nvPr>
            <p:ph type="body" idx="1"/>
          </p:nvPr>
        </p:nvSpPr>
        <p:spPr>
          <a:xfrm>
            <a:off x="7701249" y="1825625"/>
            <a:ext cx="4265463" cy="4337273"/>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90000"/>
              </a:lnSpc>
              <a:spcBef>
                <a:spcPts val="0"/>
              </a:spcBef>
              <a:spcAft>
                <a:spcPts val="0"/>
              </a:spcAft>
              <a:buClr>
                <a:schemeClr val="dk1"/>
              </a:buClr>
              <a:buSzPts val="2400"/>
              <a:buNone/>
            </a:pPr>
            <a:r>
              <a:rPr lang="en-US" sz="3200" b="1"/>
              <a:t>Example Testimonials</a:t>
            </a:r>
            <a:endParaRPr sz="3600"/>
          </a:p>
          <a:p>
            <a:pPr marL="0" lvl="0" indent="0" algn="l" rtl="0">
              <a:lnSpc>
                <a:spcPct val="90000"/>
              </a:lnSpc>
              <a:spcBef>
                <a:spcPts val="0"/>
              </a:spcBef>
              <a:spcAft>
                <a:spcPts val="0"/>
              </a:spcAft>
              <a:buClr>
                <a:schemeClr val="dk1"/>
              </a:buClr>
              <a:buSzPts val="2000"/>
              <a:buNone/>
            </a:pPr>
            <a:endParaRPr sz="2000" i="1"/>
          </a:p>
          <a:p>
            <a:pPr marL="0" lvl="0" indent="0" algn="l" rtl="0">
              <a:lnSpc>
                <a:spcPct val="90000"/>
              </a:lnSpc>
              <a:spcBef>
                <a:spcPts val="0"/>
              </a:spcBef>
              <a:spcAft>
                <a:spcPts val="0"/>
              </a:spcAft>
              <a:buClr>
                <a:schemeClr val="dk1"/>
              </a:buClr>
              <a:buSzPts val="2000"/>
              <a:buNone/>
            </a:pPr>
            <a:r>
              <a:rPr lang="en-US" sz="2000" i="1"/>
              <a:t>“This is one of the educational programs that has the ability to drastically </a:t>
            </a:r>
            <a:r>
              <a:rPr lang="en-US" sz="2000" b="1" i="1"/>
              <a:t>influence the trajectory of your career</a:t>
            </a:r>
            <a:r>
              <a:rPr lang="en-US" sz="2000" i="1"/>
              <a:t>, and it will teach you a set of skills you will find </a:t>
            </a:r>
            <a:r>
              <a:rPr lang="en-US" sz="2000" b="1" i="1"/>
              <a:t>very useful in any field</a:t>
            </a:r>
            <a:r>
              <a:rPr lang="en-US" sz="2000" i="1"/>
              <a:t> you pursue.”</a:t>
            </a:r>
            <a:endParaRPr/>
          </a:p>
          <a:p>
            <a:pPr marL="0" lvl="0" indent="0" algn="l" rtl="0">
              <a:lnSpc>
                <a:spcPct val="90000"/>
              </a:lnSpc>
              <a:spcBef>
                <a:spcPts val="0"/>
              </a:spcBef>
              <a:spcAft>
                <a:spcPts val="0"/>
              </a:spcAft>
              <a:buClr>
                <a:schemeClr val="dk1"/>
              </a:buClr>
              <a:buSzPts val="2000"/>
              <a:buNone/>
            </a:pPr>
            <a:endParaRPr sz="2000" i="1"/>
          </a:p>
          <a:p>
            <a:pPr marL="0" lvl="0" indent="0" algn="l" rtl="0">
              <a:lnSpc>
                <a:spcPct val="90000"/>
              </a:lnSpc>
              <a:spcBef>
                <a:spcPts val="0"/>
              </a:spcBef>
              <a:spcAft>
                <a:spcPts val="0"/>
              </a:spcAft>
              <a:buClr>
                <a:schemeClr val="dk1"/>
              </a:buClr>
              <a:buSzPts val="2000"/>
              <a:buNone/>
            </a:pPr>
            <a:r>
              <a:rPr lang="en-US" sz="2000" i="1"/>
              <a:t>“Fellowship </a:t>
            </a:r>
            <a:r>
              <a:rPr lang="en-US" sz="2000" b="1" i="1"/>
              <a:t>opened the door </a:t>
            </a:r>
            <a:r>
              <a:rPr lang="en-US" sz="2000" i="1"/>
              <a:t>for a career in the executive branch - many hiring staff hold congressional experience in high esteem.”</a:t>
            </a:r>
            <a:endParaRPr/>
          </a:p>
          <a:p>
            <a:pPr marL="0" lvl="0" indent="0" algn="l" rtl="0">
              <a:lnSpc>
                <a:spcPct val="90000"/>
              </a:lnSpc>
              <a:spcBef>
                <a:spcPts val="0"/>
              </a:spcBef>
              <a:spcAft>
                <a:spcPts val="0"/>
              </a:spcAft>
              <a:buClr>
                <a:schemeClr val="dk1"/>
              </a:buClr>
              <a:buSzPts val="2000"/>
              <a:buNone/>
            </a:pPr>
            <a:endParaRPr sz="2000" i="1"/>
          </a:p>
          <a:p>
            <a:pPr marL="0" lvl="0" indent="0" algn="l" rtl="0">
              <a:lnSpc>
                <a:spcPct val="90000"/>
              </a:lnSpc>
              <a:spcBef>
                <a:spcPts val="0"/>
              </a:spcBef>
              <a:spcAft>
                <a:spcPts val="0"/>
              </a:spcAft>
              <a:buClr>
                <a:schemeClr val="dk1"/>
              </a:buClr>
              <a:buSzPts val="2000"/>
              <a:buNone/>
            </a:pPr>
            <a:r>
              <a:rPr lang="en-US" sz="2000" i="1"/>
              <a:t>“It </a:t>
            </a:r>
            <a:r>
              <a:rPr lang="en-US" sz="2000" b="1" i="1"/>
              <a:t>completely changed the course </a:t>
            </a:r>
            <a:r>
              <a:rPr lang="en-US" sz="2000" i="1"/>
              <a:t>of my career.”</a:t>
            </a:r>
            <a:endParaRPr/>
          </a:p>
          <a:p>
            <a:pPr marL="0" lvl="0" indent="0" algn="just" rtl="0">
              <a:lnSpc>
                <a:spcPct val="90000"/>
              </a:lnSpc>
              <a:spcBef>
                <a:spcPts val="0"/>
              </a:spcBef>
              <a:spcAft>
                <a:spcPts val="0"/>
              </a:spcAft>
              <a:buClr>
                <a:schemeClr val="dk1"/>
              </a:buClr>
              <a:buSzPts val="2800"/>
              <a:buNone/>
            </a:pPr>
            <a:endParaRPr/>
          </a:p>
        </p:txBody>
      </p:sp>
      <p:grpSp>
        <p:nvGrpSpPr>
          <p:cNvPr id="179" name="Google Shape;179;p37"/>
          <p:cNvGrpSpPr/>
          <p:nvPr/>
        </p:nvGrpSpPr>
        <p:grpSpPr>
          <a:xfrm>
            <a:off x="150779" y="1825625"/>
            <a:ext cx="7358186" cy="4337273"/>
            <a:chOff x="150779" y="1825625"/>
            <a:chExt cx="7358186" cy="4337273"/>
          </a:xfrm>
        </p:grpSpPr>
        <p:sp>
          <p:nvSpPr>
            <p:cNvPr id="180" name="Google Shape;180;p37"/>
            <p:cNvSpPr/>
            <p:nvPr/>
          </p:nvSpPr>
          <p:spPr>
            <a:xfrm>
              <a:off x="150779" y="1825625"/>
              <a:ext cx="1922859" cy="4337273"/>
            </a:xfrm>
            <a:custGeom>
              <a:avLst/>
              <a:gdLst/>
              <a:ahLst/>
              <a:cxnLst/>
              <a:rect l="l" t="t" r="r" b="b"/>
              <a:pathLst>
                <a:path w="1922859" h="5418667" extrusionOk="0">
                  <a:moveTo>
                    <a:pt x="0" y="192286"/>
                  </a:moveTo>
                  <a:cubicBezTo>
                    <a:pt x="0" y="86089"/>
                    <a:pt x="86089" y="0"/>
                    <a:pt x="192286" y="0"/>
                  </a:cubicBezTo>
                  <a:lnTo>
                    <a:pt x="1730573" y="0"/>
                  </a:lnTo>
                  <a:cubicBezTo>
                    <a:pt x="1836770" y="0"/>
                    <a:pt x="1922859" y="86089"/>
                    <a:pt x="1922859" y="192286"/>
                  </a:cubicBezTo>
                  <a:lnTo>
                    <a:pt x="1922859" y="5226381"/>
                  </a:lnTo>
                  <a:cubicBezTo>
                    <a:pt x="1922859" y="5332578"/>
                    <a:pt x="1836770" y="5418667"/>
                    <a:pt x="1730573" y="5418667"/>
                  </a:cubicBezTo>
                  <a:lnTo>
                    <a:pt x="192286" y="5418667"/>
                  </a:lnTo>
                  <a:cubicBezTo>
                    <a:pt x="86089" y="5418667"/>
                    <a:pt x="0" y="5332578"/>
                    <a:pt x="0" y="5226381"/>
                  </a:cubicBezTo>
                  <a:lnTo>
                    <a:pt x="0" y="192286"/>
                  </a:lnTo>
                  <a:close/>
                </a:path>
              </a:pathLst>
            </a:custGeom>
            <a:solidFill>
              <a:srgbClr val="CACED7"/>
            </a:solidFill>
            <a:ln>
              <a:noFill/>
            </a:ln>
          </p:spPr>
          <p:txBody>
            <a:bodyPr spcFirstLastPara="1" wrap="square" lIns="68575" tIns="68575" rIns="68575" bIns="3861625" anchor="ctr" anchorCtr="0">
              <a:noAutofit/>
            </a:bodyPr>
            <a:lstStyle/>
            <a:p>
              <a:pPr marL="0" marR="0" lvl="0" indent="0" algn="ctr" rtl="0">
                <a:lnSpc>
                  <a:spcPct val="90000"/>
                </a:lnSpc>
                <a:spcBef>
                  <a:spcPts val="0"/>
                </a:spcBef>
                <a:spcAft>
                  <a:spcPts val="0"/>
                </a:spcAft>
                <a:buClr>
                  <a:srgbClr val="000000"/>
                </a:buClr>
                <a:buSzPts val="600"/>
                <a:buFont typeface="Arial"/>
                <a:buNone/>
              </a:pPr>
              <a:endParaRPr sz="600" b="0" i="0" u="none" strike="noStrike" cap="none">
                <a:solidFill>
                  <a:schemeClr val="dk1"/>
                </a:solidFill>
                <a:latin typeface="Arial"/>
                <a:ea typeface="Arial"/>
                <a:cs typeface="Arial"/>
                <a:sym typeface="Arial"/>
              </a:endParaRPr>
            </a:p>
            <a:p>
              <a:pPr marL="0" marR="0" lvl="0" indent="0" algn="ctr" rtl="0">
                <a:lnSpc>
                  <a:spcPct val="90000"/>
                </a:lnSpc>
                <a:spcBef>
                  <a:spcPts val="210"/>
                </a:spcBef>
                <a:spcAft>
                  <a:spcPts val="0"/>
                </a:spcAft>
                <a:buClr>
                  <a:srgbClr val="000000"/>
                </a:buClr>
                <a:buSzPts val="1600"/>
                <a:buFont typeface="Arial"/>
                <a:buNone/>
              </a:pPr>
              <a:r>
                <a:rPr lang="en-US" sz="1600" b="1" i="0" u="none" strike="noStrike" cap="none">
                  <a:solidFill>
                    <a:schemeClr val="dk1"/>
                  </a:solidFill>
                  <a:latin typeface="Arial"/>
                  <a:ea typeface="Arial"/>
                  <a:cs typeface="Arial"/>
                  <a:sym typeface="Arial"/>
                </a:rPr>
                <a:t>Successful prior recruitment</a:t>
              </a:r>
              <a:endParaRPr b="1"/>
            </a:p>
          </p:txBody>
        </p:sp>
        <p:sp>
          <p:nvSpPr>
            <p:cNvPr id="181" name="Google Shape;181;p37"/>
            <p:cNvSpPr/>
            <p:nvPr/>
          </p:nvSpPr>
          <p:spPr>
            <a:xfrm>
              <a:off x="343066" y="2456123"/>
              <a:ext cx="1538287" cy="1005840"/>
            </a:xfrm>
            <a:custGeom>
              <a:avLst/>
              <a:gdLst/>
              <a:ahLst/>
              <a:cxnLst/>
              <a:rect l="l" t="t" r="r" b="b"/>
              <a:pathLst>
                <a:path w="1538287" h="1064551" extrusionOk="0">
                  <a:moveTo>
                    <a:pt x="0" y="106455"/>
                  </a:moveTo>
                  <a:cubicBezTo>
                    <a:pt x="0" y="47662"/>
                    <a:pt x="47662" y="0"/>
                    <a:pt x="106455" y="0"/>
                  </a:cubicBezTo>
                  <a:lnTo>
                    <a:pt x="1431832" y="0"/>
                  </a:lnTo>
                  <a:cubicBezTo>
                    <a:pt x="1490625" y="0"/>
                    <a:pt x="1538287" y="47662"/>
                    <a:pt x="1538287" y="106455"/>
                  </a:cubicBezTo>
                  <a:lnTo>
                    <a:pt x="1538287" y="958096"/>
                  </a:lnTo>
                  <a:cubicBezTo>
                    <a:pt x="1538287" y="1016889"/>
                    <a:pt x="1490625" y="1064551"/>
                    <a:pt x="1431832" y="1064551"/>
                  </a:cubicBezTo>
                  <a:lnTo>
                    <a:pt x="106455" y="1064551"/>
                  </a:lnTo>
                  <a:cubicBezTo>
                    <a:pt x="47662" y="1064551"/>
                    <a:pt x="0" y="1016889"/>
                    <a:pt x="0" y="958096"/>
                  </a:cubicBezTo>
                  <a:lnTo>
                    <a:pt x="0" y="106455"/>
                  </a:lnTo>
                  <a:close/>
                </a:path>
              </a:pathLst>
            </a:custGeom>
            <a:solidFill>
              <a:srgbClr val="00457F"/>
            </a:solidFill>
            <a:ln w="25400" cap="flat" cmpd="sng">
              <a:solidFill>
                <a:schemeClr val="lt1"/>
              </a:solidFill>
              <a:prstDash val="solid"/>
              <a:round/>
              <a:headEnd type="none" w="sm" len="sm"/>
              <a:tailEnd type="none" w="sm" len="sm"/>
            </a:ln>
          </p:spPr>
          <p:txBody>
            <a:bodyPr spcFirstLastPara="1" wrap="square" lIns="56575" tIns="50225" rIns="56575" bIns="50225" anchor="ctr" anchorCtr="0">
              <a:noAutofit/>
            </a:bodyPr>
            <a:lstStyle/>
            <a:p>
              <a:pPr marL="0" marR="0" lvl="0" indent="0" algn="ctr" rtl="0">
                <a:lnSpc>
                  <a:spcPct val="90000"/>
                </a:lnSpc>
                <a:spcBef>
                  <a:spcPts val="0"/>
                </a:spcBef>
                <a:spcAft>
                  <a:spcPts val="0"/>
                </a:spcAft>
                <a:buClr>
                  <a:srgbClr val="000000"/>
                </a:buClr>
                <a:buSzPts val="1400"/>
                <a:buFont typeface="Arial"/>
                <a:buNone/>
              </a:pPr>
              <a:r>
                <a:rPr lang="en-US" sz="1400" b="0" i="0" u="none" strike="noStrike" cap="none">
                  <a:solidFill>
                    <a:schemeClr val="lt1"/>
                  </a:solidFill>
                  <a:latin typeface="Arial"/>
                  <a:ea typeface="Arial"/>
                  <a:cs typeface="Arial"/>
                  <a:sym typeface="Arial"/>
                </a:rPr>
                <a:t>Google/Internet</a:t>
              </a:r>
              <a:endParaRPr/>
            </a:p>
            <a:p>
              <a:pPr marL="0" marR="0" lvl="0" indent="0" algn="ctr" rtl="0">
                <a:lnSpc>
                  <a:spcPct val="90000"/>
                </a:lnSpc>
                <a:spcBef>
                  <a:spcPts val="490"/>
                </a:spcBef>
                <a:spcAft>
                  <a:spcPts val="0"/>
                </a:spcAft>
                <a:buClr>
                  <a:srgbClr val="000000"/>
                </a:buClr>
                <a:buSzPts val="1400"/>
                <a:buFont typeface="Arial"/>
                <a:buNone/>
              </a:pPr>
              <a:r>
                <a:rPr lang="en-US" sz="1400" b="0" i="0" u="none" strike="noStrike" cap="none">
                  <a:solidFill>
                    <a:schemeClr val="lt1"/>
                  </a:solidFill>
                  <a:latin typeface="Arial"/>
                  <a:ea typeface="Arial"/>
                  <a:cs typeface="Arial"/>
                  <a:sym typeface="Arial"/>
                </a:rPr>
                <a:t>n=4</a:t>
              </a:r>
              <a:endParaRPr/>
            </a:p>
          </p:txBody>
        </p:sp>
        <p:sp>
          <p:nvSpPr>
            <p:cNvPr id="182" name="Google Shape;182;p37"/>
            <p:cNvSpPr/>
            <p:nvPr/>
          </p:nvSpPr>
          <p:spPr>
            <a:xfrm>
              <a:off x="343066" y="3669212"/>
              <a:ext cx="1538287" cy="1005840"/>
            </a:xfrm>
            <a:custGeom>
              <a:avLst/>
              <a:gdLst/>
              <a:ahLst/>
              <a:cxnLst/>
              <a:rect l="l" t="t" r="r" b="b"/>
              <a:pathLst>
                <a:path w="1538287" h="1064551" extrusionOk="0">
                  <a:moveTo>
                    <a:pt x="0" y="106455"/>
                  </a:moveTo>
                  <a:cubicBezTo>
                    <a:pt x="0" y="47662"/>
                    <a:pt x="47662" y="0"/>
                    <a:pt x="106455" y="0"/>
                  </a:cubicBezTo>
                  <a:lnTo>
                    <a:pt x="1431832" y="0"/>
                  </a:lnTo>
                  <a:cubicBezTo>
                    <a:pt x="1490625" y="0"/>
                    <a:pt x="1538287" y="47662"/>
                    <a:pt x="1538287" y="106455"/>
                  </a:cubicBezTo>
                  <a:lnTo>
                    <a:pt x="1538287" y="958096"/>
                  </a:lnTo>
                  <a:cubicBezTo>
                    <a:pt x="1538287" y="1016889"/>
                    <a:pt x="1490625" y="1064551"/>
                    <a:pt x="1431832" y="1064551"/>
                  </a:cubicBezTo>
                  <a:lnTo>
                    <a:pt x="106455" y="1064551"/>
                  </a:lnTo>
                  <a:cubicBezTo>
                    <a:pt x="47662" y="1064551"/>
                    <a:pt x="0" y="1016889"/>
                    <a:pt x="0" y="958096"/>
                  </a:cubicBezTo>
                  <a:lnTo>
                    <a:pt x="0" y="106455"/>
                  </a:lnTo>
                  <a:close/>
                </a:path>
              </a:pathLst>
            </a:custGeom>
            <a:solidFill>
              <a:srgbClr val="00457F"/>
            </a:solidFill>
            <a:ln w="25400" cap="flat" cmpd="sng">
              <a:solidFill>
                <a:schemeClr val="lt1"/>
              </a:solidFill>
              <a:prstDash val="solid"/>
              <a:round/>
              <a:headEnd type="none" w="sm" len="sm"/>
              <a:tailEnd type="none" w="sm" len="sm"/>
            </a:ln>
          </p:spPr>
          <p:txBody>
            <a:bodyPr spcFirstLastPara="1" wrap="square" lIns="56575" tIns="50225" rIns="56575" bIns="50225" anchor="ctr" anchorCtr="0">
              <a:noAutofit/>
            </a:bodyPr>
            <a:lstStyle/>
            <a:p>
              <a:pPr marL="0" marR="0" lvl="0" indent="0" algn="ctr" rtl="0">
                <a:lnSpc>
                  <a:spcPct val="90000"/>
                </a:lnSpc>
                <a:spcBef>
                  <a:spcPts val="0"/>
                </a:spcBef>
                <a:spcAft>
                  <a:spcPts val="0"/>
                </a:spcAft>
                <a:buClr>
                  <a:srgbClr val="000000"/>
                </a:buClr>
                <a:buSzPts val="1400"/>
                <a:buFont typeface="Arial"/>
                <a:buNone/>
              </a:pPr>
              <a:r>
                <a:rPr lang="en-US" sz="1400" b="0" i="0" u="none" strike="noStrike" cap="none">
                  <a:solidFill>
                    <a:schemeClr val="lt1"/>
                  </a:solidFill>
                  <a:latin typeface="Arial"/>
                  <a:ea typeface="Arial"/>
                  <a:cs typeface="Arial"/>
                  <a:sym typeface="Arial"/>
                </a:rPr>
                <a:t>ACCP work</a:t>
              </a:r>
              <a:endParaRPr/>
            </a:p>
            <a:p>
              <a:pPr marL="0" marR="0" lvl="0" indent="0" algn="ctr" rtl="0">
                <a:lnSpc>
                  <a:spcPct val="90000"/>
                </a:lnSpc>
                <a:spcBef>
                  <a:spcPts val="490"/>
                </a:spcBef>
                <a:spcAft>
                  <a:spcPts val="0"/>
                </a:spcAft>
                <a:buClr>
                  <a:srgbClr val="000000"/>
                </a:buClr>
                <a:buSzPts val="1400"/>
                <a:buFont typeface="Arial"/>
                <a:buNone/>
              </a:pPr>
              <a:r>
                <a:rPr lang="en-US" sz="1400" b="0" i="0" u="none" strike="noStrike" cap="none">
                  <a:solidFill>
                    <a:schemeClr val="lt1"/>
                  </a:solidFill>
                  <a:latin typeface="Arial"/>
                  <a:ea typeface="Arial"/>
                  <a:cs typeface="Arial"/>
                  <a:sym typeface="Arial"/>
                </a:rPr>
                <a:t>n=1</a:t>
              </a:r>
              <a:endParaRPr/>
            </a:p>
          </p:txBody>
        </p:sp>
        <p:sp>
          <p:nvSpPr>
            <p:cNvPr id="183" name="Google Shape;183;p37"/>
            <p:cNvSpPr/>
            <p:nvPr/>
          </p:nvSpPr>
          <p:spPr>
            <a:xfrm>
              <a:off x="343066" y="4865119"/>
              <a:ext cx="1538287" cy="1005840"/>
            </a:xfrm>
            <a:custGeom>
              <a:avLst/>
              <a:gdLst/>
              <a:ahLst/>
              <a:cxnLst/>
              <a:rect l="l" t="t" r="r" b="b"/>
              <a:pathLst>
                <a:path w="1538287" h="1064551" extrusionOk="0">
                  <a:moveTo>
                    <a:pt x="0" y="106455"/>
                  </a:moveTo>
                  <a:cubicBezTo>
                    <a:pt x="0" y="47662"/>
                    <a:pt x="47662" y="0"/>
                    <a:pt x="106455" y="0"/>
                  </a:cubicBezTo>
                  <a:lnTo>
                    <a:pt x="1431832" y="0"/>
                  </a:lnTo>
                  <a:cubicBezTo>
                    <a:pt x="1490625" y="0"/>
                    <a:pt x="1538287" y="47662"/>
                    <a:pt x="1538287" y="106455"/>
                  </a:cubicBezTo>
                  <a:lnTo>
                    <a:pt x="1538287" y="958096"/>
                  </a:lnTo>
                  <a:cubicBezTo>
                    <a:pt x="1538287" y="1016889"/>
                    <a:pt x="1490625" y="1064551"/>
                    <a:pt x="1431832" y="1064551"/>
                  </a:cubicBezTo>
                  <a:lnTo>
                    <a:pt x="106455" y="1064551"/>
                  </a:lnTo>
                  <a:cubicBezTo>
                    <a:pt x="47662" y="1064551"/>
                    <a:pt x="0" y="1016889"/>
                    <a:pt x="0" y="958096"/>
                  </a:cubicBezTo>
                  <a:lnTo>
                    <a:pt x="0" y="106455"/>
                  </a:lnTo>
                  <a:close/>
                </a:path>
              </a:pathLst>
            </a:custGeom>
            <a:solidFill>
              <a:srgbClr val="00457F"/>
            </a:solidFill>
            <a:ln w="25400" cap="flat" cmpd="sng">
              <a:solidFill>
                <a:schemeClr val="lt1"/>
              </a:solidFill>
              <a:prstDash val="solid"/>
              <a:round/>
              <a:headEnd type="none" w="sm" len="sm"/>
              <a:tailEnd type="none" w="sm" len="sm"/>
            </a:ln>
          </p:spPr>
          <p:txBody>
            <a:bodyPr spcFirstLastPara="1" wrap="square" lIns="56575" tIns="50225" rIns="56575" bIns="50225" anchor="ctr" anchorCtr="0">
              <a:noAutofit/>
            </a:bodyPr>
            <a:lstStyle/>
            <a:p>
              <a:pPr marL="0" marR="0" lvl="0" indent="0" algn="ctr" rtl="0">
                <a:lnSpc>
                  <a:spcPct val="90000"/>
                </a:lnSpc>
                <a:spcBef>
                  <a:spcPts val="0"/>
                </a:spcBef>
                <a:spcAft>
                  <a:spcPts val="0"/>
                </a:spcAft>
                <a:buClr>
                  <a:srgbClr val="000000"/>
                </a:buClr>
                <a:buSzPts val="1400"/>
                <a:buFont typeface="Arial"/>
                <a:buNone/>
              </a:pPr>
              <a:r>
                <a:rPr lang="en-US" sz="1400" b="0" i="0" u="none" strike="noStrike" cap="none">
                  <a:solidFill>
                    <a:schemeClr val="lt1"/>
                  </a:solidFill>
                  <a:latin typeface="Arial"/>
                  <a:ea typeface="Arial"/>
                  <a:cs typeface="Arial"/>
                  <a:sym typeface="Arial"/>
                </a:rPr>
                <a:t>ASHP Midyear</a:t>
              </a:r>
              <a:endParaRPr/>
            </a:p>
            <a:p>
              <a:pPr marL="0" marR="0" lvl="0" indent="0" algn="ctr" rtl="0">
                <a:lnSpc>
                  <a:spcPct val="90000"/>
                </a:lnSpc>
                <a:spcBef>
                  <a:spcPts val="490"/>
                </a:spcBef>
                <a:spcAft>
                  <a:spcPts val="0"/>
                </a:spcAft>
                <a:buClr>
                  <a:srgbClr val="000000"/>
                </a:buClr>
                <a:buSzPts val="1400"/>
                <a:buFont typeface="Arial"/>
                <a:buNone/>
              </a:pPr>
              <a:r>
                <a:rPr lang="en-US" sz="1400" b="0" i="0" u="none" strike="noStrike" cap="none">
                  <a:solidFill>
                    <a:schemeClr val="lt1"/>
                  </a:solidFill>
                  <a:latin typeface="Arial"/>
                  <a:ea typeface="Arial"/>
                  <a:cs typeface="Arial"/>
                  <a:sym typeface="Arial"/>
                </a:rPr>
                <a:t>n=1</a:t>
              </a:r>
              <a:endParaRPr/>
            </a:p>
          </p:txBody>
        </p:sp>
        <p:sp>
          <p:nvSpPr>
            <p:cNvPr id="184" name="Google Shape;184;p37"/>
            <p:cNvSpPr/>
            <p:nvPr/>
          </p:nvSpPr>
          <p:spPr>
            <a:xfrm>
              <a:off x="2249659" y="1825625"/>
              <a:ext cx="3139901" cy="4337273"/>
            </a:xfrm>
            <a:custGeom>
              <a:avLst/>
              <a:gdLst/>
              <a:ahLst/>
              <a:cxnLst/>
              <a:rect l="l" t="t" r="r" b="b"/>
              <a:pathLst>
                <a:path w="1922859" h="5418667" extrusionOk="0">
                  <a:moveTo>
                    <a:pt x="0" y="192286"/>
                  </a:moveTo>
                  <a:cubicBezTo>
                    <a:pt x="0" y="86089"/>
                    <a:pt x="86089" y="0"/>
                    <a:pt x="192286" y="0"/>
                  </a:cubicBezTo>
                  <a:lnTo>
                    <a:pt x="1730573" y="0"/>
                  </a:lnTo>
                  <a:cubicBezTo>
                    <a:pt x="1836770" y="0"/>
                    <a:pt x="1922859" y="86089"/>
                    <a:pt x="1922859" y="192286"/>
                  </a:cubicBezTo>
                  <a:lnTo>
                    <a:pt x="1922859" y="5226381"/>
                  </a:lnTo>
                  <a:cubicBezTo>
                    <a:pt x="1922859" y="5332578"/>
                    <a:pt x="1836770" y="5418667"/>
                    <a:pt x="1730573" y="5418667"/>
                  </a:cubicBezTo>
                  <a:lnTo>
                    <a:pt x="192286" y="5418667"/>
                  </a:lnTo>
                  <a:cubicBezTo>
                    <a:pt x="86089" y="5418667"/>
                    <a:pt x="0" y="5332578"/>
                    <a:pt x="0" y="5226381"/>
                  </a:cubicBezTo>
                  <a:lnTo>
                    <a:pt x="0" y="192286"/>
                  </a:lnTo>
                  <a:close/>
                </a:path>
              </a:pathLst>
            </a:custGeom>
            <a:solidFill>
              <a:srgbClr val="CACED7"/>
            </a:solidFill>
            <a:ln>
              <a:noFill/>
            </a:ln>
          </p:spPr>
          <p:txBody>
            <a:bodyPr spcFirstLastPara="1" wrap="square" lIns="68575" tIns="68575" rIns="68575" bIns="3861625" anchor="ctr" anchorCtr="0">
              <a:noAutofit/>
            </a:bodyPr>
            <a:lstStyle/>
            <a:p>
              <a:pPr marL="0" marR="0" lvl="0" indent="0" algn="ctr" rtl="0">
                <a:lnSpc>
                  <a:spcPct val="90000"/>
                </a:lnSpc>
                <a:spcBef>
                  <a:spcPts val="0"/>
                </a:spcBef>
                <a:spcAft>
                  <a:spcPts val="0"/>
                </a:spcAft>
                <a:buClr>
                  <a:srgbClr val="000000"/>
                </a:buClr>
                <a:buSzPts val="600"/>
                <a:buFont typeface="Arial"/>
                <a:buNone/>
              </a:pPr>
              <a:endParaRPr sz="600" b="0" i="0" u="none" strike="noStrike" cap="none">
                <a:solidFill>
                  <a:schemeClr val="dk1"/>
                </a:solidFill>
                <a:latin typeface="Arial"/>
                <a:ea typeface="Arial"/>
                <a:cs typeface="Arial"/>
                <a:sym typeface="Arial"/>
              </a:endParaRPr>
            </a:p>
            <a:p>
              <a:pPr marL="0" marR="0" lvl="0" indent="0" algn="ctr" rtl="0">
                <a:lnSpc>
                  <a:spcPct val="90000"/>
                </a:lnSpc>
                <a:spcBef>
                  <a:spcPts val="210"/>
                </a:spcBef>
                <a:spcAft>
                  <a:spcPts val="0"/>
                </a:spcAft>
                <a:buClr>
                  <a:srgbClr val="000000"/>
                </a:buClr>
                <a:buSzPts val="1600"/>
                <a:buFont typeface="Arial"/>
                <a:buNone/>
              </a:pPr>
              <a:r>
                <a:rPr lang="en-US" sz="1600" b="1" i="0" u="none" strike="noStrike" cap="none">
                  <a:solidFill>
                    <a:schemeClr val="dk1"/>
                  </a:solidFill>
                  <a:latin typeface="Arial"/>
                  <a:ea typeface="Arial"/>
                  <a:cs typeface="Arial"/>
                  <a:sym typeface="Arial"/>
                </a:rPr>
                <a:t>Ideas for promotion methods</a:t>
              </a:r>
              <a:endParaRPr b="1"/>
            </a:p>
          </p:txBody>
        </p:sp>
        <p:sp>
          <p:nvSpPr>
            <p:cNvPr id="185" name="Google Shape;185;p37"/>
            <p:cNvSpPr/>
            <p:nvPr/>
          </p:nvSpPr>
          <p:spPr>
            <a:xfrm>
              <a:off x="2400306" y="2455792"/>
              <a:ext cx="2805640" cy="548640"/>
            </a:xfrm>
            <a:custGeom>
              <a:avLst/>
              <a:gdLst/>
              <a:ahLst/>
              <a:cxnLst/>
              <a:rect l="l" t="t" r="r" b="b"/>
              <a:pathLst>
                <a:path w="1538287" h="520237" extrusionOk="0">
                  <a:moveTo>
                    <a:pt x="0" y="52024"/>
                  </a:moveTo>
                  <a:cubicBezTo>
                    <a:pt x="0" y="23292"/>
                    <a:pt x="23292" y="0"/>
                    <a:pt x="52024" y="0"/>
                  </a:cubicBezTo>
                  <a:lnTo>
                    <a:pt x="1486263" y="0"/>
                  </a:lnTo>
                  <a:cubicBezTo>
                    <a:pt x="1514995" y="0"/>
                    <a:pt x="1538287" y="23292"/>
                    <a:pt x="1538287" y="52024"/>
                  </a:cubicBezTo>
                  <a:lnTo>
                    <a:pt x="1538287" y="468213"/>
                  </a:lnTo>
                  <a:cubicBezTo>
                    <a:pt x="1538287" y="496945"/>
                    <a:pt x="1514995" y="520237"/>
                    <a:pt x="1486263" y="520237"/>
                  </a:cubicBezTo>
                  <a:lnTo>
                    <a:pt x="52024" y="520237"/>
                  </a:lnTo>
                  <a:cubicBezTo>
                    <a:pt x="23292" y="520237"/>
                    <a:pt x="0" y="496945"/>
                    <a:pt x="0" y="468213"/>
                  </a:cubicBezTo>
                  <a:lnTo>
                    <a:pt x="0" y="52024"/>
                  </a:lnTo>
                  <a:close/>
                </a:path>
              </a:pathLst>
            </a:custGeom>
            <a:solidFill>
              <a:srgbClr val="00457F"/>
            </a:solidFill>
            <a:ln w="25400" cap="flat" cmpd="sng">
              <a:solidFill>
                <a:schemeClr val="lt1"/>
              </a:solidFill>
              <a:prstDash val="solid"/>
              <a:round/>
              <a:headEnd type="none" w="sm" len="sm"/>
              <a:tailEnd type="none" w="sm" len="sm"/>
            </a:ln>
          </p:spPr>
          <p:txBody>
            <a:bodyPr spcFirstLastPara="1" wrap="square" lIns="40625" tIns="34275" rIns="40625" bIns="34275" anchor="ctr" anchorCtr="0">
              <a:noAutofit/>
            </a:bodyPr>
            <a:lstStyle/>
            <a:p>
              <a:pPr marL="0" marR="0" lvl="0" indent="0" algn="ctr" rtl="0">
                <a:lnSpc>
                  <a:spcPct val="90000"/>
                </a:lnSpc>
                <a:spcBef>
                  <a:spcPts val="0"/>
                </a:spcBef>
                <a:spcAft>
                  <a:spcPts val="0"/>
                </a:spcAft>
                <a:buClr>
                  <a:srgbClr val="000000"/>
                </a:buClr>
                <a:buSzPts val="1400"/>
                <a:buFont typeface="Arial"/>
                <a:buNone/>
              </a:pPr>
              <a:r>
                <a:rPr lang="en-US" sz="1400" b="0" i="0" u="none" strike="noStrike" cap="none">
                  <a:solidFill>
                    <a:schemeClr val="lt1"/>
                  </a:solidFill>
                  <a:latin typeface="Arial"/>
                  <a:ea typeface="Arial"/>
                  <a:cs typeface="Arial"/>
                  <a:sym typeface="Arial"/>
                </a:rPr>
                <a:t>Schools of pharmacy</a:t>
              </a:r>
              <a:endParaRPr/>
            </a:p>
          </p:txBody>
        </p:sp>
        <p:sp>
          <p:nvSpPr>
            <p:cNvPr id="186" name="Google Shape;186;p37"/>
            <p:cNvSpPr/>
            <p:nvPr/>
          </p:nvSpPr>
          <p:spPr>
            <a:xfrm>
              <a:off x="2400306" y="3075103"/>
              <a:ext cx="2805640" cy="548640"/>
            </a:xfrm>
            <a:custGeom>
              <a:avLst/>
              <a:gdLst/>
              <a:ahLst/>
              <a:cxnLst/>
              <a:rect l="l" t="t" r="r" b="b"/>
              <a:pathLst>
                <a:path w="1538287" h="520237" extrusionOk="0">
                  <a:moveTo>
                    <a:pt x="0" y="52024"/>
                  </a:moveTo>
                  <a:cubicBezTo>
                    <a:pt x="0" y="23292"/>
                    <a:pt x="23292" y="0"/>
                    <a:pt x="52024" y="0"/>
                  </a:cubicBezTo>
                  <a:lnTo>
                    <a:pt x="1486263" y="0"/>
                  </a:lnTo>
                  <a:cubicBezTo>
                    <a:pt x="1514995" y="0"/>
                    <a:pt x="1538287" y="23292"/>
                    <a:pt x="1538287" y="52024"/>
                  </a:cubicBezTo>
                  <a:lnTo>
                    <a:pt x="1538287" y="468213"/>
                  </a:lnTo>
                  <a:cubicBezTo>
                    <a:pt x="1538287" y="496945"/>
                    <a:pt x="1514995" y="520237"/>
                    <a:pt x="1486263" y="520237"/>
                  </a:cubicBezTo>
                  <a:lnTo>
                    <a:pt x="52024" y="520237"/>
                  </a:lnTo>
                  <a:cubicBezTo>
                    <a:pt x="23292" y="520237"/>
                    <a:pt x="0" y="496945"/>
                    <a:pt x="0" y="468213"/>
                  </a:cubicBezTo>
                  <a:lnTo>
                    <a:pt x="0" y="52024"/>
                  </a:lnTo>
                  <a:close/>
                </a:path>
              </a:pathLst>
            </a:custGeom>
            <a:solidFill>
              <a:srgbClr val="00457F"/>
            </a:solidFill>
            <a:ln w="25400" cap="flat" cmpd="sng">
              <a:solidFill>
                <a:schemeClr val="lt1"/>
              </a:solidFill>
              <a:prstDash val="solid"/>
              <a:round/>
              <a:headEnd type="none" w="sm" len="sm"/>
              <a:tailEnd type="none" w="sm" len="sm"/>
            </a:ln>
          </p:spPr>
          <p:txBody>
            <a:bodyPr spcFirstLastPara="1" wrap="square" lIns="40625" tIns="34275" rIns="40625" bIns="34275" anchor="ctr" anchorCtr="0">
              <a:noAutofit/>
            </a:bodyPr>
            <a:lstStyle/>
            <a:p>
              <a:pPr marL="0" marR="0" lvl="0" indent="0" algn="ctr" rtl="0">
                <a:lnSpc>
                  <a:spcPct val="90000"/>
                </a:lnSpc>
                <a:spcBef>
                  <a:spcPts val="0"/>
                </a:spcBef>
                <a:spcAft>
                  <a:spcPts val="0"/>
                </a:spcAft>
                <a:buClr>
                  <a:srgbClr val="000000"/>
                </a:buClr>
                <a:buSzPts val="1400"/>
                <a:buFont typeface="Arial"/>
                <a:buNone/>
              </a:pPr>
              <a:r>
                <a:rPr lang="en-US" sz="1400" b="0" i="0" u="none" strike="noStrike" cap="none">
                  <a:solidFill>
                    <a:schemeClr val="lt1"/>
                  </a:solidFill>
                  <a:latin typeface="Arial"/>
                  <a:ea typeface="Arial"/>
                  <a:cs typeface="Arial"/>
                  <a:sym typeface="Arial"/>
                </a:rPr>
                <a:t>Degree programs (MPH; post-fellowship PhD, JD)</a:t>
              </a:r>
              <a:endParaRPr/>
            </a:p>
          </p:txBody>
        </p:sp>
        <p:sp>
          <p:nvSpPr>
            <p:cNvPr id="187" name="Google Shape;187;p37"/>
            <p:cNvSpPr/>
            <p:nvPr/>
          </p:nvSpPr>
          <p:spPr>
            <a:xfrm>
              <a:off x="2400306" y="3699696"/>
              <a:ext cx="2805640" cy="548640"/>
            </a:xfrm>
            <a:custGeom>
              <a:avLst/>
              <a:gdLst/>
              <a:ahLst/>
              <a:cxnLst/>
              <a:rect l="l" t="t" r="r" b="b"/>
              <a:pathLst>
                <a:path w="1538287" h="520237" extrusionOk="0">
                  <a:moveTo>
                    <a:pt x="0" y="52024"/>
                  </a:moveTo>
                  <a:cubicBezTo>
                    <a:pt x="0" y="23292"/>
                    <a:pt x="23292" y="0"/>
                    <a:pt x="52024" y="0"/>
                  </a:cubicBezTo>
                  <a:lnTo>
                    <a:pt x="1486263" y="0"/>
                  </a:lnTo>
                  <a:cubicBezTo>
                    <a:pt x="1514995" y="0"/>
                    <a:pt x="1538287" y="23292"/>
                    <a:pt x="1538287" y="52024"/>
                  </a:cubicBezTo>
                  <a:lnTo>
                    <a:pt x="1538287" y="468213"/>
                  </a:lnTo>
                  <a:cubicBezTo>
                    <a:pt x="1538287" y="496945"/>
                    <a:pt x="1514995" y="520237"/>
                    <a:pt x="1486263" y="520237"/>
                  </a:cubicBezTo>
                  <a:lnTo>
                    <a:pt x="52024" y="520237"/>
                  </a:lnTo>
                  <a:cubicBezTo>
                    <a:pt x="23292" y="520237"/>
                    <a:pt x="0" y="496945"/>
                    <a:pt x="0" y="468213"/>
                  </a:cubicBezTo>
                  <a:lnTo>
                    <a:pt x="0" y="52024"/>
                  </a:lnTo>
                  <a:close/>
                </a:path>
              </a:pathLst>
            </a:custGeom>
            <a:solidFill>
              <a:srgbClr val="00457F"/>
            </a:solidFill>
            <a:ln w="25400" cap="flat" cmpd="sng">
              <a:solidFill>
                <a:schemeClr val="lt1"/>
              </a:solidFill>
              <a:prstDash val="solid"/>
              <a:round/>
              <a:headEnd type="none" w="sm" len="sm"/>
              <a:tailEnd type="none" w="sm" len="sm"/>
            </a:ln>
          </p:spPr>
          <p:txBody>
            <a:bodyPr spcFirstLastPara="1" wrap="square" lIns="40625" tIns="34275" rIns="40625" bIns="34275" anchor="ctr" anchorCtr="0">
              <a:noAutofit/>
            </a:bodyPr>
            <a:lstStyle/>
            <a:p>
              <a:pPr marL="0" marR="0" lvl="0" indent="0" algn="ctr" rtl="0">
                <a:lnSpc>
                  <a:spcPct val="90000"/>
                </a:lnSpc>
                <a:spcBef>
                  <a:spcPts val="0"/>
                </a:spcBef>
                <a:spcAft>
                  <a:spcPts val="0"/>
                </a:spcAft>
                <a:buClr>
                  <a:srgbClr val="000000"/>
                </a:buClr>
                <a:buSzPts val="1400"/>
                <a:buFont typeface="Arial"/>
                <a:buNone/>
              </a:pPr>
              <a:r>
                <a:rPr lang="en-US" sz="1400" b="0" i="0" u="none" strike="noStrike" cap="none">
                  <a:solidFill>
                    <a:schemeClr val="lt1"/>
                  </a:solidFill>
                  <a:latin typeface="Arial"/>
                  <a:ea typeface="Arial"/>
                  <a:cs typeface="Arial"/>
                  <a:sym typeface="Arial"/>
                </a:rPr>
                <a:t>Discounts (ASHP/ACCP membership, BPS, training)</a:t>
              </a:r>
              <a:endParaRPr/>
            </a:p>
          </p:txBody>
        </p:sp>
        <p:sp>
          <p:nvSpPr>
            <p:cNvPr id="188" name="Google Shape;188;p37"/>
            <p:cNvSpPr/>
            <p:nvPr/>
          </p:nvSpPr>
          <p:spPr>
            <a:xfrm>
              <a:off x="2400306" y="4305719"/>
              <a:ext cx="2805640" cy="548640"/>
            </a:xfrm>
            <a:custGeom>
              <a:avLst/>
              <a:gdLst/>
              <a:ahLst/>
              <a:cxnLst/>
              <a:rect l="l" t="t" r="r" b="b"/>
              <a:pathLst>
                <a:path w="1538287" h="520237" extrusionOk="0">
                  <a:moveTo>
                    <a:pt x="0" y="52024"/>
                  </a:moveTo>
                  <a:cubicBezTo>
                    <a:pt x="0" y="23292"/>
                    <a:pt x="23292" y="0"/>
                    <a:pt x="52024" y="0"/>
                  </a:cubicBezTo>
                  <a:lnTo>
                    <a:pt x="1486263" y="0"/>
                  </a:lnTo>
                  <a:cubicBezTo>
                    <a:pt x="1514995" y="0"/>
                    <a:pt x="1538287" y="23292"/>
                    <a:pt x="1538287" y="52024"/>
                  </a:cubicBezTo>
                  <a:lnTo>
                    <a:pt x="1538287" y="468213"/>
                  </a:lnTo>
                  <a:cubicBezTo>
                    <a:pt x="1538287" y="496945"/>
                    <a:pt x="1514995" y="520237"/>
                    <a:pt x="1486263" y="520237"/>
                  </a:cubicBezTo>
                  <a:lnTo>
                    <a:pt x="52024" y="520237"/>
                  </a:lnTo>
                  <a:cubicBezTo>
                    <a:pt x="23292" y="520237"/>
                    <a:pt x="0" y="496945"/>
                    <a:pt x="0" y="468213"/>
                  </a:cubicBezTo>
                  <a:lnTo>
                    <a:pt x="0" y="52024"/>
                  </a:lnTo>
                  <a:close/>
                </a:path>
              </a:pathLst>
            </a:custGeom>
            <a:solidFill>
              <a:srgbClr val="00457F"/>
            </a:solidFill>
            <a:ln w="25400" cap="flat" cmpd="sng">
              <a:solidFill>
                <a:schemeClr val="lt1"/>
              </a:solidFill>
              <a:prstDash val="solid"/>
              <a:round/>
              <a:headEnd type="none" w="sm" len="sm"/>
              <a:tailEnd type="none" w="sm" len="sm"/>
            </a:ln>
          </p:spPr>
          <p:txBody>
            <a:bodyPr spcFirstLastPara="1" wrap="square" lIns="40625" tIns="34275" rIns="40625" bIns="34275" anchor="ctr" anchorCtr="0">
              <a:noAutofit/>
            </a:bodyPr>
            <a:lstStyle/>
            <a:p>
              <a:pPr marL="0" marR="0" lvl="0" indent="0" algn="ctr" rtl="0">
                <a:lnSpc>
                  <a:spcPct val="90000"/>
                </a:lnSpc>
                <a:spcBef>
                  <a:spcPts val="0"/>
                </a:spcBef>
                <a:spcAft>
                  <a:spcPts val="0"/>
                </a:spcAft>
                <a:buClr>
                  <a:srgbClr val="000000"/>
                </a:buClr>
                <a:buSzPts val="1400"/>
                <a:buFont typeface="Arial"/>
                <a:buNone/>
              </a:pPr>
              <a:r>
                <a:rPr lang="en-US" sz="1400" b="0" i="0" u="none" strike="noStrike" cap="none">
                  <a:solidFill>
                    <a:schemeClr val="lt1"/>
                  </a:solidFill>
                  <a:latin typeface="Arial"/>
                  <a:ea typeface="Arial"/>
                  <a:cs typeface="Arial"/>
                  <a:sym typeface="Arial"/>
                </a:rPr>
                <a:t>Increased engagement of former fellows in leading the program</a:t>
              </a:r>
              <a:endParaRPr/>
            </a:p>
          </p:txBody>
        </p:sp>
        <p:sp>
          <p:nvSpPr>
            <p:cNvPr id="189" name="Google Shape;189;p37"/>
            <p:cNvSpPr/>
            <p:nvPr/>
          </p:nvSpPr>
          <p:spPr>
            <a:xfrm>
              <a:off x="2400306" y="4920991"/>
              <a:ext cx="2805640" cy="548640"/>
            </a:xfrm>
            <a:custGeom>
              <a:avLst/>
              <a:gdLst/>
              <a:ahLst/>
              <a:cxnLst/>
              <a:rect l="l" t="t" r="r" b="b"/>
              <a:pathLst>
                <a:path w="1538287" h="520237" extrusionOk="0">
                  <a:moveTo>
                    <a:pt x="0" y="52024"/>
                  </a:moveTo>
                  <a:cubicBezTo>
                    <a:pt x="0" y="23292"/>
                    <a:pt x="23292" y="0"/>
                    <a:pt x="52024" y="0"/>
                  </a:cubicBezTo>
                  <a:lnTo>
                    <a:pt x="1486263" y="0"/>
                  </a:lnTo>
                  <a:cubicBezTo>
                    <a:pt x="1514995" y="0"/>
                    <a:pt x="1538287" y="23292"/>
                    <a:pt x="1538287" y="52024"/>
                  </a:cubicBezTo>
                  <a:lnTo>
                    <a:pt x="1538287" y="468213"/>
                  </a:lnTo>
                  <a:cubicBezTo>
                    <a:pt x="1538287" y="496945"/>
                    <a:pt x="1514995" y="520237"/>
                    <a:pt x="1486263" y="520237"/>
                  </a:cubicBezTo>
                  <a:lnTo>
                    <a:pt x="52024" y="520237"/>
                  </a:lnTo>
                  <a:cubicBezTo>
                    <a:pt x="23292" y="520237"/>
                    <a:pt x="0" y="496945"/>
                    <a:pt x="0" y="468213"/>
                  </a:cubicBezTo>
                  <a:lnTo>
                    <a:pt x="0" y="52024"/>
                  </a:lnTo>
                  <a:close/>
                </a:path>
              </a:pathLst>
            </a:custGeom>
            <a:solidFill>
              <a:srgbClr val="00457F"/>
            </a:solidFill>
            <a:ln w="25400" cap="flat" cmpd="sng">
              <a:solidFill>
                <a:schemeClr val="lt1"/>
              </a:solidFill>
              <a:prstDash val="solid"/>
              <a:round/>
              <a:headEnd type="none" w="sm" len="sm"/>
              <a:tailEnd type="none" w="sm" len="sm"/>
            </a:ln>
          </p:spPr>
          <p:txBody>
            <a:bodyPr spcFirstLastPara="1" wrap="square" lIns="40625" tIns="34275" rIns="40625" bIns="34275" anchor="ctr" anchorCtr="0">
              <a:noAutofit/>
            </a:bodyPr>
            <a:lstStyle/>
            <a:p>
              <a:pPr marL="0" marR="0" lvl="0" indent="0" algn="ctr" rtl="0">
                <a:lnSpc>
                  <a:spcPct val="90000"/>
                </a:lnSpc>
                <a:spcBef>
                  <a:spcPts val="0"/>
                </a:spcBef>
                <a:spcAft>
                  <a:spcPts val="0"/>
                </a:spcAft>
                <a:buClr>
                  <a:srgbClr val="000000"/>
                </a:buClr>
                <a:buSzPts val="1400"/>
                <a:buFont typeface="Arial"/>
                <a:buNone/>
              </a:pPr>
              <a:r>
                <a:rPr lang="en-US" sz="1400" b="0" i="0" u="none" strike="noStrike" cap="none">
                  <a:solidFill>
                    <a:schemeClr val="lt1"/>
                  </a:solidFill>
                  <a:latin typeface="Arial"/>
                  <a:ea typeface="Arial"/>
                  <a:cs typeface="Arial"/>
                  <a:sym typeface="Arial"/>
                </a:rPr>
                <a:t>Social Media – LinkedIn, case studies, short soundbites</a:t>
              </a:r>
              <a:endParaRPr/>
            </a:p>
          </p:txBody>
        </p:sp>
        <p:sp>
          <p:nvSpPr>
            <p:cNvPr id="190" name="Google Shape;190;p37"/>
            <p:cNvSpPr/>
            <p:nvPr/>
          </p:nvSpPr>
          <p:spPr>
            <a:xfrm>
              <a:off x="2400306" y="5529336"/>
              <a:ext cx="2805640" cy="548640"/>
            </a:xfrm>
            <a:custGeom>
              <a:avLst/>
              <a:gdLst/>
              <a:ahLst/>
              <a:cxnLst/>
              <a:rect l="l" t="t" r="r" b="b"/>
              <a:pathLst>
                <a:path w="1538287" h="520237" extrusionOk="0">
                  <a:moveTo>
                    <a:pt x="0" y="52024"/>
                  </a:moveTo>
                  <a:cubicBezTo>
                    <a:pt x="0" y="23292"/>
                    <a:pt x="23292" y="0"/>
                    <a:pt x="52024" y="0"/>
                  </a:cubicBezTo>
                  <a:lnTo>
                    <a:pt x="1486263" y="0"/>
                  </a:lnTo>
                  <a:cubicBezTo>
                    <a:pt x="1514995" y="0"/>
                    <a:pt x="1538287" y="23292"/>
                    <a:pt x="1538287" y="52024"/>
                  </a:cubicBezTo>
                  <a:lnTo>
                    <a:pt x="1538287" y="468213"/>
                  </a:lnTo>
                  <a:cubicBezTo>
                    <a:pt x="1538287" y="496945"/>
                    <a:pt x="1514995" y="520237"/>
                    <a:pt x="1486263" y="520237"/>
                  </a:cubicBezTo>
                  <a:lnTo>
                    <a:pt x="52024" y="520237"/>
                  </a:lnTo>
                  <a:cubicBezTo>
                    <a:pt x="23292" y="520237"/>
                    <a:pt x="0" y="496945"/>
                    <a:pt x="0" y="468213"/>
                  </a:cubicBezTo>
                  <a:lnTo>
                    <a:pt x="0" y="52024"/>
                  </a:lnTo>
                  <a:close/>
                </a:path>
              </a:pathLst>
            </a:custGeom>
            <a:solidFill>
              <a:srgbClr val="00457F"/>
            </a:solidFill>
            <a:ln w="25400" cap="flat" cmpd="sng">
              <a:solidFill>
                <a:schemeClr val="lt1"/>
              </a:solidFill>
              <a:prstDash val="solid"/>
              <a:round/>
              <a:headEnd type="none" w="sm" len="sm"/>
              <a:tailEnd type="none" w="sm" len="sm"/>
            </a:ln>
          </p:spPr>
          <p:txBody>
            <a:bodyPr spcFirstLastPara="1" wrap="square" lIns="40625" tIns="34275" rIns="40625" bIns="34275" anchor="ctr" anchorCtr="0">
              <a:noAutofit/>
            </a:bodyPr>
            <a:lstStyle/>
            <a:p>
              <a:pPr marL="0" marR="0" lvl="0" indent="0" algn="ctr" rtl="0">
                <a:lnSpc>
                  <a:spcPct val="90000"/>
                </a:lnSpc>
                <a:spcBef>
                  <a:spcPts val="0"/>
                </a:spcBef>
                <a:spcAft>
                  <a:spcPts val="0"/>
                </a:spcAft>
                <a:buClr>
                  <a:srgbClr val="000000"/>
                </a:buClr>
                <a:buSzPts val="1400"/>
                <a:buFont typeface="Arial"/>
                <a:buNone/>
              </a:pPr>
              <a:r>
                <a:rPr lang="en-US" sz="1400" b="0" i="0" u="none" strike="noStrike" cap="none">
                  <a:solidFill>
                    <a:schemeClr val="lt1"/>
                  </a:solidFill>
                  <a:latin typeface="Arial"/>
                  <a:ea typeface="Arial"/>
                  <a:cs typeface="Arial"/>
                  <a:sym typeface="Arial"/>
                </a:rPr>
                <a:t>Partner with state boards of pharmacy to promote program</a:t>
              </a:r>
              <a:endParaRPr/>
            </a:p>
          </p:txBody>
        </p:sp>
        <p:sp>
          <p:nvSpPr>
            <p:cNvPr id="191" name="Google Shape;191;p37"/>
            <p:cNvSpPr/>
            <p:nvPr/>
          </p:nvSpPr>
          <p:spPr>
            <a:xfrm>
              <a:off x="5586106" y="1825625"/>
              <a:ext cx="1922859" cy="4337273"/>
            </a:xfrm>
            <a:custGeom>
              <a:avLst/>
              <a:gdLst/>
              <a:ahLst/>
              <a:cxnLst/>
              <a:rect l="l" t="t" r="r" b="b"/>
              <a:pathLst>
                <a:path w="1922859" h="5418667" extrusionOk="0">
                  <a:moveTo>
                    <a:pt x="0" y="192286"/>
                  </a:moveTo>
                  <a:cubicBezTo>
                    <a:pt x="0" y="86089"/>
                    <a:pt x="86089" y="0"/>
                    <a:pt x="192286" y="0"/>
                  </a:cubicBezTo>
                  <a:lnTo>
                    <a:pt x="1730573" y="0"/>
                  </a:lnTo>
                  <a:cubicBezTo>
                    <a:pt x="1836770" y="0"/>
                    <a:pt x="1922859" y="86089"/>
                    <a:pt x="1922859" y="192286"/>
                  </a:cubicBezTo>
                  <a:lnTo>
                    <a:pt x="1922859" y="5226381"/>
                  </a:lnTo>
                  <a:cubicBezTo>
                    <a:pt x="1922859" y="5332578"/>
                    <a:pt x="1836770" y="5418667"/>
                    <a:pt x="1730573" y="5418667"/>
                  </a:cubicBezTo>
                  <a:lnTo>
                    <a:pt x="192286" y="5418667"/>
                  </a:lnTo>
                  <a:cubicBezTo>
                    <a:pt x="86089" y="5418667"/>
                    <a:pt x="0" y="5332578"/>
                    <a:pt x="0" y="5226381"/>
                  </a:cubicBezTo>
                  <a:lnTo>
                    <a:pt x="0" y="192286"/>
                  </a:lnTo>
                  <a:close/>
                </a:path>
              </a:pathLst>
            </a:custGeom>
            <a:solidFill>
              <a:srgbClr val="CACED7"/>
            </a:solidFill>
            <a:ln>
              <a:noFill/>
            </a:ln>
          </p:spPr>
          <p:txBody>
            <a:bodyPr spcFirstLastPara="1" wrap="square" lIns="68575" tIns="68575" rIns="68575" bIns="3861625" anchor="ctr" anchorCtr="0">
              <a:noAutofit/>
            </a:bodyPr>
            <a:lstStyle/>
            <a:p>
              <a:pPr marL="0" marR="0" lvl="0" indent="0" algn="ctr" rtl="0">
                <a:lnSpc>
                  <a:spcPct val="90000"/>
                </a:lnSpc>
                <a:spcBef>
                  <a:spcPts val="0"/>
                </a:spcBef>
                <a:spcAft>
                  <a:spcPts val="0"/>
                </a:spcAft>
                <a:buClr>
                  <a:srgbClr val="000000"/>
                </a:buClr>
                <a:buSzPts val="600"/>
                <a:buFont typeface="Arial"/>
                <a:buNone/>
              </a:pPr>
              <a:endParaRPr sz="600" b="0" i="0" u="none" strike="noStrike" cap="none">
                <a:solidFill>
                  <a:schemeClr val="dk1"/>
                </a:solidFill>
                <a:latin typeface="Arial"/>
                <a:ea typeface="Arial"/>
                <a:cs typeface="Arial"/>
                <a:sym typeface="Arial"/>
              </a:endParaRPr>
            </a:p>
            <a:p>
              <a:pPr marL="0" marR="0" lvl="0" indent="0" algn="ctr" rtl="0">
                <a:lnSpc>
                  <a:spcPct val="90000"/>
                </a:lnSpc>
                <a:spcBef>
                  <a:spcPts val="210"/>
                </a:spcBef>
                <a:spcAft>
                  <a:spcPts val="0"/>
                </a:spcAft>
                <a:buClr>
                  <a:srgbClr val="000000"/>
                </a:buClr>
                <a:buSzPts val="1600"/>
                <a:buFont typeface="Arial"/>
                <a:buNone/>
              </a:pPr>
              <a:r>
                <a:rPr lang="en-US" sz="1600" b="1" i="0" u="none" strike="noStrike" cap="none">
                  <a:solidFill>
                    <a:schemeClr val="dk1"/>
                  </a:solidFill>
                  <a:latin typeface="Arial"/>
                  <a:ea typeface="Arial"/>
                  <a:cs typeface="Arial"/>
                  <a:sym typeface="Arial"/>
                </a:rPr>
                <a:t>Volunteers recruited</a:t>
              </a:r>
              <a:endParaRPr b="1"/>
            </a:p>
          </p:txBody>
        </p:sp>
        <p:sp>
          <p:nvSpPr>
            <p:cNvPr id="192" name="Google Shape;192;p37"/>
            <p:cNvSpPr/>
            <p:nvPr/>
          </p:nvSpPr>
          <p:spPr>
            <a:xfrm>
              <a:off x="5778391" y="2456123"/>
              <a:ext cx="1538287" cy="1005840"/>
            </a:xfrm>
            <a:custGeom>
              <a:avLst/>
              <a:gdLst/>
              <a:ahLst/>
              <a:cxnLst/>
              <a:rect l="l" t="t" r="r" b="b"/>
              <a:pathLst>
                <a:path w="1538287" h="1064551" extrusionOk="0">
                  <a:moveTo>
                    <a:pt x="0" y="106455"/>
                  </a:moveTo>
                  <a:cubicBezTo>
                    <a:pt x="0" y="47662"/>
                    <a:pt x="47662" y="0"/>
                    <a:pt x="106455" y="0"/>
                  </a:cubicBezTo>
                  <a:lnTo>
                    <a:pt x="1431832" y="0"/>
                  </a:lnTo>
                  <a:cubicBezTo>
                    <a:pt x="1490625" y="0"/>
                    <a:pt x="1538287" y="47662"/>
                    <a:pt x="1538287" y="106455"/>
                  </a:cubicBezTo>
                  <a:lnTo>
                    <a:pt x="1538287" y="958096"/>
                  </a:lnTo>
                  <a:cubicBezTo>
                    <a:pt x="1538287" y="1016889"/>
                    <a:pt x="1490625" y="1064551"/>
                    <a:pt x="1431832" y="1064551"/>
                  </a:cubicBezTo>
                  <a:lnTo>
                    <a:pt x="106455" y="1064551"/>
                  </a:lnTo>
                  <a:cubicBezTo>
                    <a:pt x="47662" y="1064551"/>
                    <a:pt x="0" y="1016889"/>
                    <a:pt x="0" y="958096"/>
                  </a:cubicBezTo>
                  <a:lnTo>
                    <a:pt x="0" y="106455"/>
                  </a:lnTo>
                  <a:close/>
                </a:path>
              </a:pathLst>
            </a:custGeom>
            <a:solidFill>
              <a:srgbClr val="00457F"/>
            </a:solidFill>
            <a:ln w="25400" cap="flat" cmpd="sng">
              <a:solidFill>
                <a:schemeClr val="lt1"/>
              </a:solidFill>
              <a:prstDash val="solid"/>
              <a:round/>
              <a:headEnd type="none" w="sm" len="sm"/>
              <a:tailEnd type="none" w="sm" len="sm"/>
            </a:ln>
          </p:spPr>
          <p:txBody>
            <a:bodyPr spcFirstLastPara="1" wrap="square" lIns="56575" tIns="50225" rIns="56575" bIns="50225" anchor="ctr" anchorCtr="0">
              <a:noAutofit/>
            </a:bodyPr>
            <a:lstStyle/>
            <a:p>
              <a:pPr marL="0" marR="0" lvl="0" indent="0" algn="ctr" rtl="0">
                <a:lnSpc>
                  <a:spcPct val="90000"/>
                </a:lnSpc>
                <a:spcBef>
                  <a:spcPts val="0"/>
                </a:spcBef>
                <a:spcAft>
                  <a:spcPts val="0"/>
                </a:spcAft>
                <a:buClr>
                  <a:srgbClr val="000000"/>
                </a:buClr>
                <a:buSzPts val="1400"/>
                <a:buFont typeface="Arial"/>
                <a:buNone/>
              </a:pPr>
              <a:r>
                <a:rPr lang="en-US" sz="1400" b="0" i="0" u="none" strike="noStrike" cap="none">
                  <a:solidFill>
                    <a:schemeClr val="lt1"/>
                  </a:solidFill>
                  <a:latin typeface="Arial"/>
                  <a:ea typeface="Arial"/>
                  <a:cs typeface="Arial"/>
                  <a:sym typeface="Arial"/>
                </a:rPr>
                <a:t>Video recordings</a:t>
              </a:r>
              <a:endParaRPr/>
            </a:p>
            <a:p>
              <a:pPr marL="0" marR="0" lvl="0" indent="0" algn="ctr" rtl="0">
                <a:lnSpc>
                  <a:spcPct val="90000"/>
                </a:lnSpc>
                <a:spcBef>
                  <a:spcPts val="490"/>
                </a:spcBef>
                <a:spcAft>
                  <a:spcPts val="0"/>
                </a:spcAft>
                <a:buClr>
                  <a:srgbClr val="000000"/>
                </a:buClr>
                <a:buSzPts val="1400"/>
                <a:buFont typeface="Arial"/>
                <a:buNone/>
              </a:pPr>
              <a:r>
                <a:rPr lang="en-US" sz="1400" b="0" i="0" u="none" strike="noStrike" cap="none">
                  <a:solidFill>
                    <a:schemeClr val="lt1"/>
                  </a:solidFill>
                  <a:latin typeface="Arial"/>
                  <a:ea typeface="Arial"/>
                  <a:cs typeface="Arial"/>
                  <a:sym typeface="Arial"/>
                </a:rPr>
                <a:t>n=2</a:t>
              </a:r>
              <a:endParaRPr/>
            </a:p>
          </p:txBody>
        </p:sp>
        <p:sp>
          <p:nvSpPr>
            <p:cNvPr id="193" name="Google Shape;193;p37"/>
            <p:cNvSpPr/>
            <p:nvPr/>
          </p:nvSpPr>
          <p:spPr>
            <a:xfrm>
              <a:off x="5778391" y="3675499"/>
              <a:ext cx="1538287" cy="1005840"/>
            </a:xfrm>
            <a:custGeom>
              <a:avLst/>
              <a:gdLst/>
              <a:ahLst/>
              <a:cxnLst/>
              <a:rect l="l" t="t" r="r" b="b"/>
              <a:pathLst>
                <a:path w="1538287" h="1064551" extrusionOk="0">
                  <a:moveTo>
                    <a:pt x="0" y="106455"/>
                  </a:moveTo>
                  <a:cubicBezTo>
                    <a:pt x="0" y="47662"/>
                    <a:pt x="47662" y="0"/>
                    <a:pt x="106455" y="0"/>
                  </a:cubicBezTo>
                  <a:lnTo>
                    <a:pt x="1431832" y="0"/>
                  </a:lnTo>
                  <a:cubicBezTo>
                    <a:pt x="1490625" y="0"/>
                    <a:pt x="1538287" y="47662"/>
                    <a:pt x="1538287" y="106455"/>
                  </a:cubicBezTo>
                  <a:lnTo>
                    <a:pt x="1538287" y="958096"/>
                  </a:lnTo>
                  <a:cubicBezTo>
                    <a:pt x="1538287" y="1016889"/>
                    <a:pt x="1490625" y="1064551"/>
                    <a:pt x="1431832" y="1064551"/>
                  </a:cubicBezTo>
                  <a:lnTo>
                    <a:pt x="106455" y="1064551"/>
                  </a:lnTo>
                  <a:cubicBezTo>
                    <a:pt x="47662" y="1064551"/>
                    <a:pt x="0" y="1016889"/>
                    <a:pt x="0" y="958096"/>
                  </a:cubicBezTo>
                  <a:lnTo>
                    <a:pt x="0" y="106455"/>
                  </a:lnTo>
                  <a:close/>
                </a:path>
              </a:pathLst>
            </a:custGeom>
            <a:solidFill>
              <a:srgbClr val="00457F"/>
            </a:solidFill>
            <a:ln w="25400" cap="flat" cmpd="sng">
              <a:solidFill>
                <a:schemeClr val="lt1"/>
              </a:solidFill>
              <a:prstDash val="solid"/>
              <a:round/>
              <a:headEnd type="none" w="sm" len="sm"/>
              <a:tailEnd type="none" w="sm" len="sm"/>
            </a:ln>
          </p:spPr>
          <p:txBody>
            <a:bodyPr spcFirstLastPara="1" wrap="square" lIns="56575" tIns="50225" rIns="56575" bIns="50225" anchor="ctr" anchorCtr="0">
              <a:noAutofit/>
            </a:bodyPr>
            <a:lstStyle/>
            <a:p>
              <a:pPr marL="0" marR="0" lvl="0" indent="0" algn="ctr" rtl="0">
                <a:lnSpc>
                  <a:spcPct val="90000"/>
                </a:lnSpc>
                <a:spcBef>
                  <a:spcPts val="0"/>
                </a:spcBef>
                <a:spcAft>
                  <a:spcPts val="0"/>
                </a:spcAft>
                <a:buClr>
                  <a:srgbClr val="000000"/>
                </a:buClr>
                <a:buSzPts val="1400"/>
                <a:buFont typeface="Arial"/>
                <a:buNone/>
              </a:pPr>
              <a:r>
                <a:rPr lang="en-US" sz="1400" b="0" i="0" u="none" strike="noStrike" cap="none">
                  <a:solidFill>
                    <a:schemeClr val="lt1"/>
                  </a:solidFill>
                  <a:latin typeface="Arial"/>
                  <a:ea typeface="Arial"/>
                  <a:cs typeface="Arial"/>
                  <a:sym typeface="Arial"/>
                </a:rPr>
                <a:t>Use quotes from responses</a:t>
              </a:r>
              <a:endParaRPr/>
            </a:p>
            <a:p>
              <a:pPr marL="0" marR="0" lvl="0" indent="0" algn="ctr" rtl="0">
                <a:lnSpc>
                  <a:spcPct val="90000"/>
                </a:lnSpc>
                <a:spcBef>
                  <a:spcPts val="490"/>
                </a:spcBef>
                <a:spcAft>
                  <a:spcPts val="0"/>
                </a:spcAft>
                <a:buClr>
                  <a:srgbClr val="000000"/>
                </a:buClr>
                <a:buSzPts val="1400"/>
                <a:buFont typeface="Arial"/>
                <a:buNone/>
              </a:pPr>
              <a:r>
                <a:rPr lang="en-US" sz="1400" b="0" i="0" u="none" strike="noStrike" cap="none">
                  <a:solidFill>
                    <a:schemeClr val="lt1"/>
                  </a:solidFill>
                  <a:latin typeface="Arial"/>
                  <a:ea typeface="Arial"/>
                  <a:cs typeface="Arial"/>
                  <a:sym typeface="Arial"/>
                </a:rPr>
                <a:t>n=5</a:t>
              </a:r>
              <a:endParaRPr/>
            </a:p>
          </p:txBody>
        </p:sp>
        <p:sp>
          <p:nvSpPr>
            <p:cNvPr id="194" name="Google Shape;194;p37"/>
            <p:cNvSpPr/>
            <p:nvPr/>
          </p:nvSpPr>
          <p:spPr>
            <a:xfrm>
              <a:off x="5778391" y="4920201"/>
              <a:ext cx="1538287" cy="1005840"/>
            </a:xfrm>
            <a:custGeom>
              <a:avLst/>
              <a:gdLst/>
              <a:ahLst/>
              <a:cxnLst/>
              <a:rect l="l" t="t" r="r" b="b"/>
              <a:pathLst>
                <a:path w="1538287" h="1064551" extrusionOk="0">
                  <a:moveTo>
                    <a:pt x="0" y="106455"/>
                  </a:moveTo>
                  <a:cubicBezTo>
                    <a:pt x="0" y="47662"/>
                    <a:pt x="47662" y="0"/>
                    <a:pt x="106455" y="0"/>
                  </a:cubicBezTo>
                  <a:lnTo>
                    <a:pt x="1431832" y="0"/>
                  </a:lnTo>
                  <a:cubicBezTo>
                    <a:pt x="1490625" y="0"/>
                    <a:pt x="1538287" y="47662"/>
                    <a:pt x="1538287" y="106455"/>
                  </a:cubicBezTo>
                  <a:lnTo>
                    <a:pt x="1538287" y="958096"/>
                  </a:lnTo>
                  <a:cubicBezTo>
                    <a:pt x="1538287" y="1016889"/>
                    <a:pt x="1490625" y="1064551"/>
                    <a:pt x="1431832" y="1064551"/>
                  </a:cubicBezTo>
                  <a:lnTo>
                    <a:pt x="106455" y="1064551"/>
                  </a:lnTo>
                  <a:cubicBezTo>
                    <a:pt x="47662" y="1064551"/>
                    <a:pt x="0" y="1016889"/>
                    <a:pt x="0" y="958096"/>
                  </a:cubicBezTo>
                  <a:lnTo>
                    <a:pt x="0" y="106455"/>
                  </a:lnTo>
                  <a:close/>
                </a:path>
              </a:pathLst>
            </a:custGeom>
            <a:solidFill>
              <a:srgbClr val="00457F"/>
            </a:solidFill>
            <a:ln w="25400" cap="flat" cmpd="sng">
              <a:solidFill>
                <a:schemeClr val="lt1"/>
              </a:solidFill>
              <a:prstDash val="solid"/>
              <a:round/>
              <a:headEnd type="none" w="sm" len="sm"/>
              <a:tailEnd type="none" w="sm" len="sm"/>
            </a:ln>
          </p:spPr>
          <p:txBody>
            <a:bodyPr spcFirstLastPara="1" wrap="square" lIns="56575" tIns="50225" rIns="56575" bIns="50225" anchor="ctr" anchorCtr="0">
              <a:noAutofit/>
            </a:bodyPr>
            <a:lstStyle/>
            <a:p>
              <a:pPr marL="0" marR="0" lvl="0" indent="0" algn="ctr" rtl="0">
                <a:lnSpc>
                  <a:spcPct val="90000"/>
                </a:lnSpc>
                <a:spcBef>
                  <a:spcPts val="0"/>
                </a:spcBef>
                <a:spcAft>
                  <a:spcPts val="0"/>
                </a:spcAft>
                <a:buClr>
                  <a:srgbClr val="000000"/>
                </a:buClr>
                <a:buSzPts val="1400"/>
                <a:buFont typeface="Arial"/>
                <a:buNone/>
              </a:pPr>
              <a:r>
                <a:rPr lang="en-US" sz="1400" b="0" i="0" u="none" strike="noStrike" cap="none">
                  <a:solidFill>
                    <a:schemeClr val="lt1"/>
                  </a:solidFill>
                  <a:latin typeface="Arial"/>
                  <a:ea typeface="Arial"/>
                  <a:cs typeface="Arial"/>
                  <a:sym typeface="Arial"/>
                </a:rPr>
                <a:t>Future contact for additional feedback</a:t>
              </a:r>
              <a:endParaRPr/>
            </a:p>
            <a:p>
              <a:pPr marL="0" marR="0" lvl="0" indent="0" algn="ctr" rtl="0">
                <a:lnSpc>
                  <a:spcPct val="90000"/>
                </a:lnSpc>
                <a:spcBef>
                  <a:spcPts val="490"/>
                </a:spcBef>
                <a:spcAft>
                  <a:spcPts val="0"/>
                </a:spcAft>
                <a:buClr>
                  <a:srgbClr val="000000"/>
                </a:buClr>
                <a:buSzPts val="1400"/>
                <a:buFont typeface="Arial"/>
                <a:buNone/>
              </a:pPr>
              <a:r>
                <a:rPr lang="en-US" sz="1400" b="0" i="0" u="none" strike="noStrike" cap="none">
                  <a:solidFill>
                    <a:schemeClr val="lt1"/>
                  </a:solidFill>
                  <a:latin typeface="Arial"/>
                  <a:ea typeface="Arial"/>
                  <a:cs typeface="Arial"/>
                  <a:sym typeface="Arial"/>
                </a:rPr>
                <a:t>n=5</a:t>
              </a:r>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Questrial"/>
              <a:buNone/>
            </a:pPr>
            <a:r>
              <a:rPr lang="en-US"/>
              <a:t>Sharing Success Stories/Testimonials</a:t>
            </a:r>
            <a:endParaRPr/>
          </a:p>
        </p:txBody>
      </p:sp>
      <p:sp>
        <p:nvSpPr>
          <p:cNvPr id="200" name="Google Shape;200;p16"/>
          <p:cNvSpPr txBox="1">
            <a:spLocks noGrp="1"/>
          </p:cNvSpPr>
          <p:nvPr>
            <p:ph type="body" idx="1"/>
          </p:nvPr>
        </p:nvSpPr>
        <p:spPr>
          <a:xfrm>
            <a:off x="838200" y="1825625"/>
            <a:ext cx="11061526" cy="4537597"/>
          </a:xfrm>
          <a:prstGeom prst="rect">
            <a:avLst/>
          </a:prstGeom>
          <a:noFill/>
          <a:ln>
            <a:noFill/>
          </a:ln>
        </p:spPr>
        <p:txBody>
          <a:bodyPr spcFirstLastPara="1" wrap="square" lIns="91425" tIns="45700" rIns="91425" bIns="45700" anchor="t" anchorCtr="0">
            <a:normAutofit fontScale="70000" lnSpcReduction="20000"/>
          </a:bodyPr>
          <a:lstStyle/>
          <a:p>
            <a:pPr marL="0" lvl="0" indent="0" algn="l" rtl="0">
              <a:lnSpc>
                <a:spcPct val="90000"/>
              </a:lnSpc>
              <a:spcBef>
                <a:spcPts val="1000"/>
              </a:spcBef>
              <a:spcAft>
                <a:spcPts val="0"/>
              </a:spcAft>
              <a:buClr>
                <a:schemeClr val="dk1"/>
              </a:buClr>
              <a:buSzPts val="2800"/>
              <a:buNone/>
            </a:pPr>
            <a:r>
              <a:rPr lang="en-US" sz="4000" b="1"/>
              <a:t>Podcast</a:t>
            </a:r>
            <a:endParaRPr lang="en-US" b="1"/>
          </a:p>
          <a:p>
            <a:r>
              <a:rPr lang="en-US"/>
              <a:t>ACCP already exploring developing an </a:t>
            </a:r>
            <a:r>
              <a:rPr lang="en-US" b="1"/>
              <a:t>ACCP Daily Briefing Podcast</a:t>
            </a:r>
            <a:r>
              <a:rPr lang="en-US"/>
              <a:t> to provide timely, relevant updates to ACCP members (survey inviting ACCP member feedback in April 2025)</a:t>
            </a:r>
          </a:p>
          <a:p>
            <a:r>
              <a:rPr lang="en-US" b="1"/>
              <a:t>Include an episode(s) during recruitment season and throughout the year </a:t>
            </a:r>
            <a:r>
              <a:rPr lang="en-US"/>
              <a:t>highlighting the ACCP fellowship program, such as:</a:t>
            </a:r>
          </a:p>
          <a:p>
            <a:pPr lvl="1"/>
            <a:r>
              <a:rPr lang="en-US"/>
              <a:t>One-on-one interview with fellow: current activities, legislative topics, applications from fellowship, career opportunities, notable relationships, day in the life, etc.</a:t>
            </a:r>
          </a:p>
          <a:p>
            <a:pPr lvl="1"/>
            <a:r>
              <a:rPr lang="en-US"/>
              <a:t>Panel of fellows: sharing of experiences</a:t>
            </a:r>
          </a:p>
          <a:p>
            <a:pPr lvl="1"/>
            <a:r>
              <a:rPr lang="en-US"/>
              <a:t>Polling and Q&amp;A sessions: pre-podcast submission with subsequent Q&amp;A, live stream Q&amp;A, broad scope vs. specific questions, etc.</a:t>
            </a:r>
          </a:p>
          <a:p>
            <a:r>
              <a:rPr lang="en-US"/>
              <a:t>Potential monetary and networking incentives with a podcast, especially with high quality audio and video use and hosting on multiple podcast platforms. </a:t>
            </a:r>
          </a:p>
          <a:p>
            <a:r>
              <a:rPr lang="en-US" b="1"/>
              <a:t>Dedicated podcast may not be sustainable </a:t>
            </a:r>
            <a:endParaRPr lang="en-US"/>
          </a:p>
          <a:p>
            <a:pPr lvl="1"/>
            <a:r>
              <a:rPr lang="en-US"/>
              <a:t>Small fellow cohort </a:t>
            </a:r>
            <a:r>
              <a:rPr lang="en-US">
                <a:sym typeface="Wingdings" pitchFamily="2" charset="2"/>
              </a:rPr>
              <a:t> limited </a:t>
            </a:r>
            <a:r>
              <a:rPr lang="en-US"/>
              <a:t>ability to generate new content</a:t>
            </a:r>
          </a:p>
          <a:p>
            <a:pPr lvl="1"/>
            <a:r>
              <a:rPr lang="en-US"/>
              <a:t>unique audience with limited listenership)</a:t>
            </a:r>
          </a:p>
          <a:p>
            <a:pPr lvl="1"/>
            <a:r>
              <a:rPr lang="en-US"/>
              <a:t>Building a captivated and consistent audience takes time.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Questrial"/>
              <a:buNone/>
            </a:pPr>
            <a:r>
              <a:rPr lang="en-US"/>
              <a:t>Website Improvements</a:t>
            </a:r>
            <a:br>
              <a:rPr lang="en-US"/>
            </a:br>
            <a:r>
              <a:rPr lang="en-US" sz="3600"/>
              <a:t>Forwarding Pages (ACCP, ASHP websites)</a:t>
            </a:r>
            <a:endParaRPr/>
          </a:p>
        </p:txBody>
      </p:sp>
      <p:sp>
        <p:nvSpPr>
          <p:cNvPr id="212" name="Google Shape;212;p18"/>
          <p:cNvSpPr txBox="1">
            <a:spLocks noGrp="1"/>
          </p:cNvSpPr>
          <p:nvPr>
            <p:ph type="body" idx="1"/>
          </p:nvPr>
        </p:nvSpPr>
        <p:spPr>
          <a:xfrm>
            <a:off x="838200" y="1825625"/>
            <a:ext cx="10515600" cy="4337273"/>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b="1"/>
              <a:t>Boost visibility:  </a:t>
            </a:r>
            <a:r>
              <a:rPr lang="en-US"/>
              <a:t>Add to </a:t>
            </a:r>
            <a:r>
              <a:rPr lang="en-US" b="1"/>
              <a:t>first-level navigation menu</a:t>
            </a:r>
            <a:endParaRPr b="1"/>
          </a:p>
          <a:p>
            <a:pPr marL="228600" lvl="0" indent="-228600" algn="l" rtl="0">
              <a:lnSpc>
                <a:spcPct val="90000"/>
              </a:lnSpc>
              <a:spcBef>
                <a:spcPts val="1000"/>
              </a:spcBef>
              <a:spcAft>
                <a:spcPts val="0"/>
              </a:spcAft>
              <a:buClr>
                <a:schemeClr val="dk1"/>
              </a:buClr>
              <a:buSzPts val="2800"/>
              <a:buChar char="•"/>
            </a:pPr>
            <a:r>
              <a:rPr lang="en-US" b="1"/>
              <a:t>Enhance the tease:  Compelling, brief, standard program description </a:t>
            </a:r>
            <a:r>
              <a:rPr lang="en-US"/>
              <a:t>with key fellow activities which push visitors to main program page</a:t>
            </a:r>
            <a:endParaRPr/>
          </a:p>
        </p:txBody>
      </p:sp>
      <p:pic>
        <p:nvPicPr>
          <p:cNvPr id="213" name="Google Shape;213;p18"/>
          <p:cNvPicPr preferRelativeResize="0"/>
          <p:nvPr/>
        </p:nvPicPr>
        <p:blipFill rotWithShape="1">
          <a:blip r:embed="rId3">
            <a:alphaModFix/>
          </a:blip>
          <a:srcRect/>
          <a:stretch/>
        </p:blipFill>
        <p:spPr>
          <a:xfrm>
            <a:off x="4183294" y="3295435"/>
            <a:ext cx="7772400" cy="2320119"/>
          </a:xfrm>
          <a:prstGeom prst="rect">
            <a:avLst/>
          </a:prstGeom>
          <a:noFill/>
          <a:ln w="38100" cap="flat" cmpd="sng">
            <a:solidFill>
              <a:schemeClr val="dk1"/>
            </a:solidFill>
            <a:prstDash val="solid"/>
            <a:round/>
            <a:headEnd type="none" w="sm" len="sm"/>
            <a:tailEnd type="none" w="sm" len="sm"/>
          </a:ln>
        </p:spPr>
      </p:pic>
      <p:pic>
        <p:nvPicPr>
          <p:cNvPr id="214" name="Google Shape;214;p18"/>
          <p:cNvPicPr preferRelativeResize="0"/>
          <p:nvPr/>
        </p:nvPicPr>
        <p:blipFill rotWithShape="1">
          <a:blip r:embed="rId4">
            <a:alphaModFix/>
          </a:blip>
          <a:srcRect/>
          <a:stretch/>
        </p:blipFill>
        <p:spPr>
          <a:xfrm>
            <a:off x="297094" y="4197642"/>
            <a:ext cx="7772400" cy="1996078"/>
          </a:xfrm>
          <a:prstGeom prst="rect">
            <a:avLst/>
          </a:prstGeom>
          <a:noFill/>
          <a:ln w="38100" cap="flat" cmpd="sng">
            <a:solidFill>
              <a:schemeClr val="dk1"/>
            </a:solidFill>
            <a:prstDash val="solid"/>
            <a:round/>
            <a:headEnd type="none" w="sm" len="sm"/>
            <a:tailEnd type="none" w="sm" len="sm"/>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Questrial"/>
              <a:buNone/>
            </a:pPr>
            <a:r>
              <a:rPr lang="en-US"/>
              <a:t>Website Improvements</a:t>
            </a:r>
            <a:br>
              <a:rPr lang="en-US"/>
            </a:br>
            <a:r>
              <a:rPr lang="en-US" sz="3600"/>
              <a:t>Main Program Page (VCU)</a:t>
            </a:r>
            <a:endParaRPr/>
          </a:p>
        </p:txBody>
      </p:sp>
      <p:sp>
        <p:nvSpPr>
          <p:cNvPr id="220" name="Google Shape;220;p19"/>
          <p:cNvSpPr txBox="1">
            <a:spLocks noGrp="1"/>
          </p:cNvSpPr>
          <p:nvPr>
            <p:ph type="body" idx="1"/>
          </p:nvPr>
        </p:nvSpPr>
        <p:spPr>
          <a:xfrm>
            <a:off x="838200" y="1750469"/>
            <a:ext cx="11049000" cy="4667250"/>
          </a:xfrm>
          <a:prstGeom prst="rect">
            <a:avLst/>
          </a:prstGeom>
          <a:noFill/>
          <a:ln>
            <a:noFill/>
          </a:ln>
        </p:spPr>
        <p:txBody>
          <a:bodyPr spcFirstLastPara="1" wrap="square" lIns="91425" tIns="45700" rIns="91425" bIns="45700" anchor="t" anchorCtr="0">
            <a:normAutofit fontScale="77500" lnSpcReduction="20000"/>
          </a:bodyPr>
          <a:lstStyle/>
          <a:p>
            <a:pPr marL="228600" lvl="0" indent="-228600" algn="l" rtl="0">
              <a:lnSpc>
                <a:spcPct val="90000"/>
              </a:lnSpc>
              <a:spcBef>
                <a:spcPts val="0"/>
              </a:spcBef>
              <a:spcAft>
                <a:spcPts val="0"/>
              </a:spcAft>
              <a:buClr>
                <a:schemeClr val="dk1"/>
              </a:buClr>
              <a:buSzPct val="100000"/>
              <a:buChar char="•"/>
            </a:pPr>
            <a:r>
              <a:rPr lang="en-US" b="1"/>
              <a:t>Simplify content </a:t>
            </a:r>
            <a:r>
              <a:rPr lang="en-US"/>
              <a:t>to improve readability</a:t>
            </a:r>
          </a:p>
          <a:p>
            <a:pPr marL="685800" lvl="1" indent="-228600">
              <a:spcBef>
                <a:spcPts val="0"/>
              </a:spcBef>
              <a:buSzPct val="100000"/>
            </a:pPr>
            <a:r>
              <a:rPr lang="en-US"/>
              <a:t>Use </a:t>
            </a:r>
            <a:r>
              <a:rPr lang="en-US" b="1"/>
              <a:t>bullet points </a:t>
            </a:r>
            <a:r>
              <a:rPr lang="en-US"/>
              <a:t>for key information.</a:t>
            </a:r>
            <a:endParaRPr/>
          </a:p>
          <a:p>
            <a:pPr marL="228600" lvl="0" indent="-228600" algn="l" rtl="0">
              <a:lnSpc>
                <a:spcPct val="90000"/>
              </a:lnSpc>
              <a:spcBef>
                <a:spcPts val="1000"/>
              </a:spcBef>
              <a:spcAft>
                <a:spcPts val="0"/>
              </a:spcAft>
              <a:buClr>
                <a:schemeClr val="dk1"/>
              </a:buClr>
              <a:buSzPct val="100000"/>
              <a:buChar char="•"/>
            </a:pPr>
            <a:r>
              <a:rPr lang="en-US" b="1"/>
              <a:t>Highlight program benefits and features</a:t>
            </a:r>
            <a:endParaRPr/>
          </a:p>
          <a:p>
            <a:pPr marL="685800" lvl="1" indent="-228600" algn="l" rtl="0">
              <a:lnSpc>
                <a:spcPct val="90000"/>
              </a:lnSpc>
              <a:spcBef>
                <a:spcPts val="500"/>
              </a:spcBef>
              <a:spcAft>
                <a:spcPts val="0"/>
              </a:spcAft>
              <a:buClr>
                <a:schemeClr val="dk1"/>
              </a:buClr>
              <a:buSzPct val="100000"/>
              <a:buChar char="•"/>
            </a:pPr>
            <a:r>
              <a:rPr lang="en-US"/>
              <a:t>Collaboration with </a:t>
            </a:r>
            <a:r>
              <a:rPr lang="en-US" i="1"/>
              <a:t>prestigious</a:t>
            </a:r>
            <a:r>
              <a:rPr lang="en-US"/>
              <a:t> partners like ACCP and ASHP</a:t>
            </a:r>
            <a:endParaRPr/>
          </a:p>
          <a:p>
            <a:pPr marL="685800" lvl="1" indent="-228600" algn="l" rtl="0">
              <a:lnSpc>
                <a:spcPct val="90000"/>
              </a:lnSpc>
              <a:spcBef>
                <a:spcPts val="500"/>
              </a:spcBef>
              <a:spcAft>
                <a:spcPts val="0"/>
              </a:spcAft>
              <a:buClr>
                <a:schemeClr val="dk1"/>
              </a:buClr>
              <a:buSzPct val="100000"/>
              <a:buChar char="•"/>
            </a:pPr>
            <a:r>
              <a:rPr lang="en-US" i="1"/>
              <a:t>Hands-on</a:t>
            </a:r>
            <a:r>
              <a:rPr lang="en-US"/>
              <a:t> policy experience and mentorship opportunities</a:t>
            </a:r>
            <a:endParaRPr/>
          </a:p>
          <a:p>
            <a:pPr marL="685800" lvl="1" indent="-228600" algn="l" rtl="0">
              <a:lnSpc>
                <a:spcPct val="90000"/>
              </a:lnSpc>
              <a:spcBef>
                <a:spcPts val="500"/>
              </a:spcBef>
              <a:spcAft>
                <a:spcPts val="0"/>
              </a:spcAft>
              <a:buClr>
                <a:schemeClr val="dk1"/>
              </a:buClr>
              <a:buSzPct val="100000"/>
              <a:buChar char="•"/>
            </a:pPr>
            <a:r>
              <a:rPr lang="en-US"/>
              <a:t>Networking opportunities and post-fellowship career paths</a:t>
            </a:r>
            <a:endParaRPr/>
          </a:p>
          <a:p>
            <a:pPr marL="228600" lvl="0" indent="-228600" algn="l" rtl="0">
              <a:lnSpc>
                <a:spcPct val="90000"/>
              </a:lnSpc>
              <a:spcBef>
                <a:spcPts val="1000"/>
              </a:spcBef>
              <a:spcAft>
                <a:spcPts val="0"/>
              </a:spcAft>
              <a:buClr>
                <a:schemeClr val="dk1"/>
              </a:buClr>
              <a:buSzPct val="100000"/>
              <a:buChar char="•"/>
            </a:pPr>
            <a:r>
              <a:rPr lang="en-US" b="1"/>
              <a:t>Improve visual Call to Action (CTA)</a:t>
            </a:r>
            <a:endParaRPr/>
          </a:p>
          <a:p>
            <a:pPr marL="685800" lvl="1" indent="-228600" algn="l" rtl="0">
              <a:lnSpc>
                <a:spcPct val="90000"/>
              </a:lnSpc>
              <a:spcBef>
                <a:spcPts val="500"/>
              </a:spcBef>
              <a:spcAft>
                <a:spcPts val="0"/>
              </a:spcAft>
              <a:buClr>
                <a:schemeClr val="dk1"/>
              </a:buClr>
              <a:buSzPct val="100000"/>
              <a:buChar char="•"/>
            </a:pPr>
            <a:r>
              <a:rPr lang="en-US"/>
              <a:t>"Apply Today!" header/button</a:t>
            </a:r>
            <a:endParaRPr/>
          </a:p>
          <a:p>
            <a:pPr marL="685800" lvl="1" indent="-228600" algn="l" rtl="0">
              <a:lnSpc>
                <a:spcPct val="90000"/>
              </a:lnSpc>
              <a:spcBef>
                <a:spcPts val="500"/>
              </a:spcBef>
              <a:spcAft>
                <a:spcPts val="0"/>
              </a:spcAft>
              <a:buClr>
                <a:schemeClr val="dk1"/>
              </a:buClr>
              <a:buSzPct val="100000"/>
              <a:buChar char="•"/>
            </a:pPr>
            <a:r>
              <a:rPr lang="en-US"/>
              <a:t>Countdown timer for application deadlines</a:t>
            </a:r>
            <a:endParaRPr/>
          </a:p>
          <a:p>
            <a:pPr marL="228600" lvl="0" indent="-228600" algn="l" rtl="0">
              <a:lnSpc>
                <a:spcPct val="90000"/>
              </a:lnSpc>
              <a:spcBef>
                <a:spcPts val="1000"/>
              </a:spcBef>
              <a:spcAft>
                <a:spcPts val="0"/>
              </a:spcAft>
              <a:buClr>
                <a:schemeClr val="dk1"/>
              </a:buClr>
              <a:buSzPct val="100000"/>
              <a:buChar char="•"/>
            </a:pPr>
            <a:r>
              <a:rPr lang="en-US" b="1"/>
              <a:t>Add engaging visuals</a:t>
            </a:r>
            <a:endParaRPr/>
          </a:p>
          <a:p>
            <a:pPr marL="685800" lvl="1" indent="-228600" algn="l" rtl="0">
              <a:lnSpc>
                <a:spcPct val="90000"/>
              </a:lnSpc>
              <a:spcBef>
                <a:spcPts val="500"/>
              </a:spcBef>
              <a:spcAft>
                <a:spcPts val="0"/>
              </a:spcAft>
              <a:buClr>
                <a:schemeClr val="dk1"/>
              </a:buClr>
              <a:buSzPct val="100000"/>
              <a:buChar char="•"/>
            </a:pPr>
            <a:r>
              <a:rPr lang="en-US" b="1"/>
              <a:t>Past videos of fellows</a:t>
            </a:r>
            <a:endParaRPr/>
          </a:p>
          <a:p>
            <a:pPr marL="685800" lvl="1" indent="-228600" algn="l" rtl="0">
              <a:lnSpc>
                <a:spcPct val="90000"/>
              </a:lnSpc>
              <a:spcBef>
                <a:spcPts val="500"/>
              </a:spcBef>
              <a:spcAft>
                <a:spcPts val="0"/>
              </a:spcAft>
              <a:buClr>
                <a:schemeClr val="dk1"/>
              </a:buClr>
              <a:buSzPct val="100000"/>
              <a:buChar char="•"/>
            </a:pPr>
            <a:r>
              <a:rPr lang="en-US"/>
              <a:t>Images and infographics to break down complex information visually</a:t>
            </a:r>
            <a:endParaRPr/>
          </a:p>
          <a:p>
            <a:pPr marL="228600" lvl="0" indent="-228600" algn="l" rtl="0">
              <a:lnSpc>
                <a:spcPct val="90000"/>
              </a:lnSpc>
              <a:spcBef>
                <a:spcPts val="1000"/>
              </a:spcBef>
              <a:spcAft>
                <a:spcPts val="0"/>
              </a:spcAft>
              <a:buClr>
                <a:schemeClr val="dk1"/>
              </a:buClr>
              <a:buSzPct val="100000"/>
              <a:buChar char="•"/>
            </a:pPr>
            <a:r>
              <a:rPr lang="en-US" b="1"/>
              <a:t>Enhance biographies</a:t>
            </a:r>
            <a:endParaRPr/>
          </a:p>
          <a:p>
            <a:pPr marL="685800" lvl="1" indent="-228600" algn="l" rtl="0">
              <a:lnSpc>
                <a:spcPct val="90000"/>
              </a:lnSpc>
              <a:spcBef>
                <a:spcPts val="500"/>
              </a:spcBef>
              <a:spcAft>
                <a:spcPts val="0"/>
              </a:spcAft>
              <a:buClr>
                <a:schemeClr val="dk1"/>
              </a:buClr>
              <a:buSzPct val="100000"/>
              <a:buChar char="•"/>
            </a:pPr>
            <a:r>
              <a:rPr lang="en-US"/>
              <a:t>Faculty: activities precepted, expertise shared with fellow (ex: equivalent to rotations precepted)</a:t>
            </a:r>
            <a:endParaRPr/>
          </a:p>
          <a:p>
            <a:pPr marL="685800" lvl="1" indent="-228600" algn="l" rtl="0">
              <a:lnSpc>
                <a:spcPct val="90000"/>
              </a:lnSpc>
              <a:spcBef>
                <a:spcPts val="500"/>
              </a:spcBef>
              <a:spcAft>
                <a:spcPts val="0"/>
              </a:spcAft>
              <a:buClr>
                <a:schemeClr val="dk1"/>
              </a:buClr>
              <a:buSzPct val="100000"/>
              <a:buChar char="•"/>
            </a:pPr>
            <a:r>
              <a:rPr lang="en-US"/>
              <a:t>Fellow:  How fellowship impacted post-fellowship career (decision to pursue fellowship, skills/knowledge gained and translated to first post-fellowship position</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Questrial"/>
              <a:buNone/>
            </a:pPr>
            <a:r>
              <a:rPr lang="en-US"/>
              <a:t>Social Media</a:t>
            </a:r>
            <a:endParaRPr/>
          </a:p>
        </p:txBody>
      </p:sp>
      <p:sp>
        <p:nvSpPr>
          <p:cNvPr id="233" name="Google Shape;233;p21"/>
          <p:cNvSpPr txBox="1">
            <a:spLocks noGrp="1"/>
          </p:cNvSpPr>
          <p:nvPr>
            <p:ph type="body" idx="1"/>
          </p:nvPr>
        </p:nvSpPr>
        <p:spPr>
          <a:xfrm>
            <a:off x="838200" y="1825625"/>
            <a:ext cx="10515600" cy="4337273"/>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90000"/>
              </a:lnSpc>
              <a:spcBef>
                <a:spcPts val="0"/>
              </a:spcBef>
              <a:spcAft>
                <a:spcPts val="0"/>
              </a:spcAft>
              <a:buClr>
                <a:schemeClr val="dk1"/>
              </a:buClr>
              <a:buSzPts val="2800"/>
              <a:buNone/>
            </a:pPr>
            <a:r>
              <a:rPr lang="en-US" b="1"/>
              <a:t>Leverage staff strengths to enhance content generation pipeline</a:t>
            </a:r>
            <a:endParaRPr/>
          </a:p>
          <a:p>
            <a:pPr marL="685800" lvl="1" indent="-228600">
              <a:buSzPts val="2400"/>
            </a:pPr>
            <a:r>
              <a:rPr lang="en-US"/>
              <a:t>All sponsors: 	Suggest content ideas</a:t>
            </a:r>
          </a:p>
          <a:p>
            <a:pPr marL="685800" lvl="1" indent="-228600">
              <a:buSzPts val="2400"/>
            </a:pPr>
            <a:r>
              <a:rPr lang="en-US"/>
              <a:t>Fellow: 		Suggest content ideas and provide notable updates</a:t>
            </a:r>
          </a:p>
          <a:p>
            <a:pPr marL="685800" lvl="1" indent="-228600" algn="l" rtl="0">
              <a:lnSpc>
                <a:spcPct val="90000"/>
              </a:lnSpc>
              <a:spcBef>
                <a:spcPts val="500"/>
              </a:spcBef>
              <a:spcAft>
                <a:spcPts val="0"/>
              </a:spcAft>
              <a:buClr>
                <a:schemeClr val="dk1"/>
              </a:buClr>
              <a:buSzPts val="2400"/>
              <a:buChar char="•"/>
            </a:pPr>
            <a:r>
              <a:rPr lang="en-US"/>
              <a:t>ASHP: 		Lead overall coordination</a:t>
            </a:r>
          </a:p>
          <a:p>
            <a:pPr marL="1143000" lvl="2" indent="-228600" algn="l" rtl="0">
              <a:lnSpc>
                <a:spcPct val="90000"/>
              </a:lnSpc>
              <a:spcBef>
                <a:spcPts val="500"/>
              </a:spcBef>
              <a:spcAft>
                <a:spcPts val="0"/>
              </a:spcAft>
              <a:buClr>
                <a:schemeClr val="dk1"/>
              </a:buClr>
              <a:buSzPts val="2000"/>
              <a:buChar char="•"/>
            </a:pPr>
            <a:r>
              <a:rPr lang="en-US"/>
              <a:t>Develop post content to ensure consistency &amp; recognition of program</a:t>
            </a:r>
            <a:endParaRPr/>
          </a:p>
          <a:p>
            <a:pPr marL="1143000" lvl="2" indent="-228600" algn="l" rtl="0">
              <a:lnSpc>
                <a:spcPct val="90000"/>
              </a:lnSpc>
              <a:spcBef>
                <a:spcPts val="500"/>
              </a:spcBef>
              <a:spcAft>
                <a:spcPts val="0"/>
              </a:spcAft>
              <a:buClr>
                <a:schemeClr val="dk1"/>
              </a:buClr>
              <a:buSzPts val="2000"/>
              <a:buChar char="•"/>
            </a:pPr>
            <a:r>
              <a:rPr lang="en-US"/>
              <a:t>Distribute post content to other sponsors for posting to their channels</a:t>
            </a:r>
            <a:endParaRPr/>
          </a:p>
          <a:p>
            <a:pPr marL="457200" lvl="1" indent="0" algn="l" rtl="0">
              <a:lnSpc>
                <a:spcPct val="90000"/>
              </a:lnSpc>
              <a:spcBef>
                <a:spcPts val="500"/>
              </a:spcBef>
              <a:spcAft>
                <a:spcPts val="0"/>
              </a:spcAft>
              <a:buClr>
                <a:schemeClr val="dk1"/>
              </a:buClr>
              <a:buSzPts val="2400"/>
              <a:buNone/>
            </a:pPr>
            <a:endParaRPr/>
          </a:p>
          <a:p>
            <a:pPr marL="0" lvl="0" indent="0" algn="l" rtl="0">
              <a:lnSpc>
                <a:spcPct val="90000"/>
              </a:lnSpc>
              <a:spcBef>
                <a:spcPts val="1000"/>
              </a:spcBef>
              <a:spcAft>
                <a:spcPts val="0"/>
              </a:spcAft>
              <a:buClr>
                <a:schemeClr val="dk1"/>
              </a:buClr>
              <a:buSzPts val="2800"/>
              <a:buNone/>
            </a:pPr>
            <a:r>
              <a:rPr lang="en-US" b="1"/>
              <a:t>Increase post visibility and engagement</a:t>
            </a:r>
            <a:endParaRPr/>
          </a:p>
          <a:p>
            <a:pPr marL="685800" lvl="1" indent="-228600" algn="l" rtl="0">
              <a:lnSpc>
                <a:spcPct val="90000"/>
              </a:lnSpc>
              <a:spcBef>
                <a:spcPts val="500"/>
              </a:spcBef>
              <a:spcAft>
                <a:spcPts val="0"/>
              </a:spcAft>
              <a:buClr>
                <a:schemeClr val="dk1"/>
              </a:buClr>
              <a:buSzPts val="2400"/>
              <a:buChar char="•"/>
            </a:pPr>
            <a:r>
              <a:rPr lang="en-US" b="1"/>
              <a:t>Cross-post</a:t>
            </a:r>
            <a:r>
              <a:rPr lang="en-US"/>
              <a:t> on ACCP, ASHP, VCU SOP accounts and different platforms</a:t>
            </a:r>
          </a:p>
          <a:p>
            <a:pPr marL="1143000" lvl="2" indent="-228600">
              <a:buSzPts val="2400"/>
            </a:pPr>
            <a:r>
              <a:rPr lang="en-US"/>
              <a:t>Opportunity to post from individual or governmental accounts </a:t>
            </a:r>
            <a:endParaRPr/>
          </a:p>
          <a:p>
            <a:pPr marL="685800" lvl="1" indent="-228600" algn="l" rtl="0">
              <a:lnSpc>
                <a:spcPct val="90000"/>
              </a:lnSpc>
              <a:spcBef>
                <a:spcPts val="500"/>
              </a:spcBef>
              <a:spcAft>
                <a:spcPts val="0"/>
              </a:spcAft>
              <a:buClr>
                <a:schemeClr val="dk1"/>
              </a:buClr>
              <a:buSzPts val="2400"/>
              <a:buChar char="•"/>
            </a:pPr>
            <a:r>
              <a:rPr lang="en-US" b="1"/>
              <a:t>Tag</a:t>
            </a:r>
            <a:r>
              <a:rPr lang="en-US"/>
              <a:t> all program sponsors in all posts</a:t>
            </a:r>
            <a:endParaRPr/>
          </a:p>
          <a:p>
            <a:pPr marL="685800" lvl="1" indent="-76200" algn="l" rtl="0">
              <a:lnSpc>
                <a:spcPct val="90000"/>
              </a:lnSpc>
              <a:spcBef>
                <a:spcPts val="500"/>
              </a:spcBef>
              <a:spcAft>
                <a:spcPts val="0"/>
              </a:spcAft>
              <a:buClr>
                <a:schemeClr val="dk1"/>
              </a:buClr>
              <a:buSzPts val="2400"/>
              <a:buNone/>
            </a:pP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Questrial"/>
              <a:buNone/>
            </a:pPr>
            <a:r>
              <a:rPr lang="en-US"/>
              <a:t>Example Posting Schedule</a:t>
            </a:r>
            <a:endParaRPr/>
          </a:p>
        </p:txBody>
      </p:sp>
      <p:graphicFrame>
        <p:nvGraphicFramePr>
          <p:cNvPr id="239" name="Google Shape;239;p22"/>
          <p:cNvGraphicFramePr/>
          <p:nvPr>
            <p:extLst>
              <p:ext uri="{D42A27DB-BD31-4B8C-83A1-F6EECF244321}">
                <p14:modId xmlns:p14="http://schemas.microsoft.com/office/powerpoint/2010/main" val="2608583747"/>
              </p:ext>
            </p:extLst>
          </p:nvPr>
        </p:nvGraphicFramePr>
        <p:xfrm>
          <a:off x="316703" y="2171046"/>
          <a:ext cx="11446668" cy="4049433"/>
        </p:xfrm>
        <a:graphic>
          <a:graphicData uri="http://schemas.openxmlformats.org/drawingml/2006/table">
            <a:tbl>
              <a:tblPr firstRow="1" bandRow="1">
                <a:noFill/>
              </a:tblPr>
              <a:tblGrid>
                <a:gridCol w="953889">
                  <a:extLst>
                    <a:ext uri="{9D8B030D-6E8A-4147-A177-3AD203B41FA5}">
                      <a16:colId xmlns:a16="http://schemas.microsoft.com/office/drawing/2014/main" val="20000"/>
                    </a:ext>
                  </a:extLst>
                </a:gridCol>
                <a:gridCol w="953889">
                  <a:extLst>
                    <a:ext uri="{9D8B030D-6E8A-4147-A177-3AD203B41FA5}">
                      <a16:colId xmlns:a16="http://schemas.microsoft.com/office/drawing/2014/main" val="20001"/>
                    </a:ext>
                  </a:extLst>
                </a:gridCol>
                <a:gridCol w="953889">
                  <a:extLst>
                    <a:ext uri="{9D8B030D-6E8A-4147-A177-3AD203B41FA5}">
                      <a16:colId xmlns:a16="http://schemas.microsoft.com/office/drawing/2014/main" val="20002"/>
                    </a:ext>
                  </a:extLst>
                </a:gridCol>
                <a:gridCol w="953889">
                  <a:extLst>
                    <a:ext uri="{9D8B030D-6E8A-4147-A177-3AD203B41FA5}">
                      <a16:colId xmlns:a16="http://schemas.microsoft.com/office/drawing/2014/main" val="20003"/>
                    </a:ext>
                  </a:extLst>
                </a:gridCol>
                <a:gridCol w="953889">
                  <a:extLst>
                    <a:ext uri="{9D8B030D-6E8A-4147-A177-3AD203B41FA5}">
                      <a16:colId xmlns:a16="http://schemas.microsoft.com/office/drawing/2014/main" val="20004"/>
                    </a:ext>
                  </a:extLst>
                </a:gridCol>
                <a:gridCol w="953889">
                  <a:extLst>
                    <a:ext uri="{9D8B030D-6E8A-4147-A177-3AD203B41FA5}">
                      <a16:colId xmlns:a16="http://schemas.microsoft.com/office/drawing/2014/main" val="20005"/>
                    </a:ext>
                  </a:extLst>
                </a:gridCol>
                <a:gridCol w="953889">
                  <a:extLst>
                    <a:ext uri="{9D8B030D-6E8A-4147-A177-3AD203B41FA5}">
                      <a16:colId xmlns:a16="http://schemas.microsoft.com/office/drawing/2014/main" val="20006"/>
                    </a:ext>
                  </a:extLst>
                </a:gridCol>
                <a:gridCol w="953889">
                  <a:extLst>
                    <a:ext uri="{9D8B030D-6E8A-4147-A177-3AD203B41FA5}">
                      <a16:colId xmlns:a16="http://schemas.microsoft.com/office/drawing/2014/main" val="20007"/>
                    </a:ext>
                  </a:extLst>
                </a:gridCol>
                <a:gridCol w="953889">
                  <a:extLst>
                    <a:ext uri="{9D8B030D-6E8A-4147-A177-3AD203B41FA5}">
                      <a16:colId xmlns:a16="http://schemas.microsoft.com/office/drawing/2014/main" val="20008"/>
                    </a:ext>
                  </a:extLst>
                </a:gridCol>
                <a:gridCol w="953889">
                  <a:extLst>
                    <a:ext uri="{9D8B030D-6E8A-4147-A177-3AD203B41FA5}">
                      <a16:colId xmlns:a16="http://schemas.microsoft.com/office/drawing/2014/main" val="20009"/>
                    </a:ext>
                  </a:extLst>
                </a:gridCol>
                <a:gridCol w="953889">
                  <a:extLst>
                    <a:ext uri="{9D8B030D-6E8A-4147-A177-3AD203B41FA5}">
                      <a16:colId xmlns:a16="http://schemas.microsoft.com/office/drawing/2014/main" val="20010"/>
                    </a:ext>
                  </a:extLst>
                </a:gridCol>
                <a:gridCol w="953889">
                  <a:extLst>
                    <a:ext uri="{9D8B030D-6E8A-4147-A177-3AD203B41FA5}">
                      <a16:colId xmlns:a16="http://schemas.microsoft.com/office/drawing/2014/main" val="20011"/>
                    </a:ext>
                  </a:extLst>
                </a:gridCol>
              </a:tblGrid>
              <a:tr h="390507">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t>JUL</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t>AUG</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dirty="0"/>
                        <a:t>SEPT</a:t>
                      </a:r>
                      <a:endParaRPr sz="1400" u="none" strike="noStrike" cap="none" dirty="0"/>
                    </a:p>
                  </a:txBody>
                  <a:tcPr marL="91450" marR="91450" marT="45725" marB="45725"/>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t>OCT</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t>NOV</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t>DEC</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t>JAN</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t>FEB</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t>MAR</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t>APR</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t>MAY</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t>JUN</a:t>
                      </a:r>
                      <a:endParaRPr sz="1400" u="none" strike="noStrike" cap="none"/>
                    </a:p>
                  </a:txBody>
                  <a:tcPr marL="91450" marR="91450" marT="45725" marB="45725"/>
                </a:tc>
                <a:extLst>
                  <a:ext uri="{0D108BD9-81ED-4DB2-BD59-A6C34878D82A}">
                    <a16:rowId xmlns:a16="http://schemas.microsoft.com/office/drawing/2014/main" val="10000"/>
                  </a:ext>
                </a:extLst>
              </a:tr>
              <a:tr h="1893649">
                <a:tc gridSpan="2">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t>Orientation</a:t>
                      </a:r>
                      <a:endParaRPr sz="1200" b="1" u="none" strike="noStrike" cap="none"/>
                    </a:p>
                    <a:p>
                      <a:pPr marL="285750" marR="0" lvl="0" indent="-285750" algn="l" rtl="0">
                        <a:lnSpc>
                          <a:spcPct val="100000"/>
                        </a:lnSpc>
                        <a:spcBef>
                          <a:spcPts val="0"/>
                        </a:spcBef>
                        <a:spcAft>
                          <a:spcPts val="0"/>
                        </a:spcAft>
                        <a:buClr>
                          <a:schemeClr val="dk1"/>
                        </a:buClr>
                        <a:buSzPts val="1200"/>
                        <a:buFont typeface="Arial"/>
                        <a:buChar char="•"/>
                      </a:pPr>
                      <a:r>
                        <a:rPr lang="en-US" sz="1200" u="none" strike="noStrike" cap="none"/>
                        <a:t>Site move between Brookings, ACCP, ASHP</a:t>
                      </a:r>
                      <a:endParaRPr sz="1400" u="none" strike="noStrike" cap="none"/>
                    </a:p>
                    <a:p>
                      <a:pPr marL="285750" marR="0" lvl="0" indent="-285750" algn="l" rtl="0">
                        <a:lnSpc>
                          <a:spcPct val="100000"/>
                        </a:lnSpc>
                        <a:spcBef>
                          <a:spcPts val="0"/>
                        </a:spcBef>
                        <a:spcAft>
                          <a:spcPts val="0"/>
                        </a:spcAft>
                        <a:buClr>
                          <a:schemeClr val="dk1"/>
                        </a:buClr>
                        <a:buSzPts val="1200"/>
                        <a:buFont typeface="Arial"/>
                        <a:buChar char="•"/>
                      </a:pPr>
                      <a:r>
                        <a:rPr lang="en-US" sz="1200" u="none" strike="noStrike" cap="none"/>
                        <a:t>Interactions w/ staff and APPE students</a:t>
                      </a:r>
                      <a:endParaRPr sz="1400" u="none" strike="noStrike" cap="none"/>
                    </a:p>
                    <a:p>
                      <a:pPr marL="0" marR="0" lvl="0" indent="0" algn="l" rtl="0">
                        <a:lnSpc>
                          <a:spcPct val="100000"/>
                        </a:lnSpc>
                        <a:spcBef>
                          <a:spcPts val="0"/>
                        </a:spcBef>
                        <a:spcAft>
                          <a:spcPts val="0"/>
                        </a:spcAft>
                        <a:buClr>
                          <a:schemeClr val="dk1"/>
                        </a:buClr>
                        <a:buSzPts val="1200"/>
                        <a:buFont typeface="Arial"/>
                        <a:buNone/>
                      </a:pPr>
                      <a:endParaRPr sz="1200" u="none" strike="noStrike" cap="none"/>
                    </a:p>
                    <a:p>
                      <a:pPr marL="0" marR="0" lvl="0" indent="0" algn="l" rtl="0">
                        <a:lnSpc>
                          <a:spcPct val="100000"/>
                        </a:lnSpc>
                        <a:spcBef>
                          <a:spcPts val="0"/>
                        </a:spcBef>
                        <a:spcAft>
                          <a:spcPts val="0"/>
                        </a:spcAft>
                        <a:buClr>
                          <a:schemeClr val="dk1"/>
                        </a:buClr>
                        <a:buSzPts val="1400"/>
                        <a:buFont typeface="Arial"/>
                        <a:buNone/>
                      </a:pPr>
                      <a:r>
                        <a:rPr lang="en-US" sz="1400" b="1" u="none" strike="noStrike" cap="none"/>
                        <a:t>Fellow Graduation</a:t>
                      </a:r>
                      <a:endParaRPr sz="1400" u="none" strike="noStrike" cap="none"/>
                    </a:p>
                    <a:p>
                      <a:pPr marL="0" marR="0" lvl="0" indent="0" algn="l" rtl="0">
                        <a:lnSpc>
                          <a:spcPct val="100000"/>
                        </a:lnSpc>
                        <a:spcBef>
                          <a:spcPts val="0"/>
                        </a:spcBef>
                        <a:spcAft>
                          <a:spcPts val="0"/>
                        </a:spcAft>
                        <a:buClr>
                          <a:schemeClr val="dk1"/>
                        </a:buClr>
                        <a:buSzPts val="1200"/>
                        <a:buFont typeface="Arial"/>
                        <a:buNone/>
                      </a:pPr>
                      <a:endParaRPr sz="1200" u="none" strike="noStrike" cap="none"/>
                    </a:p>
                  </a:txBody>
                  <a:tcPr marL="91450" marR="91450" marT="45725" marB="45725">
                    <a:solidFill>
                      <a:srgbClr val="63AA8A"/>
                    </a:solidFill>
                  </a:tcPr>
                </a:tc>
                <a:tc hMerge="1">
                  <a:txBody>
                    <a:bodyPr/>
                    <a:lstStyle/>
                    <a:p>
                      <a:endParaRPr lang="en-US"/>
                    </a:p>
                  </a:txBody>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t>ASHP Policy Week</a:t>
                      </a:r>
                    </a:p>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91450" marR="91450" marT="45725" marB="45725">
                    <a:solidFill>
                      <a:srgbClr val="63AA8A"/>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t>ACCP Annual Meeting</a:t>
                      </a:r>
                      <a:endParaRPr sz="1400" u="none" strike="noStrike" cap="none"/>
                    </a:p>
                  </a:txBody>
                  <a:tcPr marL="91450" marR="91450" marT="45725" marB="45725">
                    <a:solidFill>
                      <a:srgbClr val="63AA8A"/>
                    </a:solidFill>
                  </a:tcPr>
                </a:tc>
                <a:tc gridSpan="8">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dirty="0"/>
                        <a:t>Day In The Life Of… (Monthly)</a:t>
                      </a:r>
                      <a:endParaRPr sz="1400" u="none" strike="noStrike" cap="none" dirty="0"/>
                    </a:p>
                  </a:txBody>
                  <a:tcPr marL="91450" marR="91450" marT="45725" marB="45725">
                    <a:solidFill>
                      <a:srgbClr val="63AA8A"/>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1059164">
                <a:tc gridSpan="2">
                  <a:txBody>
                    <a:bodyPr/>
                    <a:lstStyle/>
                    <a:p>
                      <a:pPr marL="0" marR="0" lvl="0" indent="0" algn="l" rtl="0">
                        <a:lnSpc>
                          <a:spcPct val="100000"/>
                        </a:lnSpc>
                        <a:spcBef>
                          <a:spcPts val="0"/>
                        </a:spcBef>
                        <a:spcAft>
                          <a:spcPts val="0"/>
                        </a:spcAft>
                        <a:buClr>
                          <a:schemeClr val="dk1"/>
                        </a:buClr>
                        <a:buSzPts val="1200"/>
                        <a:buFont typeface="Arial"/>
                        <a:buNone/>
                      </a:pPr>
                      <a:r>
                        <a:rPr lang="en-US" sz="1200" u="none" strike="noStrike" cap="none"/>
                        <a:t>Pre-Recruitment</a:t>
                      </a:r>
                      <a:endParaRPr sz="1400" u="none" strike="noStrike" cap="none"/>
                    </a:p>
                    <a:p>
                      <a:pPr marL="285750" marR="0" lvl="0" indent="-285750" algn="l" rtl="0">
                        <a:lnSpc>
                          <a:spcPct val="100000"/>
                        </a:lnSpc>
                        <a:spcBef>
                          <a:spcPts val="0"/>
                        </a:spcBef>
                        <a:spcAft>
                          <a:spcPts val="0"/>
                        </a:spcAft>
                        <a:buClr>
                          <a:schemeClr val="dk1"/>
                        </a:buClr>
                        <a:buSzPts val="1400"/>
                        <a:buFont typeface="Arial"/>
                        <a:buChar char="•"/>
                      </a:pPr>
                      <a:r>
                        <a:rPr lang="en-US" sz="1400" b="1" u="none" strike="noStrike" cap="none"/>
                        <a:t>Applications Open</a:t>
                      </a:r>
                    </a:p>
                  </a:txBody>
                  <a:tcPr marL="91450" marR="91450" marT="45725" marB="45725">
                    <a:solidFill>
                      <a:srgbClr val="B2DDFF"/>
                    </a:solidFill>
                  </a:tcPr>
                </a:tc>
                <a:tc hMerge="1">
                  <a:txBody>
                    <a:bodyPr/>
                    <a:lstStyle/>
                    <a:p>
                      <a:endParaRPr lang="en-US"/>
                    </a:p>
                  </a:txBody>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t>Pre-event: </a:t>
                      </a:r>
                      <a:r>
                        <a:rPr lang="en-US" sz="1200" b="1" u="none" strike="noStrike" cap="none"/>
                        <a:t>ACCP meeting</a:t>
                      </a:r>
                      <a:endParaRPr sz="1400" u="none" strike="noStrike" cap="none"/>
                    </a:p>
                  </a:txBody>
                  <a:tcPr marL="91450" marR="91450" marT="45725" marB="45725">
                    <a:solidFill>
                      <a:srgbClr val="B2DDFF"/>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b="1" u="none" strike="noStrike" cap="none"/>
                        <a:t>Recruiting @ ACCP</a:t>
                      </a:r>
                      <a:endParaRPr sz="1400" u="none" strike="noStrike" cap="none"/>
                    </a:p>
                  </a:txBody>
                  <a:tcPr marL="91450" marR="91450" marT="45725" marB="45725">
                    <a:solidFill>
                      <a:srgbClr val="B2DDFF"/>
                    </a:solidFill>
                  </a:tcPr>
                </a:tc>
                <a:tc>
                  <a:txBody>
                    <a:bodyPr/>
                    <a:lstStyle/>
                    <a:p>
                      <a:pPr marL="0" marR="0" lvl="0" indent="0" algn="l" rtl="0">
                        <a:lnSpc>
                          <a:spcPct val="100000"/>
                        </a:lnSpc>
                        <a:spcBef>
                          <a:spcPts val="0"/>
                        </a:spcBef>
                        <a:spcAft>
                          <a:spcPts val="0"/>
                        </a:spcAft>
                        <a:buClr>
                          <a:schemeClr val="dk1"/>
                        </a:buClr>
                        <a:buSzPts val="1200"/>
                        <a:buFont typeface="Calibri"/>
                        <a:buNone/>
                      </a:pPr>
                      <a:r>
                        <a:rPr lang="en-US" sz="1200" u="none" strike="noStrike" cap="none"/>
                        <a:t>Pre-event: </a:t>
                      </a:r>
                      <a:r>
                        <a:rPr lang="en-US" sz="1200" b="1" u="none" strike="noStrike" cap="none"/>
                        <a:t>ASHP PPS</a:t>
                      </a:r>
                      <a:endParaRPr sz="1400" u="none" strike="noStrike" cap="none"/>
                    </a:p>
                  </a:txBody>
                  <a:tcPr marL="91450" marR="91450" marT="45725" marB="45725">
                    <a:solidFill>
                      <a:srgbClr val="B2DDFF"/>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b="1" u="none" strike="noStrike" cap="none"/>
                        <a:t>Recruiting @ ASHP</a:t>
                      </a:r>
                      <a:endParaRPr sz="1400" u="none" strike="noStrike" cap="none"/>
                    </a:p>
                    <a:p>
                      <a:pPr marL="0" marR="0" lvl="0" indent="0" algn="l" rtl="0">
                        <a:lnSpc>
                          <a:spcPct val="100000"/>
                        </a:lnSpc>
                        <a:spcBef>
                          <a:spcPts val="0"/>
                        </a:spcBef>
                        <a:spcAft>
                          <a:spcPts val="0"/>
                        </a:spcAft>
                        <a:buClr>
                          <a:srgbClr val="000000"/>
                        </a:buClr>
                        <a:buSzPts val="1200"/>
                        <a:buFont typeface="Arial"/>
                        <a:buNone/>
                      </a:pPr>
                      <a:endParaRPr sz="1200" u="none" strike="noStrike" cap="none"/>
                    </a:p>
                    <a:p>
                      <a:pPr marL="0" marR="0" lvl="0" indent="0" algn="l" rtl="0">
                        <a:lnSpc>
                          <a:spcPct val="100000"/>
                        </a:lnSpc>
                        <a:spcBef>
                          <a:spcPts val="0"/>
                        </a:spcBef>
                        <a:spcAft>
                          <a:spcPts val="0"/>
                        </a:spcAft>
                        <a:buClr>
                          <a:srgbClr val="000000"/>
                        </a:buClr>
                        <a:buSzPts val="1200"/>
                        <a:buFont typeface="Arial"/>
                        <a:buNone/>
                      </a:pPr>
                      <a:r>
                        <a:rPr lang="en-US" sz="1200" b="1" u="none" strike="noStrike" cap="none"/>
                        <a:t>Deadline Reminder</a:t>
                      </a:r>
                      <a:endParaRPr sz="1400" u="none" strike="noStrike" cap="none"/>
                    </a:p>
                  </a:txBody>
                  <a:tcPr marL="91450" marR="91450" marT="45725" marB="45725">
                    <a:solidFill>
                      <a:srgbClr val="B2DDFF"/>
                    </a:solidFill>
                  </a:tcPr>
                </a:tc>
                <a:tc>
                  <a:txBody>
                    <a:bodyPr/>
                    <a:lstStyle/>
                    <a:p>
                      <a:pPr marL="0" marR="0" lvl="0" indent="0" algn="l" rtl="0">
                        <a:lnSpc>
                          <a:spcPct val="100000"/>
                        </a:lnSpc>
                        <a:spcBef>
                          <a:spcPts val="0"/>
                        </a:spcBef>
                        <a:spcAft>
                          <a:spcPts val="0"/>
                        </a:spcAft>
                        <a:buClr>
                          <a:schemeClr val="dk1"/>
                        </a:buClr>
                        <a:buSzPts val="1200"/>
                        <a:buFont typeface="Calibri"/>
                        <a:buNone/>
                      </a:pPr>
                      <a:r>
                        <a:rPr lang="en-US" sz="1200" b="1" u="none" strike="noStrike" cap="none" dirty="0"/>
                        <a:t>Deadline Reminder</a:t>
                      </a:r>
                      <a:endParaRPr sz="1400" u="none" strike="noStrike" cap="none" dirty="0"/>
                    </a:p>
                    <a:p>
                      <a:pPr marL="0" marR="0" lvl="0" indent="0" algn="l" rtl="0">
                        <a:lnSpc>
                          <a:spcPct val="100000"/>
                        </a:lnSpc>
                        <a:spcBef>
                          <a:spcPts val="0"/>
                        </a:spcBef>
                        <a:spcAft>
                          <a:spcPts val="0"/>
                        </a:spcAft>
                        <a:buClr>
                          <a:srgbClr val="000000"/>
                        </a:buClr>
                        <a:buSzPts val="1200"/>
                        <a:buFont typeface="Arial"/>
                        <a:buNone/>
                      </a:pPr>
                      <a:endParaRPr sz="1200" u="none" strike="noStrike" cap="none" dirty="0"/>
                    </a:p>
                  </a:txBody>
                  <a:tcPr marL="91450" marR="91450" marT="45725" marB="45725">
                    <a:solidFill>
                      <a:srgbClr val="B2DDFF"/>
                    </a:solidFill>
                  </a:tcPr>
                </a:tc>
                <a:tc>
                  <a:txBody>
                    <a:bodyPr/>
                    <a:lstStyle/>
                    <a:p>
                      <a:pPr marL="0" marR="0" lvl="0" indent="0" algn="l" rtl="0">
                        <a:lnSpc>
                          <a:spcPct val="100000"/>
                        </a:lnSpc>
                        <a:spcBef>
                          <a:spcPts val="0"/>
                        </a:spcBef>
                        <a:spcAft>
                          <a:spcPts val="0"/>
                        </a:spcAft>
                        <a:buClr>
                          <a:schemeClr val="dk1"/>
                        </a:buClr>
                        <a:buSzPts val="1200"/>
                        <a:buFont typeface="Calibri"/>
                        <a:buNone/>
                      </a:pPr>
                      <a:r>
                        <a:rPr lang="en-US" sz="1200" b="1" u="none" strike="noStrike" cap="none"/>
                        <a:t>Fellow Selection</a:t>
                      </a:r>
                      <a:endParaRPr sz="1400" u="none" strike="noStrike" cap="none"/>
                    </a:p>
                  </a:txBody>
                  <a:tcPr marL="91450" marR="91450" marT="45725" marB="45725">
                    <a:solidFill>
                      <a:srgbClr val="B2DDFF"/>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p>
                  </a:txBody>
                  <a:tcPr marL="91450" marR="91450" marT="45725" marB="45725">
                    <a:solidFill>
                      <a:srgbClr val="B2DDFF"/>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p>
                  </a:txBody>
                  <a:tcPr marL="91450" marR="91450" marT="45725" marB="45725">
                    <a:solidFill>
                      <a:srgbClr val="B2DDFF"/>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p>
                  </a:txBody>
                  <a:tcPr marL="91450" marR="91450" marT="45725" marB="45725">
                    <a:solidFill>
                      <a:srgbClr val="B2DDFF"/>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91450" marR="91450" marT="45725" marB="45725">
                    <a:solidFill>
                      <a:srgbClr val="B2DDFF"/>
                    </a:solidFill>
                  </a:tcPr>
                </a:tc>
                <a:extLst>
                  <a:ext uri="{0D108BD9-81ED-4DB2-BD59-A6C34878D82A}">
                    <a16:rowId xmlns:a16="http://schemas.microsoft.com/office/drawing/2014/main" val="10002"/>
                  </a:ext>
                </a:extLst>
              </a:tr>
              <a:tr h="706113">
                <a:tc gridSpan="3">
                  <a:txBody>
                    <a:bodyPr/>
                    <a:lstStyle/>
                    <a:p>
                      <a:pPr marL="0" marR="0" lvl="0" indent="0" algn="l" rtl="0">
                        <a:lnSpc>
                          <a:spcPct val="100000"/>
                        </a:lnSpc>
                        <a:spcBef>
                          <a:spcPts val="0"/>
                        </a:spcBef>
                        <a:spcAft>
                          <a:spcPts val="0"/>
                        </a:spcAft>
                        <a:buClr>
                          <a:schemeClr val="dk1"/>
                        </a:buClr>
                        <a:buSzPts val="1400"/>
                        <a:buFont typeface="Arial"/>
                        <a:buNone/>
                      </a:pPr>
                      <a:r>
                        <a:rPr lang="en-US" sz="1400" b="1" u="none" strike="noStrike" cap="none"/>
                        <a:t>Past Fellow Update</a:t>
                      </a:r>
                      <a:endParaRPr sz="1400" u="none" strike="noStrike" cap="none"/>
                    </a:p>
                    <a:p>
                      <a:pPr marL="285750" marR="0" lvl="0" indent="-285750" algn="l" rtl="0">
                        <a:lnSpc>
                          <a:spcPct val="100000"/>
                        </a:lnSpc>
                        <a:spcBef>
                          <a:spcPts val="0"/>
                        </a:spcBef>
                        <a:spcAft>
                          <a:spcPts val="0"/>
                        </a:spcAft>
                        <a:buClr>
                          <a:schemeClr val="dk1"/>
                        </a:buClr>
                        <a:buSzPts val="1200"/>
                        <a:buFont typeface="Arial"/>
                        <a:buChar char="•"/>
                      </a:pPr>
                      <a:r>
                        <a:rPr lang="en-US" sz="1200" u="none" strike="noStrike" cap="none"/>
                        <a:t>Where are they now</a:t>
                      </a:r>
                      <a:endParaRPr sz="1400" u="none" strike="noStrike" cap="none"/>
                    </a:p>
                    <a:p>
                      <a:pPr marL="285750" marR="0" lvl="0" indent="-285750" algn="l" rtl="0">
                        <a:lnSpc>
                          <a:spcPct val="100000"/>
                        </a:lnSpc>
                        <a:spcBef>
                          <a:spcPts val="0"/>
                        </a:spcBef>
                        <a:spcAft>
                          <a:spcPts val="0"/>
                        </a:spcAft>
                        <a:buClr>
                          <a:schemeClr val="dk1"/>
                        </a:buClr>
                        <a:buSzPts val="1200"/>
                        <a:buFont typeface="Arial"/>
                        <a:buChar char="•"/>
                      </a:pPr>
                      <a:r>
                        <a:rPr lang="en-US" sz="1200" u="none" strike="noStrike" cap="none"/>
                        <a:t>Testimonial</a:t>
                      </a:r>
                      <a:endParaRPr sz="1400" u="none" strike="noStrike" cap="none"/>
                    </a:p>
                  </a:txBody>
                  <a:tcPr marL="91450" marR="91450" marT="45725" marB="45725">
                    <a:solidFill>
                      <a:srgbClr val="FDCD72"/>
                    </a:solidFill>
                  </a:tcPr>
                </a:tc>
                <a:tc hMerge="1">
                  <a:txBody>
                    <a:bodyPr/>
                    <a:lstStyle/>
                    <a:p>
                      <a:endParaRPr lang="en-US"/>
                    </a:p>
                  </a:txBody>
                  <a:tcPr/>
                </a:tc>
                <a:tc hMerge="1">
                  <a:txBody>
                    <a:bodyPr/>
                    <a:lstStyle/>
                    <a:p>
                      <a:endParaRPr lang="en-US"/>
                    </a:p>
                  </a:txBody>
                  <a:tcPr/>
                </a:tc>
                <a:tc gridSpan="3">
                  <a:txBody>
                    <a:bodyPr/>
                    <a:lstStyle/>
                    <a:p>
                      <a:pPr marL="0" marR="0" lvl="0" indent="0" algn="l" rtl="0">
                        <a:lnSpc>
                          <a:spcPct val="100000"/>
                        </a:lnSpc>
                        <a:spcBef>
                          <a:spcPts val="0"/>
                        </a:spcBef>
                        <a:spcAft>
                          <a:spcPts val="0"/>
                        </a:spcAft>
                        <a:buClr>
                          <a:schemeClr val="dk1"/>
                        </a:buClr>
                        <a:buSzPts val="1400"/>
                        <a:buFont typeface="Arial"/>
                        <a:buNone/>
                      </a:pPr>
                      <a:r>
                        <a:rPr lang="en-US" sz="1400" b="1" u="none" strike="noStrike" cap="none"/>
                        <a:t>Past Fellow Update</a:t>
                      </a:r>
                      <a:endParaRPr sz="1400" u="none" strike="noStrike" cap="none"/>
                    </a:p>
                    <a:p>
                      <a:pPr marL="285750" marR="0" lvl="0" indent="-285750" algn="l" rtl="0">
                        <a:lnSpc>
                          <a:spcPct val="100000"/>
                        </a:lnSpc>
                        <a:spcBef>
                          <a:spcPts val="0"/>
                        </a:spcBef>
                        <a:spcAft>
                          <a:spcPts val="0"/>
                        </a:spcAft>
                        <a:buClr>
                          <a:schemeClr val="dk1"/>
                        </a:buClr>
                        <a:buSzPts val="1200"/>
                        <a:buFont typeface="Arial"/>
                        <a:buChar char="•"/>
                      </a:pPr>
                      <a:r>
                        <a:rPr lang="en-US" sz="1200" u="none" strike="noStrike" cap="none"/>
                        <a:t>Testimonial</a:t>
                      </a:r>
                      <a:endParaRPr sz="1400" u="none" strike="noStrike" cap="none"/>
                    </a:p>
                  </a:txBody>
                  <a:tcPr marL="91450" marR="91450" marT="45725" marB="45725">
                    <a:solidFill>
                      <a:srgbClr val="FDCD72"/>
                    </a:solidFill>
                  </a:tcPr>
                </a:tc>
                <a:tc hMerge="1">
                  <a:txBody>
                    <a:bodyPr/>
                    <a:lstStyle/>
                    <a:p>
                      <a:endParaRPr lang="en-US"/>
                    </a:p>
                  </a:txBody>
                  <a:tcPr/>
                </a:tc>
                <a:tc hMerge="1">
                  <a:txBody>
                    <a:bodyPr/>
                    <a:lstStyle/>
                    <a:p>
                      <a:endParaRPr lang="en-US"/>
                    </a:p>
                  </a:txBody>
                  <a:tcPr/>
                </a:tc>
                <a:tc gridSpan="3">
                  <a:txBody>
                    <a:bodyPr/>
                    <a:lstStyle/>
                    <a:p>
                      <a:pPr marL="0" marR="0" lvl="0" indent="0" algn="l" rtl="0">
                        <a:lnSpc>
                          <a:spcPct val="100000"/>
                        </a:lnSpc>
                        <a:spcBef>
                          <a:spcPts val="0"/>
                        </a:spcBef>
                        <a:spcAft>
                          <a:spcPts val="0"/>
                        </a:spcAft>
                        <a:buClr>
                          <a:schemeClr val="dk1"/>
                        </a:buClr>
                        <a:buSzPts val="1400"/>
                        <a:buFont typeface="Arial"/>
                        <a:buNone/>
                      </a:pPr>
                      <a:r>
                        <a:rPr lang="en-US" sz="1400" b="1" u="none" strike="noStrike" cap="none"/>
                        <a:t>Past Fellow Update</a:t>
                      </a:r>
                      <a:endParaRPr sz="1400" u="none" strike="noStrike" cap="none"/>
                    </a:p>
                    <a:p>
                      <a:pPr marL="285750" marR="0" lvl="0" indent="-285750" algn="l" rtl="0">
                        <a:lnSpc>
                          <a:spcPct val="100000"/>
                        </a:lnSpc>
                        <a:spcBef>
                          <a:spcPts val="0"/>
                        </a:spcBef>
                        <a:spcAft>
                          <a:spcPts val="0"/>
                        </a:spcAft>
                        <a:buClr>
                          <a:schemeClr val="dk1"/>
                        </a:buClr>
                        <a:buSzPts val="1200"/>
                        <a:buFont typeface="Arial"/>
                        <a:buChar char="•"/>
                      </a:pPr>
                      <a:r>
                        <a:rPr lang="en-US" sz="1200" u="none" strike="noStrike" cap="none"/>
                        <a:t>Flashback </a:t>
                      </a:r>
                      <a:br>
                        <a:rPr lang="en-US" sz="1200" u="none" strike="noStrike" cap="none"/>
                      </a:br>
                      <a:r>
                        <a:rPr lang="en-US" sz="1200" u="none" strike="noStrike" cap="none"/>
                        <a:t>(Repost of old “day in the life of”)</a:t>
                      </a:r>
                      <a:endParaRPr sz="1400" u="none" strike="noStrike" cap="none"/>
                    </a:p>
                  </a:txBody>
                  <a:tcPr marL="91450" marR="91450" marT="45725" marB="45725">
                    <a:solidFill>
                      <a:srgbClr val="FDCD72"/>
                    </a:solidFill>
                  </a:tcPr>
                </a:tc>
                <a:tc hMerge="1">
                  <a:txBody>
                    <a:bodyPr/>
                    <a:lstStyle/>
                    <a:p>
                      <a:endParaRPr lang="en-US"/>
                    </a:p>
                  </a:txBody>
                  <a:tcPr/>
                </a:tc>
                <a:tc hMerge="1">
                  <a:txBody>
                    <a:bodyPr/>
                    <a:lstStyle/>
                    <a:p>
                      <a:endParaRPr lang="en-US"/>
                    </a:p>
                  </a:txBody>
                  <a:tcPr/>
                </a:tc>
                <a:tc gridSpan="3">
                  <a:txBody>
                    <a:bodyPr/>
                    <a:lstStyle/>
                    <a:p>
                      <a:pPr marL="0" marR="0" lvl="0" indent="0" algn="l" rtl="0">
                        <a:lnSpc>
                          <a:spcPct val="100000"/>
                        </a:lnSpc>
                        <a:spcBef>
                          <a:spcPts val="0"/>
                        </a:spcBef>
                        <a:spcAft>
                          <a:spcPts val="0"/>
                        </a:spcAft>
                        <a:buClr>
                          <a:schemeClr val="dk1"/>
                        </a:buClr>
                        <a:buSzPts val="1400"/>
                        <a:buFont typeface="Arial"/>
                        <a:buNone/>
                      </a:pPr>
                      <a:r>
                        <a:rPr lang="en-US" sz="1400" b="1" u="none" strike="noStrike" cap="none" dirty="0"/>
                        <a:t>Past Fellow Update</a:t>
                      </a:r>
                      <a:endParaRPr sz="1400" u="none" strike="noStrike" cap="none" dirty="0"/>
                    </a:p>
                    <a:p>
                      <a:pPr marL="285750" marR="0" lvl="0" indent="-285750" algn="l" rtl="0">
                        <a:lnSpc>
                          <a:spcPct val="100000"/>
                        </a:lnSpc>
                        <a:spcBef>
                          <a:spcPts val="0"/>
                        </a:spcBef>
                        <a:spcAft>
                          <a:spcPts val="0"/>
                        </a:spcAft>
                        <a:buClr>
                          <a:schemeClr val="dk1"/>
                        </a:buClr>
                        <a:buSzPts val="1200"/>
                        <a:buFont typeface="Arial"/>
                        <a:buChar char="•"/>
                      </a:pPr>
                      <a:r>
                        <a:rPr lang="en-US" sz="1200" u="none" strike="noStrike" cap="none" dirty="0"/>
                        <a:t>Fellow Impact</a:t>
                      </a:r>
                      <a:endParaRPr sz="1400" u="none" strike="noStrike" cap="none" dirty="0"/>
                    </a:p>
                  </a:txBody>
                  <a:tcPr marL="91450" marR="91450" marT="45725" marB="45725">
                    <a:solidFill>
                      <a:srgbClr val="FDCD7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3"/>
                  </a:ext>
                </a:extLst>
              </a:tr>
            </a:tbl>
          </a:graphicData>
        </a:graphic>
      </p:graphicFrame>
      <p:sp>
        <p:nvSpPr>
          <p:cNvPr id="240" name="Google Shape;240;p22"/>
          <p:cNvSpPr txBox="1"/>
          <p:nvPr/>
        </p:nvSpPr>
        <p:spPr>
          <a:xfrm>
            <a:off x="-2599362" y="-1376737"/>
            <a:ext cx="0" cy="0"/>
          </a:xfrm>
          <a:prstGeom prst="rect">
            <a:avLst/>
          </a:prstGeom>
          <a:noFill/>
          <a:ln>
            <a:noFill/>
          </a:ln>
        </p:spPr>
        <p:txBody>
          <a:bodyPr spcFirstLastPara="1" wrap="square" lIns="91425" tIns="45700" rIns="91425" bIns="45700" anchor="t" anchorCtr="0">
            <a:normAutofit fontScale="25000" lnSpcReduction="20000"/>
          </a:bodyPr>
          <a:lstStyle/>
          <a:p>
            <a:pPr marL="0" marR="0" lvl="0" indent="0" algn="l" rtl="0">
              <a:lnSpc>
                <a:spcPct val="100000"/>
              </a:lnSpc>
              <a:spcBef>
                <a:spcPts val="0"/>
              </a:spcBef>
              <a:spcAft>
                <a:spcPts val="0"/>
              </a:spcAft>
              <a:buClr>
                <a:srgbClr val="000000"/>
              </a:buClr>
              <a:buSzPct val="100000"/>
              <a:buFont typeface="Arial"/>
              <a:buNone/>
            </a:pPr>
            <a:endParaRPr sz="1800" b="0" i="0" u="none" strike="noStrike" cap="none">
              <a:solidFill>
                <a:schemeClr val="lt1"/>
              </a:solidFill>
              <a:latin typeface="Calibri"/>
              <a:ea typeface="Calibri"/>
              <a:cs typeface="Calibri"/>
              <a:sym typeface="Calibri"/>
            </a:endParaRPr>
          </a:p>
        </p:txBody>
      </p:sp>
      <p:sp>
        <p:nvSpPr>
          <p:cNvPr id="241" name="Google Shape;241;p22"/>
          <p:cNvSpPr txBox="1"/>
          <p:nvPr/>
        </p:nvSpPr>
        <p:spPr>
          <a:xfrm>
            <a:off x="838200" y="1647826"/>
            <a:ext cx="9590071"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800"/>
              <a:buFont typeface="Calibri"/>
              <a:buNone/>
            </a:pPr>
            <a:r>
              <a:rPr lang="en-US" sz="2800" b="1" i="0" u="none" strike="noStrike" cap="none" dirty="0">
                <a:solidFill>
                  <a:schemeClr val="dk1"/>
                </a:solidFill>
                <a:latin typeface="Calibri"/>
                <a:ea typeface="Calibri"/>
                <a:cs typeface="Calibri"/>
                <a:sym typeface="Calibri"/>
              </a:rPr>
              <a:t>Develop core posting schedule to enhance posting consistency</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1"/>
          <p:cNvSpPr txBox="1">
            <a:spLocks noGrp="1"/>
          </p:cNvSpPr>
          <p:nvPr>
            <p:ph type="body" idx="2"/>
          </p:nvPr>
        </p:nvSpPr>
        <p:spPr>
          <a:xfrm>
            <a:off x="1515820" y="1122363"/>
            <a:ext cx="9144000" cy="2366958"/>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lt1"/>
              </a:buClr>
              <a:buSzPts val="6000"/>
              <a:buNone/>
            </a:pPr>
            <a:r>
              <a:rPr lang="en-US" sz="4800"/>
              <a:t>Capstone Project 3</a:t>
            </a:r>
          </a:p>
          <a:p>
            <a:pPr marL="0" lvl="0" indent="0" algn="l" rtl="0">
              <a:lnSpc>
                <a:spcPct val="90000"/>
              </a:lnSpc>
              <a:spcBef>
                <a:spcPts val="0"/>
              </a:spcBef>
              <a:spcAft>
                <a:spcPts val="0"/>
              </a:spcAft>
              <a:buClr>
                <a:schemeClr val="lt1"/>
              </a:buClr>
              <a:buSzPts val="6000"/>
              <a:buNone/>
            </a:pPr>
            <a:r>
              <a:rPr lang="en-US" sz="4800"/>
              <a:t>Mobilizing Support: A Campaign to Boost PAC Awareness and Giving</a:t>
            </a:r>
            <a:endParaRPr sz="4800"/>
          </a:p>
        </p:txBody>
      </p:sp>
      <p:sp>
        <p:nvSpPr>
          <p:cNvPr id="77" name="Google Shape;77;p1"/>
          <p:cNvSpPr txBox="1">
            <a:spLocks noGrp="1"/>
          </p:cNvSpPr>
          <p:nvPr>
            <p:ph type="body" idx="3"/>
          </p:nvPr>
        </p:nvSpPr>
        <p:spPr>
          <a:xfrm>
            <a:off x="1516075" y="3602055"/>
            <a:ext cx="9151800" cy="760200"/>
          </a:xfrm>
          <a:prstGeom prst="rect">
            <a:avLst/>
          </a:prstGeom>
          <a:noFill/>
          <a:ln>
            <a:noFill/>
          </a:ln>
        </p:spPr>
        <p:txBody>
          <a:bodyPr spcFirstLastPara="1" wrap="square" lIns="91425" tIns="45700" rIns="91425" bIns="45700" anchor="t" anchorCtr="0">
            <a:normAutofit fontScale="92500" lnSpcReduction="20000"/>
          </a:bodyPr>
          <a:lstStyle/>
          <a:p>
            <a:pPr marL="0" lvl="0" indent="0" algn="l" rtl="0">
              <a:lnSpc>
                <a:spcPct val="90000"/>
              </a:lnSpc>
              <a:spcBef>
                <a:spcPts val="0"/>
              </a:spcBef>
              <a:spcAft>
                <a:spcPts val="0"/>
              </a:spcAft>
              <a:buClr>
                <a:schemeClr val="lt1"/>
              </a:buClr>
              <a:buSzPct val="100000"/>
              <a:buNone/>
            </a:pPr>
            <a:r>
              <a:rPr lang="en-US"/>
              <a:t>Megan Fleischman, Marina Maes, Lavinia Salama, Heather Savage, Rick Silvia</a:t>
            </a:r>
            <a:endParaRPr/>
          </a:p>
        </p:txBody>
      </p:sp>
      <p:sp>
        <p:nvSpPr>
          <p:cNvPr id="78" name="Google Shape;78;p1"/>
          <p:cNvSpPr txBox="1">
            <a:spLocks noGrp="1"/>
          </p:cNvSpPr>
          <p:nvPr>
            <p:ph type="body" idx="4"/>
          </p:nvPr>
        </p:nvSpPr>
        <p:spPr>
          <a:xfrm>
            <a:off x="1516075" y="4309850"/>
            <a:ext cx="3765600" cy="1275000"/>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lt1"/>
              </a:buClr>
              <a:buSzPts val="2800"/>
              <a:buFont typeface="Arial"/>
              <a:buNone/>
            </a:pPr>
            <a:r>
              <a:rPr lang="en-US">
                <a:latin typeface="Questrial"/>
                <a:ea typeface="Questrial"/>
                <a:cs typeface="Questrial"/>
                <a:sym typeface="Questrial"/>
              </a:rPr>
              <a:t>Advisor: John McGlew</a:t>
            </a:r>
            <a:endParaRPr>
              <a:latin typeface="Questrial"/>
              <a:ea typeface="Questrial"/>
              <a:cs typeface="Questrial"/>
              <a:sym typeface="Quest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Questrial"/>
              <a:buNone/>
            </a:pPr>
            <a:r>
              <a:rPr lang="en-US"/>
              <a:t>The Original Charge</a:t>
            </a:r>
            <a:endParaRPr/>
          </a:p>
        </p:txBody>
      </p:sp>
      <p:sp>
        <p:nvSpPr>
          <p:cNvPr id="85" name="Google Shape;85;p3"/>
          <p:cNvSpPr txBox="1">
            <a:spLocks noGrp="1"/>
          </p:cNvSpPr>
          <p:nvPr>
            <p:ph type="body" idx="1"/>
          </p:nvPr>
        </p:nvSpPr>
        <p:spPr>
          <a:xfrm>
            <a:off x="838200" y="1825625"/>
            <a:ext cx="10515600" cy="4337273"/>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rgbClr val="000000"/>
              </a:buClr>
              <a:buSzPts val="2800"/>
              <a:buNone/>
            </a:pPr>
            <a:r>
              <a:rPr lang="en-US" b="0" i="0" u="none" strike="noStrike">
                <a:solidFill>
                  <a:srgbClr val="000000"/>
                </a:solidFill>
                <a:latin typeface="Calibri"/>
                <a:ea typeface="Calibri"/>
                <a:cs typeface="Calibri"/>
                <a:sym typeface="Calibri"/>
              </a:rPr>
              <a:t>Develop a “Why I Support ACCP-PAC” campaign with testimonials from past donors, PAC captains, and BOR members. Develop templates for posting testimonials on social media and on the ACCP webpage. The campaign should utilize a variety of media: create short video clips or podcasts describing the role of the PAC. The plan should include a timeline for issuing updates and testimonials throughout the year, and for the development of additional promotional resources.</a:t>
            </a:r>
            <a:br>
              <a:rPr lang="en-US" sz="4000"/>
            </a:br>
            <a:endParaRPr sz="400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Questrial"/>
              <a:buNone/>
            </a:pPr>
            <a:r>
              <a:rPr lang="en-US"/>
              <a:t>Our Steps</a:t>
            </a:r>
            <a:endParaRPr/>
          </a:p>
        </p:txBody>
      </p:sp>
      <p:sp>
        <p:nvSpPr>
          <p:cNvPr id="91" name="Google Shape;91;p4"/>
          <p:cNvSpPr txBox="1">
            <a:spLocks noGrp="1"/>
          </p:cNvSpPr>
          <p:nvPr>
            <p:ph type="body" idx="1"/>
          </p:nvPr>
        </p:nvSpPr>
        <p:spPr>
          <a:xfrm>
            <a:off x="838200" y="1825625"/>
            <a:ext cx="10515600" cy="4667250"/>
          </a:xfrm>
          <a:prstGeom prst="rect">
            <a:avLst/>
          </a:prstGeom>
          <a:noFill/>
          <a:ln>
            <a:noFill/>
          </a:ln>
        </p:spPr>
        <p:txBody>
          <a:bodyPr spcFirstLastPara="1" wrap="square" lIns="91425" tIns="45700" rIns="91425" bIns="45700" anchor="t" anchorCtr="0">
            <a:normAutofit/>
          </a:bodyPr>
          <a:lstStyle/>
          <a:p>
            <a:pPr marL="514350" lvl="0" indent="-514350" algn="l" rtl="0">
              <a:lnSpc>
                <a:spcPct val="90000"/>
              </a:lnSpc>
              <a:spcBef>
                <a:spcPts val="0"/>
              </a:spcBef>
              <a:spcAft>
                <a:spcPts val="0"/>
              </a:spcAft>
              <a:buClr>
                <a:schemeClr val="dk1"/>
              </a:buClr>
              <a:buSzPts val="2800"/>
              <a:buFont typeface="Calibri"/>
              <a:buAutoNum type="arabicPeriod"/>
            </a:pPr>
            <a:r>
              <a:rPr lang="en-US"/>
              <a:t>Assess current awareness, motivations, and barriers among members</a:t>
            </a:r>
            <a:endParaRPr/>
          </a:p>
          <a:p>
            <a:pPr marL="685800" lvl="1" indent="-228600" algn="l" rtl="0">
              <a:lnSpc>
                <a:spcPct val="90000"/>
              </a:lnSpc>
              <a:spcBef>
                <a:spcPts val="500"/>
              </a:spcBef>
              <a:spcAft>
                <a:spcPts val="0"/>
              </a:spcAft>
              <a:buClr>
                <a:schemeClr val="dk1"/>
              </a:buClr>
              <a:buSzPts val="2400"/>
              <a:buChar char="•"/>
            </a:pPr>
            <a:r>
              <a:rPr lang="en-US"/>
              <a:t>Characteristics of current donors</a:t>
            </a:r>
            <a:endParaRPr/>
          </a:p>
          <a:p>
            <a:pPr marL="685800" lvl="1" indent="-228600" algn="l" rtl="0">
              <a:lnSpc>
                <a:spcPct val="90000"/>
              </a:lnSpc>
              <a:spcBef>
                <a:spcPts val="500"/>
              </a:spcBef>
              <a:spcAft>
                <a:spcPts val="0"/>
              </a:spcAft>
              <a:buClr>
                <a:schemeClr val="dk1"/>
              </a:buClr>
              <a:buSzPts val="2400"/>
              <a:buChar char="•"/>
            </a:pPr>
            <a:r>
              <a:rPr lang="en-US"/>
              <a:t>Member Survey </a:t>
            </a:r>
            <a:endParaRPr/>
          </a:p>
          <a:p>
            <a:pPr marL="514350" lvl="0" indent="-514350" algn="l" rtl="0">
              <a:lnSpc>
                <a:spcPct val="90000"/>
              </a:lnSpc>
              <a:spcBef>
                <a:spcPts val="1000"/>
              </a:spcBef>
              <a:spcAft>
                <a:spcPts val="0"/>
              </a:spcAft>
              <a:buClr>
                <a:schemeClr val="dk1"/>
              </a:buClr>
              <a:buSzPts val="2800"/>
              <a:buFont typeface="Calibri"/>
              <a:buAutoNum type="arabicPeriod"/>
            </a:pPr>
            <a:r>
              <a:rPr lang="en-US"/>
              <a:t>Develop template and process for collecting video testimonials</a:t>
            </a:r>
            <a:endParaRPr/>
          </a:p>
          <a:p>
            <a:pPr marL="514350" lvl="0" indent="-514350" algn="l" rtl="0">
              <a:lnSpc>
                <a:spcPct val="90000"/>
              </a:lnSpc>
              <a:spcBef>
                <a:spcPts val="1000"/>
              </a:spcBef>
              <a:spcAft>
                <a:spcPts val="0"/>
              </a:spcAft>
              <a:buClr>
                <a:schemeClr val="dk1"/>
              </a:buClr>
              <a:buSzPts val="2800"/>
              <a:buFont typeface="Calibri"/>
              <a:buAutoNum type="arabicPeriod"/>
            </a:pPr>
            <a:r>
              <a:rPr lang="en-US"/>
              <a:t>Create social media repository </a:t>
            </a:r>
            <a:endParaRPr/>
          </a:p>
          <a:p>
            <a:pPr marL="514350" lvl="0" indent="-514350" algn="l" rtl="0">
              <a:lnSpc>
                <a:spcPct val="90000"/>
              </a:lnSpc>
              <a:spcBef>
                <a:spcPts val="1000"/>
              </a:spcBef>
              <a:spcAft>
                <a:spcPts val="0"/>
              </a:spcAft>
              <a:buClr>
                <a:schemeClr val="dk1"/>
              </a:buClr>
              <a:buSzPts val="2800"/>
              <a:buFont typeface="Calibri"/>
              <a:buAutoNum type="arabicPeriod"/>
            </a:pPr>
            <a:r>
              <a:rPr lang="en-US"/>
              <a:t>Propose a timeline for issuing updates and testimonials throughout the year</a:t>
            </a:r>
            <a:endParaRPr/>
          </a:p>
          <a:p>
            <a:pPr marL="514350" lvl="0" indent="-336550" algn="l" rtl="0">
              <a:lnSpc>
                <a:spcPct val="90000"/>
              </a:lnSpc>
              <a:spcBef>
                <a:spcPts val="1000"/>
              </a:spcBef>
              <a:spcAft>
                <a:spcPts val="0"/>
              </a:spcAft>
              <a:buClr>
                <a:schemeClr val="dk1"/>
              </a:buClr>
              <a:buSzPts val="2800"/>
              <a:buFont typeface="Calibri"/>
              <a:buNone/>
            </a:pPr>
            <a:endParaRPr/>
          </a:p>
          <a:p>
            <a:pPr marL="0" lvl="0" indent="0" algn="l" rtl="0">
              <a:lnSpc>
                <a:spcPct val="90000"/>
              </a:lnSpc>
              <a:spcBef>
                <a:spcPts val="1000"/>
              </a:spcBef>
              <a:spcAft>
                <a:spcPts val="0"/>
              </a:spcAft>
              <a:buClr>
                <a:schemeClr val="dk1"/>
              </a:buClr>
              <a:buSzPts val="2800"/>
              <a:buNone/>
            </a:pPr>
            <a:r>
              <a:rPr lang="en-US"/>
              <a:t> </a:t>
            </a:r>
            <a:endParaRPr/>
          </a:p>
          <a:p>
            <a:pPr marL="685800" lvl="1" indent="-76200" algn="l" rtl="0">
              <a:lnSpc>
                <a:spcPct val="90000"/>
              </a:lnSpc>
              <a:spcBef>
                <a:spcPts val="500"/>
              </a:spcBef>
              <a:spcAft>
                <a:spcPts val="0"/>
              </a:spcAft>
              <a:buClr>
                <a:schemeClr val="dk1"/>
              </a:buClr>
              <a:buSzPts val="2400"/>
              <a:buNone/>
            </a:pP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Questrial"/>
              <a:buNone/>
            </a:pPr>
            <a:r>
              <a:rPr lang="en-US"/>
              <a:t>Characteristics of Current Donors</a:t>
            </a:r>
            <a:endParaRPr/>
          </a:p>
        </p:txBody>
      </p:sp>
      <p:graphicFrame>
        <p:nvGraphicFramePr>
          <p:cNvPr id="97" name="Google Shape;97;p5"/>
          <p:cNvGraphicFramePr/>
          <p:nvPr/>
        </p:nvGraphicFramePr>
        <p:xfrm>
          <a:off x="838200" y="1758800"/>
          <a:ext cx="10515600" cy="4438820"/>
        </p:xfrm>
        <a:graphic>
          <a:graphicData uri="http://schemas.openxmlformats.org/drawingml/2006/table">
            <a:tbl>
              <a:tblPr>
                <a:noFill/>
              </a:tblPr>
              <a:tblGrid>
                <a:gridCol w="7061425">
                  <a:extLst>
                    <a:ext uri="{9D8B030D-6E8A-4147-A177-3AD203B41FA5}">
                      <a16:colId xmlns:a16="http://schemas.microsoft.com/office/drawing/2014/main" val="20000"/>
                    </a:ext>
                  </a:extLst>
                </a:gridCol>
                <a:gridCol w="3454175">
                  <a:extLst>
                    <a:ext uri="{9D8B030D-6E8A-4147-A177-3AD203B41FA5}">
                      <a16:colId xmlns:a16="http://schemas.microsoft.com/office/drawing/2014/main" val="20001"/>
                    </a:ext>
                  </a:extLst>
                </a:gridCol>
              </a:tblGrid>
              <a:tr h="373175">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t>Characteristic </a:t>
                      </a:r>
                      <a:endParaRPr sz="1300" u="none" strike="noStrike" cap="none"/>
                    </a:p>
                  </a:txBody>
                  <a:tcPr marL="91425" marR="91425" marT="91425" marB="91425"/>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t>Result (n = 542)</a:t>
                      </a:r>
                      <a:endParaRPr sz="1300" u="none" strike="noStrike" cap="none"/>
                    </a:p>
                  </a:txBody>
                  <a:tcPr marL="91425" marR="91425" marT="91425" marB="91425"/>
                </a:tc>
                <a:extLst>
                  <a:ext uri="{0D108BD9-81ED-4DB2-BD59-A6C34878D82A}">
                    <a16:rowId xmlns:a16="http://schemas.microsoft.com/office/drawing/2014/main" val="10000"/>
                  </a:ext>
                </a:extLst>
              </a:tr>
              <a:tr h="373175">
                <a:tc>
                  <a:txBody>
                    <a:bodyPr/>
                    <a:lstStyle/>
                    <a:p>
                      <a:pPr marL="0" marR="0" lvl="0" indent="0" algn="l" rtl="0">
                        <a:lnSpc>
                          <a:spcPct val="100000"/>
                        </a:lnSpc>
                        <a:spcBef>
                          <a:spcPts val="0"/>
                        </a:spcBef>
                        <a:spcAft>
                          <a:spcPts val="0"/>
                        </a:spcAft>
                        <a:buClr>
                          <a:srgbClr val="000000"/>
                        </a:buClr>
                        <a:buSzPts val="1300"/>
                        <a:buFont typeface="Arial"/>
                        <a:buNone/>
                      </a:pPr>
                      <a:r>
                        <a:rPr lang="en-US" sz="1300" u="none" strike="noStrike" cap="none"/>
                        <a:t>Age (years, SD)</a:t>
                      </a:r>
                      <a:endParaRPr sz="1300" u="none" strike="noStrike" cap="none"/>
                    </a:p>
                  </a:txBody>
                  <a:tcPr marL="91425" marR="91425" marT="91425" marB="91425"/>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t>50.8 (11.5)</a:t>
                      </a:r>
                      <a:endParaRPr sz="1300" u="none" strike="noStrike" cap="none"/>
                    </a:p>
                  </a:txBody>
                  <a:tcPr marL="91425" marR="91425" marT="91425" marB="91425"/>
                </a:tc>
                <a:extLst>
                  <a:ext uri="{0D108BD9-81ED-4DB2-BD59-A6C34878D82A}">
                    <a16:rowId xmlns:a16="http://schemas.microsoft.com/office/drawing/2014/main" val="10001"/>
                  </a:ext>
                </a:extLst>
              </a:tr>
              <a:tr h="976025">
                <a:tc>
                  <a:txBody>
                    <a:bodyPr/>
                    <a:lstStyle/>
                    <a:p>
                      <a:pPr marL="0" marR="0" lvl="0" indent="0" algn="l" rtl="0">
                        <a:lnSpc>
                          <a:spcPct val="100000"/>
                        </a:lnSpc>
                        <a:spcBef>
                          <a:spcPts val="0"/>
                        </a:spcBef>
                        <a:spcAft>
                          <a:spcPts val="0"/>
                        </a:spcAft>
                        <a:buClr>
                          <a:srgbClr val="000000"/>
                        </a:buClr>
                        <a:buSzPts val="1300"/>
                        <a:buFont typeface="Arial"/>
                        <a:buNone/>
                      </a:pPr>
                      <a:r>
                        <a:rPr lang="en-US" sz="1300" u="none" strike="noStrike" cap="none"/>
                        <a:t>Gender (n, %)</a:t>
                      </a:r>
                      <a:endParaRPr sz="1300" u="none" strike="noStrike" cap="none"/>
                    </a:p>
                    <a:p>
                      <a:pPr marL="457200" marR="0" lvl="0" indent="-311150" algn="l" rtl="0">
                        <a:lnSpc>
                          <a:spcPct val="100000"/>
                        </a:lnSpc>
                        <a:spcBef>
                          <a:spcPts val="0"/>
                        </a:spcBef>
                        <a:spcAft>
                          <a:spcPts val="0"/>
                        </a:spcAft>
                        <a:buClr>
                          <a:srgbClr val="000000"/>
                        </a:buClr>
                        <a:buSzPts val="1300"/>
                        <a:buFont typeface="Arial"/>
                        <a:buChar char="●"/>
                      </a:pPr>
                      <a:r>
                        <a:rPr lang="en-US" sz="1300" u="none" strike="noStrike" cap="none"/>
                        <a:t>Female </a:t>
                      </a:r>
                      <a:endParaRPr sz="1300" u="none" strike="noStrike" cap="none"/>
                    </a:p>
                    <a:p>
                      <a:pPr marL="457200" marR="0" lvl="0" indent="-311150" algn="l" rtl="0">
                        <a:lnSpc>
                          <a:spcPct val="100000"/>
                        </a:lnSpc>
                        <a:spcBef>
                          <a:spcPts val="0"/>
                        </a:spcBef>
                        <a:spcAft>
                          <a:spcPts val="0"/>
                        </a:spcAft>
                        <a:buClr>
                          <a:srgbClr val="000000"/>
                        </a:buClr>
                        <a:buSzPts val="1300"/>
                        <a:buFont typeface="Arial"/>
                        <a:buChar char="●"/>
                      </a:pPr>
                      <a:r>
                        <a:rPr lang="en-US" sz="1300" u="none" strike="noStrike" cap="none"/>
                        <a:t>Male </a:t>
                      </a:r>
                      <a:endParaRPr sz="1300" u="none" strike="noStrike" cap="none"/>
                    </a:p>
                    <a:p>
                      <a:pPr marL="457200" marR="0" lvl="0" indent="-311150" algn="l" rtl="0">
                        <a:lnSpc>
                          <a:spcPct val="100000"/>
                        </a:lnSpc>
                        <a:spcBef>
                          <a:spcPts val="0"/>
                        </a:spcBef>
                        <a:spcAft>
                          <a:spcPts val="0"/>
                        </a:spcAft>
                        <a:buClr>
                          <a:srgbClr val="000000"/>
                        </a:buClr>
                        <a:buSzPts val="1300"/>
                        <a:buFont typeface="Arial"/>
                        <a:buChar char="●"/>
                      </a:pPr>
                      <a:r>
                        <a:rPr lang="en-US" sz="1300" u="none" strike="noStrike" cap="none"/>
                        <a:t>No answer </a:t>
                      </a:r>
                      <a:endParaRPr sz="1300" u="none" strike="noStrike" cap="none"/>
                    </a:p>
                  </a:txBody>
                  <a:tcPr marL="91425" marR="91425" marT="91425" marB="91425"/>
                </a:tc>
                <a:tc>
                  <a:txBody>
                    <a:bodyPr/>
                    <a:lstStyle/>
                    <a:p>
                      <a:pPr marL="0" marR="0" lvl="0" indent="0" algn="ctr" rtl="0">
                        <a:lnSpc>
                          <a:spcPct val="100000"/>
                        </a:lnSpc>
                        <a:spcBef>
                          <a:spcPts val="0"/>
                        </a:spcBef>
                        <a:spcAft>
                          <a:spcPts val="0"/>
                        </a:spcAft>
                        <a:buClr>
                          <a:srgbClr val="000000"/>
                        </a:buClr>
                        <a:buSzPts val="1300"/>
                        <a:buFont typeface="Arial"/>
                        <a:buNone/>
                      </a:pPr>
                      <a:endParaRPr sz="1300" u="none" strike="noStrike" cap="none"/>
                    </a:p>
                    <a:p>
                      <a:pPr marL="0" marR="0" lvl="0" indent="0" algn="ctr" rtl="0">
                        <a:lnSpc>
                          <a:spcPct val="100000"/>
                        </a:lnSpc>
                        <a:spcBef>
                          <a:spcPts val="0"/>
                        </a:spcBef>
                        <a:spcAft>
                          <a:spcPts val="0"/>
                        </a:spcAft>
                        <a:buClr>
                          <a:srgbClr val="000000"/>
                        </a:buClr>
                        <a:buSzPts val="1300"/>
                        <a:buFont typeface="Arial"/>
                        <a:buNone/>
                      </a:pPr>
                      <a:r>
                        <a:rPr lang="en-US" sz="1300" u="none" strike="noStrike" cap="none"/>
                        <a:t>314 (57.9)</a:t>
                      </a:r>
                      <a:endParaRPr sz="1300" u="none" strike="noStrike" cap="none"/>
                    </a:p>
                    <a:p>
                      <a:pPr marL="0" marR="0" lvl="0" indent="0" algn="ctr" rtl="0">
                        <a:lnSpc>
                          <a:spcPct val="100000"/>
                        </a:lnSpc>
                        <a:spcBef>
                          <a:spcPts val="0"/>
                        </a:spcBef>
                        <a:spcAft>
                          <a:spcPts val="0"/>
                        </a:spcAft>
                        <a:buClr>
                          <a:srgbClr val="000000"/>
                        </a:buClr>
                        <a:buSzPts val="1300"/>
                        <a:buFont typeface="Arial"/>
                        <a:buNone/>
                      </a:pPr>
                      <a:r>
                        <a:rPr lang="en-US" sz="1300" u="none" strike="noStrike" cap="none"/>
                        <a:t>175 (32.3)</a:t>
                      </a:r>
                      <a:endParaRPr sz="1300" u="none" strike="noStrike" cap="none"/>
                    </a:p>
                    <a:p>
                      <a:pPr marL="0" marR="0" lvl="0" indent="0" algn="ctr" rtl="0">
                        <a:lnSpc>
                          <a:spcPct val="100000"/>
                        </a:lnSpc>
                        <a:spcBef>
                          <a:spcPts val="0"/>
                        </a:spcBef>
                        <a:spcAft>
                          <a:spcPts val="0"/>
                        </a:spcAft>
                        <a:buClr>
                          <a:srgbClr val="000000"/>
                        </a:buClr>
                        <a:buSzPts val="1300"/>
                        <a:buFont typeface="Arial"/>
                        <a:buNone/>
                      </a:pPr>
                      <a:r>
                        <a:rPr lang="en-US" sz="1300" u="none" strike="noStrike" cap="none"/>
                        <a:t>53 (9.8)</a:t>
                      </a:r>
                      <a:endParaRPr sz="1300" u="none" strike="noStrike" cap="none"/>
                    </a:p>
                  </a:txBody>
                  <a:tcPr marL="91425" marR="91425" marT="91425" marB="91425"/>
                </a:tc>
                <a:extLst>
                  <a:ext uri="{0D108BD9-81ED-4DB2-BD59-A6C34878D82A}">
                    <a16:rowId xmlns:a16="http://schemas.microsoft.com/office/drawing/2014/main" val="10002"/>
                  </a:ext>
                </a:extLst>
              </a:tr>
              <a:tr h="1176975">
                <a:tc>
                  <a:txBody>
                    <a:bodyPr/>
                    <a:lstStyle/>
                    <a:p>
                      <a:pPr marL="0" marR="0" lvl="0" indent="0" algn="l" rtl="0">
                        <a:lnSpc>
                          <a:spcPct val="100000"/>
                        </a:lnSpc>
                        <a:spcBef>
                          <a:spcPts val="0"/>
                        </a:spcBef>
                        <a:spcAft>
                          <a:spcPts val="0"/>
                        </a:spcAft>
                        <a:buClr>
                          <a:srgbClr val="000000"/>
                        </a:buClr>
                        <a:buSzPts val="1300"/>
                        <a:buFont typeface="Arial"/>
                        <a:buNone/>
                      </a:pPr>
                      <a:r>
                        <a:rPr lang="en-US" sz="1300" u="none" strike="noStrike" cap="none"/>
                        <a:t>Primary Practice Site (n, %) </a:t>
                      </a:r>
                      <a:endParaRPr sz="1300" u="none" strike="noStrike" cap="none"/>
                    </a:p>
                    <a:p>
                      <a:pPr marL="457200" marR="0" lvl="0" indent="-311150" algn="l" rtl="0">
                        <a:lnSpc>
                          <a:spcPct val="100000"/>
                        </a:lnSpc>
                        <a:spcBef>
                          <a:spcPts val="0"/>
                        </a:spcBef>
                        <a:spcAft>
                          <a:spcPts val="0"/>
                        </a:spcAft>
                        <a:buClr>
                          <a:srgbClr val="000000"/>
                        </a:buClr>
                        <a:buSzPts val="1300"/>
                        <a:buFont typeface="Arial"/>
                        <a:buChar char="●"/>
                      </a:pPr>
                      <a:r>
                        <a:rPr lang="en-US" sz="1300" u="none" strike="noStrike" cap="none"/>
                        <a:t>College of Pharmacy </a:t>
                      </a:r>
                      <a:endParaRPr sz="1300" u="none" strike="noStrike" cap="none"/>
                    </a:p>
                    <a:p>
                      <a:pPr marL="457200" marR="0" lvl="0" indent="-311150" algn="l" rtl="0">
                        <a:lnSpc>
                          <a:spcPct val="100000"/>
                        </a:lnSpc>
                        <a:spcBef>
                          <a:spcPts val="0"/>
                        </a:spcBef>
                        <a:spcAft>
                          <a:spcPts val="0"/>
                        </a:spcAft>
                        <a:buClr>
                          <a:srgbClr val="000000"/>
                        </a:buClr>
                        <a:buSzPts val="1300"/>
                        <a:buFont typeface="Arial"/>
                        <a:buChar char="●"/>
                      </a:pPr>
                      <a:r>
                        <a:rPr lang="en-US" sz="1300" u="none" strike="noStrike" cap="none"/>
                        <a:t>University Hospital </a:t>
                      </a:r>
                      <a:endParaRPr sz="1300" u="none" strike="noStrike" cap="none"/>
                    </a:p>
                    <a:p>
                      <a:pPr marL="457200" marR="0" lvl="0" indent="-311150" algn="l" rtl="0">
                        <a:lnSpc>
                          <a:spcPct val="100000"/>
                        </a:lnSpc>
                        <a:spcBef>
                          <a:spcPts val="0"/>
                        </a:spcBef>
                        <a:spcAft>
                          <a:spcPts val="0"/>
                        </a:spcAft>
                        <a:buClr>
                          <a:srgbClr val="000000"/>
                        </a:buClr>
                        <a:buSzPts val="1300"/>
                        <a:buFont typeface="Arial"/>
                        <a:buChar char="●"/>
                      </a:pPr>
                      <a:r>
                        <a:rPr lang="en-US" sz="1300" u="none" strike="noStrike" cap="none"/>
                        <a:t>Community Hospital </a:t>
                      </a:r>
                      <a:endParaRPr sz="1300" u="none" strike="noStrike" cap="none"/>
                    </a:p>
                    <a:p>
                      <a:pPr marL="457200" marR="0" lvl="0" indent="-311150" algn="l" rtl="0">
                        <a:lnSpc>
                          <a:spcPct val="100000"/>
                        </a:lnSpc>
                        <a:spcBef>
                          <a:spcPts val="0"/>
                        </a:spcBef>
                        <a:spcAft>
                          <a:spcPts val="0"/>
                        </a:spcAft>
                        <a:buClr>
                          <a:srgbClr val="000000"/>
                        </a:buClr>
                        <a:buSzPts val="1300"/>
                        <a:buFont typeface="Arial"/>
                        <a:buChar char="●"/>
                      </a:pPr>
                      <a:r>
                        <a:rPr lang="en-US" sz="1300" u="none" strike="noStrike" cap="none"/>
                        <a:t>Ambulatory Care </a:t>
                      </a:r>
                      <a:endParaRPr sz="1300" u="none" strike="noStrike" cap="none"/>
                    </a:p>
                  </a:txBody>
                  <a:tcPr marL="91425" marR="91425" marT="91425" marB="91425"/>
                </a:tc>
                <a:tc>
                  <a:txBody>
                    <a:bodyPr/>
                    <a:lstStyle/>
                    <a:p>
                      <a:pPr marL="0" marR="0" lvl="0" indent="0" algn="ctr" rtl="0">
                        <a:lnSpc>
                          <a:spcPct val="100000"/>
                        </a:lnSpc>
                        <a:spcBef>
                          <a:spcPts val="0"/>
                        </a:spcBef>
                        <a:spcAft>
                          <a:spcPts val="0"/>
                        </a:spcAft>
                        <a:buClr>
                          <a:srgbClr val="000000"/>
                        </a:buClr>
                        <a:buSzPts val="1300"/>
                        <a:buFont typeface="Arial"/>
                        <a:buNone/>
                      </a:pPr>
                      <a:endParaRPr sz="1300" u="none" strike="noStrike" cap="none"/>
                    </a:p>
                    <a:p>
                      <a:pPr marL="0" marR="0" lvl="0" indent="0" algn="ctr" rtl="0">
                        <a:lnSpc>
                          <a:spcPct val="100000"/>
                        </a:lnSpc>
                        <a:spcBef>
                          <a:spcPts val="0"/>
                        </a:spcBef>
                        <a:spcAft>
                          <a:spcPts val="0"/>
                        </a:spcAft>
                        <a:buClr>
                          <a:srgbClr val="000000"/>
                        </a:buClr>
                        <a:buSzPts val="1300"/>
                        <a:buFont typeface="Arial"/>
                        <a:buNone/>
                      </a:pPr>
                      <a:r>
                        <a:rPr lang="en-US" sz="1300" u="none" strike="noStrike" cap="none"/>
                        <a:t>141 (26)</a:t>
                      </a:r>
                      <a:endParaRPr sz="1300" u="none" strike="noStrike" cap="none"/>
                    </a:p>
                    <a:p>
                      <a:pPr marL="0" marR="0" lvl="0" indent="0" algn="ctr" rtl="0">
                        <a:lnSpc>
                          <a:spcPct val="100000"/>
                        </a:lnSpc>
                        <a:spcBef>
                          <a:spcPts val="0"/>
                        </a:spcBef>
                        <a:spcAft>
                          <a:spcPts val="0"/>
                        </a:spcAft>
                        <a:buClr>
                          <a:srgbClr val="000000"/>
                        </a:buClr>
                        <a:buSzPts val="1300"/>
                        <a:buFont typeface="Arial"/>
                        <a:buNone/>
                      </a:pPr>
                      <a:r>
                        <a:rPr lang="en-US" sz="1300" u="none" strike="noStrike" cap="none"/>
                        <a:t>109 (20.1)</a:t>
                      </a:r>
                      <a:endParaRPr sz="1300" u="none" strike="noStrike" cap="none"/>
                    </a:p>
                    <a:p>
                      <a:pPr marL="0" marR="0" lvl="0" indent="0" algn="ctr" rtl="0">
                        <a:lnSpc>
                          <a:spcPct val="100000"/>
                        </a:lnSpc>
                        <a:spcBef>
                          <a:spcPts val="0"/>
                        </a:spcBef>
                        <a:spcAft>
                          <a:spcPts val="0"/>
                        </a:spcAft>
                        <a:buClr>
                          <a:srgbClr val="000000"/>
                        </a:buClr>
                        <a:buSzPts val="1300"/>
                        <a:buFont typeface="Arial"/>
                        <a:buNone/>
                      </a:pPr>
                      <a:r>
                        <a:rPr lang="en-US" sz="1300" u="none" strike="noStrike" cap="none"/>
                        <a:t>87 (16.1)</a:t>
                      </a:r>
                      <a:endParaRPr sz="1300" u="none" strike="noStrike" cap="none"/>
                    </a:p>
                    <a:p>
                      <a:pPr marL="0" marR="0" lvl="0" indent="0" algn="ctr" rtl="0">
                        <a:lnSpc>
                          <a:spcPct val="100000"/>
                        </a:lnSpc>
                        <a:spcBef>
                          <a:spcPts val="0"/>
                        </a:spcBef>
                        <a:spcAft>
                          <a:spcPts val="0"/>
                        </a:spcAft>
                        <a:buClr>
                          <a:srgbClr val="000000"/>
                        </a:buClr>
                        <a:buSzPts val="1300"/>
                        <a:buFont typeface="Arial"/>
                        <a:buNone/>
                      </a:pPr>
                      <a:r>
                        <a:rPr lang="en-US" sz="1300" u="none" strike="noStrike" cap="none"/>
                        <a:t>78 (14.4)</a:t>
                      </a:r>
                      <a:endParaRPr sz="1300" u="none" strike="noStrike" cap="none"/>
                    </a:p>
                  </a:txBody>
                  <a:tcPr marL="91425" marR="91425" marT="91425" marB="91425"/>
                </a:tc>
                <a:extLst>
                  <a:ext uri="{0D108BD9-81ED-4DB2-BD59-A6C34878D82A}">
                    <a16:rowId xmlns:a16="http://schemas.microsoft.com/office/drawing/2014/main" val="10003"/>
                  </a:ext>
                </a:extLst>
              </a:tr>
              <a:tr h="373175">
                <a:tc>
                  <a:txBody>
                    <a:bodyPr/>
                    <a:lstStyle/>
                    <a:p>
                      <a:pPr marL="0" marR="0" lvl="0" indent="0" algn="l" rtl="0">
                        <a:lnSpc>
                          <a:spcPct val="100000"/>
                        </a:lnSpc>
                        <a:spcBef>
                          <a:spcPts val="0"/>
                        </a:spcBef>
                        <a:spcAft>
                          <a:spcPts val="0"/>
                        </a:spcAft>
                        <a:buClr>
                          <a:srgbClr val="000000"/>
                        </a:buClr>
                        <a:buSzPts val="1300"/>
                        <a:buFont typeface="Arial"/>
                        <a:buNone/>
                      </a:pPr>
                      <a:r>
                        <a:rPr lang="en-US" sz="1300" u="none" strike="noStrike" cap="none"/>
                        <a:t>Average Membership Length (years, SD)</a:t>
                      </a:r>
                      <a:endParaRPr sz="1300" u="none" strike="noStrike" cap="none"/>
                    </a:p>
                  </a:txBody>
                  <a:tcPr marL="91425" marR="91425" marT="91425" marB="91425"/>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t>20.5 (8.8)</a:t>
                      </a:r>
                      <a:endParaRPr sz="1300" u="none" strike="noStrike" cap="none"/>
                    </a:p>
                  </a:txBody>
                  <a:tcPr marL="91425" marR="91425" marT="91425" marB="91425"/>
                </a:tc>
                <a:extLst>
                  <a:ext uri="{0D108BD9-81ED-4DB2-BD59-A6C34878D82A}">
                    <a16:rowId xmlns:a16="http://schemas.microsoft.com/office/drawing/2014/main" val="10004"/>
                  </a:ext>
                </a:extLst>
              </a:tr>
              <a:tr h="373175">
                <a:tc>
                  <a:txBody>
                    <a:bodyPr/>
                    <a:lstStyle/>
                    <a:p>
                      <a:pPr marL="0" marR="0" lvl="0" indent="0" algn="l" rtl="0">
                        <a:lnSpc>
                          <a:spcPct val="100000"/>
                        </a:lnSpc>
                        <a:spcBef>
                          <a:spcPts val="0"/>
                        </a:spcBef>
                        <a:spcAft>
                          <a:spcPts val="0"/>
                        </a:spcAft>
                        <a:buClr>
                          <a:srgbClr val="000000"/>
                        </a:buClr>
                        <a:buSzPts val="1300"/>
                        <a:buFont typeface="Arial"/>
                        <a:buNone/>
                      </a:pPr>
                      <a:r>
                        <a:rPr lang="en-US" sz="1300" u="none" strike="noStrike" cap="none"/>
                        <a:t>Average Membership Length Since PAC Formation (years, SD)</a:t>
                      </a:r>
                      <a:endParaRPr sz="1300" u="none" strike="noStrike" cap="none"/>
                    </a:p>
                  </a:txBody>
                  <a:tcPr marL="91425" marR="91425" marT="91425" marB="91425"/>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t>9.8 (0.8)</a:t>
                      </a:r>
                      <a:endParaRPr sz="1300" u="none" strike="noStrike" cap="none"/>
                    </a:p>
                  </a:txBody>
                  <a:tcPr marL="91425" marR="91425" marT="91425" marB="91425"/>
                </a:tc>
                <a:extLst>
                  <a:ext uri="{0D108BD9-81ED-4DB2-BD59-A6C34878D82A}">
                    <a16:rowId xmlns:a16="http://schemas.microsoft.com/office/drawing/2014/main" val="10005"/>
                  </a:ext>
                </a:extLst>
              </a:tr>
              <a:tr h="373175">
                <a:tc>
                  <a:txBody>
                    <a:bodyPr/>
                    <a:lstStyle/>
                    <a:p>
                      <a:pPr marL="0" marR="0" lvl="0" indent="0" algn="l" rtl="0">
                        <a:lnSpc>
                          <a:spcPct val="100000"/>
                        </a:lnSpc>
                        <a:spcBef>
                          <a:spcPts val="0"/>
                        </a:spcBef>
                        <a:spcAft>
                          <a:spcPts val="0"/>
                        </a:spcAft>
                        <a:buClr>
                          <a:srgbClr val="000000"/>
                        </a:buClr>
                        <a:buSzPts val="1300"/>
                        <a:buFont typeface="Arial"/>
                        <a:buNone/>
                      </a:pPr>
                      <a:r>
                        <a:rPr lang="en-US" sz="1300"/>
                        <a:t>Median </a:t>
                      </a:r>
                      <a:r>
                        <a:rPr lang="en-US" sz="1300" u="none" strike="noStrike" cap="none">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0"/>
                            </a:ext>
                          </a:extLst>
                        </a:rPr>
                        <a:t>number of donations (n, </a:t>
                      </a:r>
                      <a:r>
                        <a:rPr lang="en-US" sz="130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IQR</a:t>
                      </a:r>
                      <a:r>
                        <a:rPr lang="en-US" sz="1300" u="none" strike="noStrike" cap="none">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a:t>
                      </a:r>
                      <a:endParaRPr sz="1300" u="none" strike="noStrike" cap="none"/>
                    </a:p>
                  </a:txBody>
                  <a:tcPr marL="91425" marR="91425" marT="91425" marB="91425"/>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a:t>1 (1,2)</a:t>
                      </a:r>
                      <a:endParaRPr sz="1300" u="none" strike="noStrike" cap="none"/>
                    </a:p>
                  </a:txBody>
                  <a:tcPr marL="91425" marR="91425" marT="91425" marB="91425"/>
                </a:tc>
                <a:extLst>
                  <a:ext uri="{0D108BD9-81ED-4DB2-BD59-A6C34878D82A}">
                    <a16:rowId xmlns:a16="http://schemas.microsoft.com/office/drawing/2014/main" val="10006"/>
                  </a:ext>
                </a:extLst>
              </a:tr>
              <a:tr h="373175">
                <a:tc>
                  <a:txBody>
                    <a:bodyPr/>
                    <a:lstStyle/>
                    <a:p>
                      <a:pPr marL="0" marR="0" lvl="0" indent="0" algn="l" rtl="0">
                        <a:lnSpc>
                          <a:spcPct val="100000"/>
                        </a:lnSpc>
                        <a:spcBef>
                          <a:spcPts val="0"/>
                        </a:spcBef>
                        <a:spcAft>
                          <a:spcPts val="0"/>
                        </a:spcAft>
                        <a:buClr>
                          <a:srgbClr val="000000"/>
                        </a:buClr>
                        <a:buSzPts val="1300"/>
                        <a:buFont typeface="Arial"/>
                        <a:buNone/>
                      </a:pPr>
                      <a:r>
                        <a:rPr lang="en-US" sz="1300" u="none" strike="noStrike" cap="none"/>
                        <a:t>Median donation (dollar amount, IQR)</a:t>
                      </a:r>
                      <a:endParaRPr sz="1300" u="none" strike="noStrike" cap="none"/>
                    </a:p>
                  </a:txBody>
                  <a:tcPr marL="91425" marR="91425" marT="91425" marB="91425"/>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t>32.5 (25,100)</a:t>
                      </a:r>
                      <a:endParaRPr sz="1300" u="none" strike="noStrike" cap="none"/>
                    </a:p>
                  </a:txBody>
                  <a:tcPr marL="91425" marR="91425" marT="91425" marB="91425"/>
                </a:tc>
                <a:extLst>
                  <a:ext uri="{0D108BD9-81ED-4DB2-BD59-A6C34878D82A}">
                    <a16:rowId xmlns:a16="http://schemas.microsoft.com/office/drawing/2014/main" val="10007"/>
                  </a:ext>
                </a:extLst>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Questrial"/>
              <a:buNone/>
            </a:pPr>
            <a:r>
              <a:rPr lang="en-US"/>
              <a:t>Member Survey</a:t>
            </a:r>
            <a:endParaRPr/>
          </a:p>
        </p:txBody>
      </p:sp>
      <p:graphicFrame>
        <p:nvGraphicFramePr>
          <p:cNvPr id="103" name="Google Shape;103;p6"/>
          <p:cNvGraphicFramePr/>
          <p:nvPr/>
        </p:nvGraphicFramePr>
        <p:xfrm>
          <a:off x="838200" y="1766900"/>
          <a:ext cx="6555000" cy="4510860"/>
        </p:xfrm>
        <a:graphic>
          <a:graphicData uri="http://schemas.openxmlformats.org/drawingml/2006/table">
            <a:tbl>
              <a:tblPr>
                <a:noFill/>
              </a:tblPr>
              <a:tblGrid>
                <a:gridCol w="3277500">
                  <a:extLst>
                    <a:ext uri="{9D8B030D-6E8A-4147-A177-3AD203B41FA5}">
                      <a16:colId xmlns:a16="http://schemas.microsoft.com/office/drawing/2014/main" val="20000"/>
                    </a:ext>
                  </a:extLst>
                </a:gridCol>
                <a:gridCol w="3277500">
                  <a:extLst>
                    <a:ext uri="{9D8B030D-6E8A-4147-A177-3AD203B41FA5}">
                      <a16:colId xmlns:a16="http://schemas.microsoft.com/office/drawing/2014/main" val="20001"/>
                    </a:ext>
                  </a:extLst>
                </a:gridCol>
              </a:tblGrid>
              <a:tr h="381000">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Characteristics </a:t>
                      </a:r>
                      <a:endParaRPr sz="1400" u="none" strike="noStrike" cap="none"/>
                    </a:p>
                  </a:txBody>
                  <a:tcPr marL="91425" marR="91425" marT="91425" marB="914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Result (n=152)</a:t>
                      </a:r>
                      <a:endParaRPr sz="1400" u="none" strike="noStrike" cap="none"/>
                    </a:p>
                  </a:txBody>
                  <a:tcPr marL="91425" marR="91425" marT="91425" marB="91425"/>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t>Age (years, %)</a:t>
                      </a:r>
                      <a:endParaRPr sz="1400" u="none" strike="noStrike" cap="none"/>
                    </a:p>
                    <a:p>
                      <a:pPr marL="457200" marR="0" lvl="0" indent="-317500" algn="l" rtl="0">
                        <a:lnSpc>
                          <a:spcPct val="100000"/>
                        </a:lnSpc>
                        <a:spcBef>
                          <a:spcPts val="0"/>
                        </a:spcBef>
                        <a:spcAft>
                          <a:spcPts val="0"/>
                        </a:spcAft>
                        <a:buClr>
                          <a:srgbClr val="000000"/>
                        </a:buClr>
                        <a:buSzPts val="1400"/>
                        <a:buFont typeface="Arial"/>
                        <a:buChar char="●"/>
                      </a:pPr>
                      <a:r>
                        <a:rPr lang="en-US" sz="1400" u="none" strike="noStrike" cap="none"/>
                        <a:t>35-44</a:t>
                      </a:r>
                      <a:endParaRPr sz="1400" u="none" strike="noStrike" cap="none"/>
                    </a:p>
                    <a:p>
                      <a:pPr marL="457200" marR="0" lvl="0" indent="-317500" algn="l" rtl="0">
                        <a:lnSpc>
                          <a:spcPct val="100000"/>
                        </a:lnSpc>
                        <a:spcBef>
                          <a:spcPts val="0"/>
                        </a:spcBef>
                        <a:spcAft>
                          <a:spcPts val="0"/>
                        </a:spcAft>
                        <a:buClr>
                          <a:srgbClr val="000000"/>
                        </a:buClr>
                        <a:buSzPts val="1400"/>
                        <a:buFont typeface="Arial"/>
                        <a:buChar char="●"/>
                      </a:pPr>
                      <a:r>
                        <a:rPr lang="en-US" sz="1400" u="none" strike="noStrike" cap="none"/>
                        <a:t>45-54</a:t>
                      </a:r>
                      <a:endParaRPr sz="1400" u="none" strike="noStrike" cap="none"/>
                    </a:p>
                  </a:txBody>
                  <a:tcPr marL="91425" marR="91425" marT="91425" marB="91425"/>
                </a:tc>
                <a:tc>
                  <a:txBody>
                    <a:bodyPr/>
                    <a:lstStyle/>
                    <a:p>
                      <a:pPr marL="0" marR="0" lvl="0" indent="0" algn="ctr" rtl="0">
                        <a:lnSpc>
                          <a:spcPct val="100000"/>
                        </a:lnSpc>
                        <a:spcBef>
                          <a:spcPts val="0"/>
                        </a:spcBef>
                        <a:spcAft>
                          <a:spcPts val="0"/>
                        </a:spcAft>
                        <a:buClr>
                          <a:srgbClr val="000000"/>
                        </a:buClr>
                        <a:buSzPts val="1400"/>
                        <a:buFont typeface="Arial"/>
                        <a:buNone/>
                      </a:pPr>
                      <a:endParaRPr sz="1400" u="none" strike="noStrike" cap="none"/>
                    </a:p>
                    <a:p>
                      <a:pPr marL="0" marR="0" lvl="0" indent="0" algn="ctr" rtl="0">
                        <a:lnSpc>
                          <a:spcPct val="100000"/>
                        </a:lnSpc>
                        <a:spcBef>
                          <a:spcPts val="0"/>
                        </a:spcBef>
                        <a:spcAft>
                          <a:spcPts val="0"/>
                        </a:spcAft>
                        <a:buClr>
                          <a:srgbClr val="000000"/>
                        </a:buClr>
                        <a:buSzPts val="1400"/>
                        <a:buFont typeface="Arial"/>
                        <a:buNone/>
                      </a:pPr>
                      <a:r>
                        <a:rPr lang="en-US" sz="1400" u="none" strike="noStrike" cap="none"/>
                        <a:t>49 (32.2)</a:t>
                      </a:r>
                      <a:endParaRPr sz="1400" u="none" strike="noStrike" cap="none"/>
                    </a:p>
                    <a:p>
                      <a:pPr marL="0" marR="0" lvl="0" indent="0" algn="ctr" rtl="0">
                        <a:lnSpc>
                          <a:spcPct val="100000"/>
                        </a:lnSpc>
                        <a:spcBef>
                          <a:spcPts val="0"/>
                        </a:spcBef>
                        <a:spcAft>
                          <a:spcPts val="0"/>
                        </a:spcAft>
                        <a:buClr>
                          <a:srgbClr val="000000"/>
                        </a:buClr>
                        <a:buSzPts val="1400"/>
                        <a:buFont typeface="Arial"/>
                        <a:buNone/>
                      </a:pPr>
                      <a:r>
                        <a:rPr lang="en-US" sz="1400" u="none" strike="noStrike" cap="none"/>
                        <a:t>43 (28.3)</a:t>
                      </a:r>
                      <a:endParaRPr sz="1400" u="none" strike="noStrike" cap="none"/>
                    </a:p>
                  </a:txBody>
                  <a:tcPr marL="91425" marR="91425" marT="91425" marB="91425"/>
                </a:tc>
                <a:extLst>
                  <a:ext uri="{0D108BD9-81ED-4DB2-BD59-A6C34878D82A}">
                    <a16:rowId xmlns:a16="http://schemas.microsoft.com/office/drawing/2014/main" val="10001"/>
                  </a:ext>
                </a:extLst>
              </a:tr>
              <a:tr h="381000">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t>Gender (n, %)</a:t>
                      </a:r>
                      <a:endParaRPr sz="1400" u="none" strike="noStrike" cap="none"/>
                    </a:p>
                    <a:p>
                      <a:pPr marL="457200" marR="0" lvl="0" indent="-317500" algn="l" rtl="0">
                        <a:lnSpc>
                          <a:spcPct val="100000"/>
                        </a:lnSpc>
                        <a:spcBef>
                          <a:spcPts val="0"/>
                        </a:spcBef>
                        <a:spcAft>
                          <a:spcPts val="0"/>
                        </a:spcAft>
                        <a:buClr>
                          <a:srgbClr val="000000"/>
                        </a:buClr>
                        <a:buSzPts val="1400"/>
                        <a:buFont typeface="Arial"/>
                        <a:buChar char="●"/>
                      </a:pPr>
                      <a:r>
                        <a:rPr lang="en-US" sz="1400" u="none" strike="noStrike" cap="none"/>
                        <a:t>Female </a:t>
                      </a:r>
                      <a:endParaRPr sz="1400" u="none" strike="noStrike" cap="none"/>
                    </a:p>
                  </a:txBody>
                  <a:tcPr marL="91425" marR="91425" marT="91425" marB="91425"/>
                </a:tc>
                <a:tc>
                  <a:txBody>
                    <a:bodyPr/>
                    <a:lstStyle/>
                    <a:p>
                      <a:pPr marL="0" marR="0" lvl="0" indent="0" algn="ctr" rtl="0">
                        <a:lnSpc>
                          <a:spcPct val="100000"/>
                        </a:lnSpc>
                        <a:spcBef>
                          <a:spcPts val="0"/>
                        </a:spcBef>
                        <a:spcAft>
                          <a:spcPts val="0"/>
                        </a:spcAft>
                        <a:buClr>
                          <a:srgbClr val="000000"/>
                        </a:buClr>
                        <a:buSzPts val="1400"/>
                        <a:buFont typeface="Arial"/>
                        <a:buNone/>
                      </a:pPr>
                      <a:endParaRPr sz="1400" u="none" strike="noStrike" cap="none"/>
                    </a:p>
                    <a:p>
                      <a:pPr marL="0" marR="0" lvl="0" indent="0" algn="ctr" rtl="0">
                        <a:lnSpc>
                          <a:spcPct val="100000"/>
                        </a:lnSpc>
                        <a:spcBef>
                          <a:spcPts val="0"/>
                        </a:spcBef>
                        <a:spcAft>
                          <a:spcPts val="0"/>
                        </a:spcAft>
                        <a:buClr>
                          <a:srgbClr val="000000"/>
                        </a:buClr>
                        <a:buSzPts val="1400"/>
                        <a:buFont typeface="Arial"/>
                        <a:buNone/>
                      </a:pPr>
                      <a:r>
                        <a:rPr lang="en-US" sz="1400" u="none" strike="noStrike" cap="none"/>
                        <a:t>103 (67.8)</a:t>
                      </a:r>
                      <a:endParaRPr sz="1400" u="none" strike="noStrike" cap="none"/>
                    </a:p>
                  </a:txBody>
                  <a:tcPr marL="91425" marR="91425" marT="91425" marB="91425"/>
                </a:tc>
                <a:extLst>
                  <a:ext uri="{0D108BD9-81ED-4DB2-BD59-A6C34878D82A}">
                    <a16:rowId xmlns:a16="http://schemas.microsoft.com/office/drawing/2014/main" val="10002"/>
                  </a:ext>
                </a:extLst>
              </a:tr>
              <a:tr h="381000">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t>Primary Employment Setting (n, %)</a:t>
                      </a:r>
                      <a:endParaRPr sz="1400" u="none" strike="noStrike" cap="none"/>
                    </a:p>
                    <a:p>
                      <a:pPr marL="457200" marR="0" lvl="0" indent="-317500" algn="l" rtl="0">
                        <a:lnSpc>
                          <a:spcPct val="100000"/>
                        </a:lnSpc>
                        <a:spcBef>
                          <a:spcPts val="0"/>
                        </a:spcBef>
                        <a:spcAft>
                          <a:spcPts val="0"/>
                        </a:spcAft>
                        <a:buClr>
                          <a:srgbClr val="000000"/>
                        </a:buClr>
                        <a:buSzPts val="1400"/>
                        <a:buFont typeface="Arial"/>
                        <a:buChar char="●"/>
                      </a:pPr>
                      <a:r>
                        <a:rPr lang="en-US" sz="1400" u="none" strike="noStrike" cap="none"/>
                        <a:t>Acute Care </a:t>
                      </a:r>
                      <a:endParaRPr sz="1400" u="none" strike="noStrike" cap="none"/>
                    </a:p>
                    <a:p>
                      <a:pPr marL="457200" marR="0" lvl="0" indent="-317500" algn="l" rtl="0">
                        <a:lnSpc>
                          <a:spcPct val="100000"/>
                        </a:lnSpc>
                        <a:spcBef>
                          <a:spcPts val="0"/>
                        </a:spcBef>
                        <a:spcAft>
                          <a:spcPts val="0"/>
                        </a:spcAft>
                        <a:buClr>
                          <a:srgbClr val="000000"/>
                        </a:buClr>
                        <a:buSzPts val="1400"/>
                        <a:buFont typeface="Arial"/>
                        <a:buChar char="●"/>
                      </a:pPr>
                      <a:r>
                        <a:rPr lang="en-US" sz="1400" u="none" strike="noStrike" cap="none"/>
                        <a:t>Ambulatory Care </a:t>
                      </a:r>
                      <a:endParaRPr sz="1400" u="none" strike="noStrike" cap="none"/>
                    </a:p>
                    <a:p>
                      <a:pPr marL="457200" marR="0" lvl="0" indent="-317500" algn="l" rtl="0">
                        <a:lnSpc>
                          <a:spcPct val="100000"/>
                        </a:lnSpc>
                        <a:spcBef>
                          <a:spcPts val="0"/>
                        </a:spcBef>
                        <a:spcAft>
                          <a:spcPts val="0"/>
                        </a:spcAft>
                        <a:buClr>
                          <a:srgbClr val="000000"/>
                        </a:buClr>
                        <a:buSzPts val="1400"/>
                        <a:buFont typeface="Arial"/>
                        <a:buChar char="●"/>
                      </a:pPr>
                      <a:r>
                        <a:rPr lang="en-US" sz="1400" u="none" strike="noStrike" cap="none"/>
                        <a:t>Student Education</a:t>
                      </a:r>
                      <a:endParaRPr sz="1400" u="none" strike="noStrike" cap="none"/>
                    </a:p>
                  </a:txBody>
                  <a:tcPr marL="91425" marR="91425" marT="91425" marB="91425"/>
                </a:tc>
                <a:tc>
                  <a:txBody>
                    <a:bodyPr/>
                    <a:lstStyle/>
                    <a:p>
                      <a:pPr marL="0" marR="0" lvl="0" indent="0" algn="ctr" rtl="0">
                        <a:lnSpc>
                          <a:spcPct val="100000"/>
                        </a:lnSpc>
                        <a:spcBef>
                          <a:spcPts val="0"/>
                        </a:spcBef>
                        <a:spcAft>
                          <a:spcPts val="0"/>
                        </a:spcAft>
                        <a:buClr>
                          <a:srgbClr val="000000"/>
                        </a:buClr>
                        <a:buSzPts val="1400"/>
                        <a:buFont typeface="Arial"/>
                        <a:buNone/>
                      </a:pPr>
                      <a:endParaRPr sz="1400" u="none" strike="noStrike" cap="none"/>
                    </a:p>
                    <a:p>
                      <a:pPr marL="0" marR="0" lvl="0" indent="0" algn="ctr" rtl="0">
                        <a:lnSpc>
                          <a:spcPct val="100000"/>
                        </a:lnSpc>
                        <a:spcBef>
                          <a:spcPts val="0"/>
                        </a:spcBef>
                        <a:spcAft>
                          <a:spcPts val="0"/>
                        </a:spcAft>
                        <a:buClr>
                          <a:srgbClr val="000000"/>
                        </a:buClr>
                        <a:buSzPts val="1400"/>
                        <a:buFont typeface="Arial"/>
                        <a:buNone/>
                      </a:pPr>
                      <a:r>
                        <a:rPr lang="en-US" sz="1400" u="none" strike="noStrike" cap="none"/>
                        <a:t>39 (25.7)</a:t>
                      </a:r>
                      <a:endParaRPr sz="1400" u="none" strike="noStrike" cap="none"/>
                    </a:p>
                    <a:p>
                      <a:pPr marL="0" marR="0" lvl="0" indent="0" algn="ctr" rtl="0">
                        <a:lnSpc>
                          <a:spcPct val="100000"/>
                        </a:lnSpc>
                        <a:spcBef>
                          <a:spcPts val="0"/>
                        </a:spcBef>
                        <a:spcAft>
                          <a:spcPts val="0"/>
                        </a:spcAft>
                        <a:buClr>
                          <a:srgbClr val="000000"/>
                        </a:buClr>
                        <a:buSzPts val="1400"/>
                        <a:buFont typeface="Arial"/>
                        <a:buNone/>
                      </a:pPr>
                      <a:r>
                        <a:rPr lang="en-US" sz="1400" u="none" strike="noStrike" cap="none"/>
                        <a:t>33 (21.7)</a:t>
                      </a:r>
                      <a:endParaRPr sz="1400" u="none" strike="noStrike" cap="none"/>
                    </a:p>
                    <a:p>
                      <a:pPr marL="0" marR="0" lvl="0" indent="0" algn="ctr" rtl="0">
                        <a:lnSpc>
                          <a:spcPct val="100000"/>
                        </a:lnSpc>
                        <a:spcBef>
                          <a:spcPts val="0"/>
                        </a:spcBef>
                        <a:spcAft>
                          <a:spcPts val="0"/>
                        </a:spcAft>
                        <a:buClr>
                          <a:srgbClr val="000000"/>
                        </a:buClr>
                        <a:buSzPts val="1400"/>
                        <a:buFont typeface="Arial"/>
                        <a:buNone/>
                      </a:pPr>
                      <a:r>
                        <a:rPr lang="en-US" sz="1400" u="none" strike="noStrike" cap="none"/>
                        <a:t>30 (19.7)</a:t>
                      </a:r>
                      <a:endParaRPr sz="1400" u="none" strike="noStrike" cap="none"/>
                    </a:p>
                  </a:txBody>
                  <a:tcPr marL="91425" marR="91425" marT="91425" marB="91425"/>
                </a:tc>
                <a:extLst>
                  <a:ext uri="{0D108BD9-81ED-4DB2-BD59-A6C34878D82A}">
                    <a16:rowId xmlns:a16="http://schemas.microsoft.com/office/drawing/2014/main" val="10003"/>
                  </a:ext>
                </a:extLst>
              </a:tr>
              <a:tr h="381000">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t>Geographic Region (n,%)</a:t>
                      </a:r>
                      <a:endParaRPr sz="1400" u="none" strike="noStrike" cap="none"/>
                    </a:p>
                    <a:p>
                      <a:pPr marL="457200" marR="0" lvl="0" indent="-317500" algn="l" rtl="0">
                        <a:lnSpc>
                          <a:spcPct val="100000"/>
                        </a:lnSpc>
                        <a:spcBef>
                          <a:spcPts val="0"/>
                        </a:spcBef>
                        <a:spcAft>
                          <a:spcPts val="0"/>
                        </a:spcAft>
                        <a:buClr>
                          <a:srgbClr val="000000"/>
                        </a:buClr>
                        <a:buSzPts val="1400"/>
                        <a:buFont typeface="Arial"/>
                        <a:buChar char="●"/>
                      </a:pPr>
                      <a:r>
                        <a:rPr lang="en-US" sz="1400" u="none" strike="noStrike" cap="none"/>
                        <a:t>Midwest </a:t>
                      </a:r>
                      <a:endParaRPr sz="1400" u="none" strike="noStrike" cap="none"/>
                    </a:p>
                    <a:p>
                      <a:pPr marL="457200" marR="0" lvl="0" indent="-317500" algn="l" rtl="0">
                        <a:lnSpc>
                          <a:spcPct val="100000"/>
                        </a:lnSpc>
                        <a:spcBef>
                          <a:spcPts val="0"/>
                        </a:spcBef>
                        <a:spcAft>
                          <a:spcPts val="0"/>
                        </a:spcAft>
                        <a:buClr>
                          <a:srgbClr val="000000"/>
                        </a:buClr>
                        <a:buSzPts val="1400"/>
                        <a:buFont typeface="Arial"/>
                        <a:buChar char="●"/>
                      </a:pPr>
                      <a:r>
                        <a:rPr lang="en-US" sz="1400" u="none" strike="noStrike" cap="none"/>
                        <a:t>South</a:t>
                      </a:r>
                      <a:endParaRPr sz="1400" u="none" strike="noStrike" cap="none"/>
                    </a:p>
                  </a:txBody>
                  <a:tcPr marL="91425" marR="91425" marT="91425" marB="91425"/>
                </a:tc>
                <a:tc>
                  <a:txBody>
                    <a:bodyPr/>
                    <a:lstStyle/>
                    <a:p>
                      <a:pPr marL="0" marR="0" lvl="0" indent="0" algn="ctr" rtl="0">
                        <a:lnSpc>
                          <a:spcPct val="100000"/>
                        </a:lnSpc>
                        <a:spcBef>
                          <a:spcPts val="0"/>
                        </a:spcBef>
                        <a:spcAft>
                          <a:spcPts val="0"/>
                        </a:spcAft>
                        <a:buClr>
                          <a:srgbClr val="000000"/>
                        </a:buClr>
                        <a:buSzPts val="1400"/>
                        <a:buFont typeface="Arial"/>
                        <a:buNone/>
                      </a:pPr>
                      <a:endParaRPr sz="1400" u="none" strike="noStrike" cap="none"/>
                    </a:p>
                    <a:p>
                      <a:pPr marL="0" marR="0" lvl="0" indent="0" algn="ctr" rtl="0">
                        <a:lnSpc>
                          <a:spcPct val="100000"/>
                        </a:lnSpc>
                        <a:spcBef>
                          <a:spcPts val="0"/>
                        </a:spcBef>
                        <a:spcAft>
                          <a:spcPts val="0"/>
                        </a:spcAft>
                        <a:buClr>
                          <a:srgbClr val="000000"/>
                        </a:buClr>
                        <a:buSzPts val="1400"/>
                        <a:buFont typeface="Arial"/>
                        <a:buNone/>
                      </a:pPr>
                      <a:r>
                        <a:rPr lang="en-US" sz="1400" u="none" strike="noStrike" cap="none"/>
                        <a:t>59 (38.8)</a:t>
                      </a:r>
                      <a:endParaRPr sz="1400" u="none" strike="noStrike" cap="none"/>
                    </a:p>
                    <a:p>
                      <a:pPr marL="0" marR="0" lvl="0" indent="0" algn="ctr" rtl="0">
                        <a:lnSpc>
                          <a:spcPct val="100000"/>
                        </a:lnSpc>
                        <a:spcBef>
                          <a:spcPts val="0"/>
                        </a:spcBef>
                        <a:spcAft>
                          <a:spcPts val="0"/>
                        </a:spcAft>
                        <a:buClr>
                          <a:srgbClr val="000000"/>
                        </a:buClr>
                        <a:buSzPts val="1400"/>
                        <a:buFont typeface="Arial"/>
                        <a:buNone/>
                      </a:pPr>
                      <a:r>
                        <a:rPr lang="en-US" sz="1400" u="none" strike="noStrike" cap="none"/>
                        <a:t>49 (32.2)</a:t>
                      </a:r>
                      <a:endParaRPr sz="1400" u="none" strike="noStrike" cap="none"/>
                    </a:p>
                  </a:txBody>
                  <a:tcPr marL="91425" marR="91425" marT="91425" marB="91425"/>
                </a:tc>
                <a:extLst>
                  <a:ext uri="{0D108BD9-81ED-4DB2-BD59-A6C34878D82A}">
                    <a16:rowId xmlns:a16="http://schemas.microsoft.com/office/drawing/2014/main" val="10004"/>
                  </a:ext>
                </a:extLst>
              </a:tr>
              <a:tr h="381000">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t>ACCP Membership duration (n, %)</a:t>
                      </a:r>
                      <a:endParaRPr sz="1400" u="none" strike="noStrike" cap="none"/>
                    </a:p>
                    <a:p>
                      <a:pPr marL="457200" marR="0" lvl="0" indent="-317500" algn="l" rtl="0">
                        <a:lnSpc>
                          <a:spcPct val="100000"/>
                        </a:lnSpc>
                        <a:spcBef>
                          <a:spcPts val="0"/>
                        </a:spcBef>
                        <a:spcAft>
                          <a:spcPts val="0"/>
                        </a:spcAft>
                        <a:buClr>
                          <a:srgbClr val="000000"/>
                        </a:buClr>
                        <a:buSzPts val="1400"/>
                        <a:buFont typeface="Arial"/>
                        <a:buChar char="●"/>
                      </a:pPr>
                      <a:r>
                        <a:rPr lang="en-US" sz="1400" u="none" strike="noStrike" cap="none"/>
                        <a:t>More than 10 years </a:t>
                      </a:r>
                      <a:endParaRPr sz="1400" u="none" strike="noStrike" cap="none"/>
                    </a:p>
                    <a:p>
                      <a:pPr marL="457200" marR="0" lvl="0" indent="-317500" algn="l" rtl="0">
                        <a:lnSpc>
                          <a:spcPct val="100000"/>
                        </a:lnSpc>
                        <a:spcBef>
                          <a:spcPts val="0"/>
                        </a:spcBef>
                        <a:spcAft>
                          <a:spcPts val="0"/>
                        </a:spcAft>
                        <a:buClr>
                          <a:srgbClr val="000000"/>
                        </a:buClr>
                        <a:buSzPts val="1400"/>
                        <a:buFont typeface="Arial"/>
                        <a:buChar char="●"/>
                      </a:pPr>
                      <a:r>
                        <a:rPr lang="en-US" sz="1400" u="none" strike="noStrike" cap="none"/>
                        <a:t>6-10 years </a:t>
                      </a:r>
                      <a:endParaRPr sz="1400" u="none" strike="noStrike" cap="none"/>
                    </a:p>
                  </a:txBody>
                  <a:tcPr marL="91425" marR="91425" marT="91425" marB="91425"/>
                </a:tc>
                <a:tc>
                  <a:txBody>
                    <a:bodyPr/>
                    <a:lstStyle/>
                    <a:p>
                      <a:pPr marL="0" marR="0" lvl="0" indent="0" algn="ctr" rtl="0">
                        <a:lnSpc>
                          <a:spcPct val="100000"/>
                        </a:lnSpc>
                        <a:spcBef>
                          <a:spcPts val="0"/>
                        </a:spcBef>
                        <a:spcAft>
                          <a:spcPts val="0"/>
                        </a:spcAft>
                        <a:buClr>
                          <a:srgbClr val="000000"/>
                        </a:buClr>
                        <a:buSzPts val="1400"/>
                        <a:buFont typeface="Arial"/>
                        <a:buNone/>
                      </a:pPr>
                      <a:endParaRPr sz="1400" u="none" strike="noStrike" cap="none"/>
                    </a:p>
                    <a:p>
                      <a:pPr marL="0" marR="0" lvl="0" indent="0" algn="ctr" rtl="0">
                        <a:lnSpc>
                          <a:spcPct val="100000"/>
                        </a:lnSpc>
                        <a:spcBef>
                          <a:spcPts val="0"/>
                        </a:spcBef>
                        <a:spcAft>
                          <a:spcPts val="0"/>
                        </a:spcAft>
                        <a:buClr>
                          <a:srgbClr val="000000"/>
                        </a:buClr>
                        <a:buSzPts val="1400"/>
                        <a:buFont typeface="Arial"/>
                        <a:buNone/>
                      </a:pPr>
                      <a:r>
                        <a:rPr lang="en-US" sz="1400" u="none" strike="noStrike" cap="none"/>
                        <a:t>92 (60.5)</a:t>
                      </a:r>
                      <a:endParaRPr sz="1400" u="none" strike="noStrike" cap="none"/>
                    </a:p>
                    <a:p>
                      <a:pPr marL="0" marR="0" lvl="0" indent="0" algn="ctr" rtl="0">
                        <a:lnSpc>
                          <a:spcPct val="100000"/>
                        </a:lnSpc>
                        <a:spcBef>
                          <a:spcPts val="0"/>
                        </a:spcBef>
                        <a:spcAft>
                          <a:spcPts val="0"/>
                        </a:spcAft>
                        <a:buClr>
                          <a:srgbClr val="000000"/>
                        </a:buClr>
                        <a:buSzPts val="1400"/>
                        <a:buFont typeface="Arial"/>
                        <a:buNone/>
                      </a:pPr>
                      <a:r>
                        <a:rPr lang="en-US" sz="1400" u="none" strike="noStrike" cap="none"/>
                        <a:t>31 (20.4)</a:t>
                      </a:r>
                      <a:endParaRPr sz="1400" u="none" strike="noStrike" cap="none"/>
                    </a:p>
                  </a:txBody>
                  <a:tcPr marL="91425" marR="91425" marT="91425" marB="91425"/>
                </a:tc>
                <a:extLst>
                  <a:ext uri="{0D108BD9-81ED-4DB2-BD59-A6C34878D82A}">
                    <a16:rowId xmlns:a16="http://schemas.microsoft.com/office/drawing/2014/main" val="10005"/>
                  </a:ext>
                </a:extLst>
              </a:tr>
            </a:tbl>
          </a:graphicData>
        </a:graphic>
      </p:graphicFrame>
      <p:sp>
        <p:nvSpPr>
          <p:cNvPr id="104" name="Google Shape;104;p6"/>
          <p:cNvSpPr txBox="1"/>
          <p:nvPr/>
        </p:nvSpPr>
        <p:spPr>
          <a:xfrm>
            <a:off x="8188925" y="1960300"/>
            <a:ext cx="2791200" cy="13257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1"/>
                </a:solidFill>
                <a:latin typeface="Calibri"/>
                <a:ea typeface="Calibri"/>
                <a:cs typeface="Calibri"/>
                <a:sym typeface="Calibri"/>
              </a:rPr>
              <a:t>127 (83.5%) of respondents have never been involved in ACCP PAC advocacy efforts </a:t>
            </a:r>
            <a:endParaRPr sz="2000" b="0"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1"/>
                </a:solidFill>
                <a:latin typeface="Calibri"/>
                <a:ea typeface="Calibri"/>
                <a:cs typeface="Calibri"/>
                <a:sym typeface="Calibri"/>
              </a:rPr>
              <a:t>117 (76.9%) of respondents have never donated to the ACCP PAC</a:t>
            </a:r>
            <a:endParaRPr sz="2000" b="0"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dk1"/>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Questrial"/>
              <a:buNone/>
            </a:pPr>
            <a:r>
              <a:rPr lang="en-US"/>
              <a:t>Member Survey</a:t>
            </a:r>
            <a:endParaRPr/>
          </a:p>
        </p:txBody>
      </p:sp>
      <p:grpSp>
        <p:nvGrpSpPr>
          <p:cNvPr id="110" name="Google Shape;110;p7"/>
          <p:cNvGrpSpPr/>
          <p:nvPr/>
        </p:nvGrpSpPr>
        <p:grpSpPr>
          <a:xfrm>
            <a:off x="838200" y="1716625"/>
            <a:ext cx="10515600" cy="4502790"/>
            <a:chOff x="0" y="25937"/>
            <a:chExt cx="10515600" cy="4502790"/>
          </a:xfrm>
        </p:grpSpPr>
        <p:sp>
          <p:nvSpPr>
            <p:cNvPr id="111" name="Google Shape;111;p7"/>
            <p:cNvSpPr/>
            <p:nvPr/>
          </p:nvSpPr>
          <p:spPr>
            <a:xfrm>
              <a:off x="0" y="276857"/>
              <a:ext cx="10515600" cy="2463300"/>
            </a:xfrm>
            <a:prstGeom prst="rect">
              <a:avLst/>
            </a:prstGeom>
            <a:solidFill>
              <a:schemeClr val="lt1">
                <a:alpha val="89803"/>
              </a:schemeClr>
            </a:solidFill>
            <a:ln w="25400" cap="flat" cmpd="sng">
              <a:solidFill>
                <a:srgbClr val="00457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7"/>
            <p:cNvSpPr txBox="1"/>
            <p:nvPr/>
          </p:nvSpPr>
          <p:spPr>
            <a:xfrm>
              <a:off x="0" y="276857"/>
              <a:ext cx="10515600" cy="2463300"/>
            </a:xfrm>
            <a:prstGeom prst="rect">
              <a:avLst/>
            </a:prstGeom>
            <a:noFill/>
            <a:ln>
              <a:noFill/>
            </a:ln>
          </p:spPr>
          <p:txBody>
            <a:bodyPr spcFirstLastPara="1" wrap="square" lIns="816125" tIns="354075" rIns="816125" bIns="120900" anchor="t" anchorCtr="0">
              <a:noAutofit/>
            </a:bodyPr>
            <a:lstStyle/>
            <a:p>
              <a:pPr marL="171450" marR="0" lvl="1" indent="-171450" algn="l" rtl="0">
                <a:lnSpc>
                  <a:spcPct val="90000"/>
                </a:lnSpc>
                <a:spcBef>
                  <a:spcPts val="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36% of respondents </a:t>
              </a:r>
              <a:r>
                <a:rPr lang="en-US" sz="1700"/>
                <a:t>were</a:t>
              </a:r>
              <a:r>
                <a:rPr lang="en-US" sz="1700" b="0" i="0" u="none" strike="noStrike" cap="none">
                  <a:solidFill>
                    <a:srgbClr val="000000"/>
                  </a:solidFill>
                  <a:latin typeface="Arial"/>
                  <a:ea typeface="Arial"/>
                  <a:cs typeface="Arial"/>
                  <a:sym typeface="Arial"/>
                </a:rPr>
                <a:t> somewhat familiar with the PAC; 38% of respondents have heard of the PAC but don’t know much about it</a:t>
              </a:r>
              <a:endParaRPr/>
            </a:p>
            <a:p>
              <a:pPr marL="171450" marR="0" lvl="1" indent="-63500" algn="l" rtl="0">
                <a:lnSpc>
                  <a:spcPct val="90000"/>
                </a:lnSpc>
                <a:spcBef>
                  <a:spcPts val="255"/>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a:p>
              <a:pPr marL="171450" marR="0" lvl="1" indent="-171450" algn="l" rtl="0">
                <a:lnSpc>
                  <a:spcPct val="90000"/>
                </a:lnSpc>
                <a:spcBef>
                  <a:spcPts val="255"/>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Email (74.3%) is the most common place to hear about the PAC and its activities</a:t>
              </a:r>
              <a:endParaRPr/>
            </a:p>
            <a:p>
              <a:pPr marL="342900" marR="0" lvl="2" indent="-171450" algn="l" rtl="0">
                <a:lnSpc>
                  <a:spcPct val="90000"/>
                </a:lnSpc>
                <a:spcBef>
                  <a:spcPts val="255"/>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Respondents preferred to continue to hear about the PAC through ACCP Communities (74.3%)</a:t>
              </a:r>
              <a:endParaRPr/>
            </a:p>
            <a:p>
              <a:pPr marL="342900" marR="0" lvl="2" indent="-171450" algn="l" rtl="0">
                <a:lnSpc>
                  <a:spcPct val="90000"/>
                </a:lnSpc>
                <a:spcBef>
                  <a:spcPts val="255"/>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Respondents 35-54 years old also preferred LinkedIn whereas 25-34 years old preferred Instagram </a:t>
              </a:r>
              <a:endParaRPr/>
            </a:p>
          </p:txBody>
        </p:sp>
        <p:sp>
          <p:nvSpPr>
            <p:cNvPr id="113" name="Google Shape;113;p7"/>
            <p:cNvSpPr/>
            <p:nvPr/>
          </p:nvSpPr>
          <p:spPr>
            <a:xfrm>
              <a:off x="525780" y="25937"/>
              <a:ext cx="7360920" cy="501840"/>
            </a:xfrm>
            <a:prstGeom prst="roundRect">
              <a:avLst>
                <a:gd name="adj" fmla="val 16667"/>
              </a:avLst>
            </a:prstGeom>
            <a:solidFill>
              <a:srgbClr val="00457F"/>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7"/>
            <p:cNvSpPr txBox="1"/>
            <p:nvPr/>
          </p:nvSpPr>
          <p:spPr>
            <a:xfrm>
              <a:off x="550278" y="50435"/>
              <a:ext cx="7311924" cy="452844"/>
            </a:xfrm>
            <a:prstGeom prst="rect">
              <a:avLst/>
            </a:prstGeom>
            <a:noFill/>
            <a:ln>
              <a:noFill/>
            </a:ln>
          </p:spPr>
          <p:txBody>
            <a:bodyPr spcFirstLastPara="1" wrap="square" lIns="278225" tIns="0" rIns="278225" bIns="0" anchor="ctr" anchorCtr="0">
              <a:noAutofit/>
            </a:bodyPr>
            <a:lstStyle/>
            <a:p>
              <a:pPr marL="0" marR="0" lvl="0" indent="0" algn="l" rtl="0">
                <a:lnSpc>
                  <a:spcPct val="90000"/>
                </a:lnSpc>
                <a:spcBef>
                  <a:spcPts val="0"/>
                </a:spcBef>
                <a:spcAft>
                  <a:spcPts val="0"/>
                </a:spcAft>
                <a:buClr>
                  <a:srgbClr val="000000"/>
                </a:buClr>
                <a:buSzPts val="1700"/>
                <a:buFont typeface="Arial"/>
                <a:buNone/>
              </a:pPr>
              <a:r>
                <a:rPr lang="en-US" sz="1700" b="0" i="0" u="none" strike="noStrike" cap="none">
                  <a:solidFill>
                    <a:schemeClr val="lt1"/>
                  </a:solidFill>
                  <a:latin typeface="Arial"/>
                  <a:ea typeface="Arial"/>
                  <a:cs typeface="Arial"/>
                  <a:sym typeface="Arial"/>
                </a:rPr>
                <a:t>What do you know about the ACCP PAC?</a:t>
              </a:r>
              <a:endParaRPr sz="1700" b="0" i="0" u="none" strike="noStrike" cap="none">
                <a:solidFill>
                  <a:schemeClr val="lt1"/>
                </a:solidFill>
                <a:latin typeface="Arial"/>
                <a:ea typeface="Arial"/>
                <a:cs typeface="Arial"/>
                <a:sym typeface="Arial"/>
              </a:endParaRPr>
            </a:p>
          </p:txBody>
        </p:sp>
        <p:sp>
          <p:nvSpPr>
            <p:cNvPr id="115" name="Google Shape;115;p7"/>
            <p:cNvSpPr/>
            <p:nvPr/>
          </p:nvSpPr>
          <p:spPr>
            <a:xfrm>
              <a:off x="0" y="3082877"/>
              <a:ext cx="10515600" cy="1445850"/>
            </a:xfrm>
            <a:prstGeom prst="rect">
              <a:avLst/>
            </a:prstGeom>
            <a:solidFill>
              <a:schemeClr val="lt1">
                <a:alpha val="89803"/>
              </a:schemeClr>
            </a:solidFill>
            <a:ln w="25400" cap="flat" cmpd="sng">
              <a:solidFill>
                <a:srgbClr val="00457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7"/>
            <p:cNvSpPr txBox="1"/>
            <p:nvPr/>
          </p:nvSpPr>
          <p:spPr>
            <a:xfrm>
              <a:off x="0" y="3082877"/>
              <a:ext cx="10515600" cy="1445850"/>
            </a:xfrm>
            <a:prstGeom prst="rect">
              <a:avLst/>
            </a:prstGeom>
            <a:noFill/>
            <a:ln>
              <a:noFill/>
            </a:ln>
          </p:spPr>
          <p:txBody>
            <a:bodyPr spcFirstLastPara="1" wrap="square" lIns="816125" tIns="354075" rIns="816125" bIns="120900" anchor="t" anchorCtr="0">
              <a:noAutofit/>
            </a:bodyPr>
            <a:lstStyle/>
            <a:p>
              <a:pPr marL="171450" marR="0" lvl="1" indent="-171450" algn="l" rtl="0">
                <a:lnSpc>
                  <a:spcPct val="90000"/>
                </a:lnSpc>
                <a:spcBef>
                  <a:spcPts val="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PRN PAC Challenge (62.8%) prompted the majority of first donations </a:t>
              </a:r>
              <a:endParaRPr/>
            </a:p>
            <a:p>
              <a:pPr marL="171450" marR="0" lvl="1" indent="-63500" algn="l" rtl="0">
                <a:lnSpc>
                  <a:spcPct val="90000"/>
                </a:lnSpc>
                <a:spcBef>
                  <a:spcPts val="255"/>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a:p>
              <a:pPr marL="171450" marR="0" lvl="1" indent="-171450" algn="l" rtl="0">
                <a:lnSpc>
                  <a:spcPct val="90000"/>
                </a:lnSpc>
                <a:spcBef>
                  <a:spcPts val="255"/>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Support of ACCP Advocacy (74.2%), Importance of Political Engagement (65.7%) and PRN PAC Challenge (60%) where the primary motivators for donation  </a:t>
              </a:r>
              <a:endParaRPr/>
            </a:p>
          </p:txBody>
        </p:sp>
        <p:sp>
          <p:nvSpPr>
            <p:cNvPr id="117" name="Google Shape;117;p7"/>
            <p:cNvSpPr/>
            <p:nvPr/>
          </p:nvSpPr>
          <p:spPr>
            <a:xfrm>
              <a:off x="595577" y="2831957"/>
              <a:ext cx="7360920" cy="501840"/>
            </a:xfrm>
            <a:prstGeom prst="roundRect">
              <a:avLst>
                <a:gd name="adj" fmla="val 16667"/>
              </a:avLst>
            </a:prstGeom>
            <a:solidFill>
              <a:srgbClr val="00457F"/>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7"/>
            <p:cNvSpPr txBox="1"/>
            <p:nvPr/>
          </p:nvSpPr>
          <p:spPr>
            <a:xfrm>
              <a:off x="620075" y="2856455"/>
              <a:ext cx="7311924" cy="452844"/>
            </a:xfrm>
            <a:prstGeom prst="rect">
              <a:avLst/>
            </a:prstGeom>
            <a:noFill/>
            <a:ln>
              <a:noFill/>
            </a:ln>
          </p:spPr>
          <p:txBody>
            <a:bodyPr spcFirstLastPara="1" wrap="square" lIns="278225" tIns="0" rIns="278225" bIns="0" anchor="ctr" anchorCtr="0">
              <a:noAutofit/>
            </a:bodyPr>
            <a:lstStyle/>
            <a:p>
              <a:pPr marL="0" marR="0" lvl="0" indent="0" algn="l" rtl="0">
                <a:lnSpc>
                  <a:spcPct val="90000"/>
                </a:lnSpc>
                <a:spcBef>
                  <a:spcPts val="0"/>
                </a:spcBef>
                <a:spcAft>
                  <a:spcPts val="0"/>
                </a:spcAft>
                <a:buClr>
                  <a:srgbClr val="000000"/>
                </a:buClr>
                <a:buSzPts val="1700"/>
                <a:buFont typeface="Arial"/>
                <a:buNone/>
              </a:pPr>
              <a:r>
                <a:rPr lang="en-US" sz="1700" b="0" i="0" u="none" strike="noStrike" cap="none">
                  <a:solidFill>
                    <a:schemeClr val="lt1"/>
                  </a:solidFill>
                  <a:latin typeface="Arial"/>
                  <a:ea typeface="Arial"/>
                  <a:cs typeface="Arial"/>
                  <a:sym typeface="Arial"/>
                </a:rPr>
                <a:t>What motivates you to donate to the ACCP PAC? </a:t>
              </a:r>
              <a:endParaRPr/>
            </a:p>
          </p:txBody>
        </p:sp>
      </p:gr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en-US"/>
              <a:t>Member Survey</a:t>
            </a:r>
            <a:endParaRPr/>
          </a:p>
        </p:txBody>
      </p:sp>
      <p:grpSp>
        <p:nvGrpSpPr>
          <p:cNvPr id="124" name="Google Shape;124;p2"/>
          <p:cNvGrpSpPr/>
          <p:nvPr/>
        </p:nvGrpSpPr>
        <p:grpSpPr>
          <a:xfrm>
            <a:off x="838200" y="1740986"/>
            <a:ext cx="10515600" cy="4476015"/>
            <a:chOff x="0" y="21914"/>
            <a:chExt cx="10515600" cy="4476015"/>
          </a:xfrm>
        </p:grpSpPr>
        <p:sp>
          <p:nvSpPr>
            <p:cNvPr id="125" name="Google Shape;125;p2"/>
            <p:cNvSpPr/>
            <p:nvPr/>
          </p:nvSpPr>
          <p:spPr>
            <a:xfrm>
              <a:off x="0" y="272834"/>
              <a:ext cx="10515600" cy="1686825"/>
            </a:xfrm>
            <a:prstGeom prst="rect">
              <a:avLst/>
            </a:prstGeom>
            <a:solidFill>
              <a:schemeClr val="lt1">
                <a:alpha val="89803"/>
              </a:schemeClr>
            </a:solidFill>
            <a:ln w="25400" cap="flat" cmpd="sng">
              <a:solidFill>
                <a:srgbClr val="00457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2"/>
            <p:cNvSpPr txBox="1"/>
            <p:nvPr/>
          </p:nvSpPr>
          <p:spPr>
            <a:xfrm>
              <a:off x="0" y="272834"/>
              <a:ext cx="10515600" cy="1686825"/>
            </a:xfrm>
            <a:prstGeom prst="rect">
              <a:avLst/>
            </a:prstGeom>
            <a:noFill/>
            <a:ln>
              <a:noFill/>
            </a:ln>
          </p:spPr>
          <p:txBody>
            <a:bodyPr spcFirstLastPara="1" wrap="square" lIns="816125" tIns="354075" rIns="816125" bIns="120900" anchor="t" anchorCtr="0">
              <a:noAutofit/>
            </a:bodyPr>
            <a:lstStyle/>
            <a:p>
              <a:pPr marL="171450" marR="0" lvl="1" indent="-171450" algn="l" rtl="0">
                <a:lnSpc>
                  <a:spcPct val="90000"/>
                </a:lnSpc>
                <a:spcBef>
                  <a:spcPts val="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Support of other causes (35.9%), lack of understanding (34.2%), and financial constraints (30.8%) were the main reasons for not donating to the PAC</a:t>
              </a:r>
              <a:endParaRPr/>
            </a:p>
            <a:p>
              <a:pPr marL="171450" marR="0" lvl="1" indent="-63500" algn="l" rtl="0">
                <a:lnSpc>
                  <a:spcPct val="90000"/>
                </a:lnSpc>
                <a:spcBef>
                  <a:spcPts val="255"/>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a:p>
              <a:pPr marL="171450" marR="0" lvl="1" indent="-171450" algn="l" rtl="0">
                <a:lnSpc>
                  <a:spcPct val="90000"/>
                </a:lnSpc>
                <a:spcBef>
                  <a:spcPts val="255"/>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Competing financial priorities (45.4%), uncertainty of allocation (44.1%) and lack of PAC transparency (22.4%) were the top concerns about donating to the PAC</a:t>
              </a:r>
              <a:endParaRPr/>
            </a:p>
          </p:txBody>
        </p:sp>
        <p:sp>
          <p:nvSpPr>
            <p:cNvPr id="127" name="Google Shape;127;p2"/>
            <p:cNvSpPr/>
            <p:nvPr/>
          </p:nvSpPr>
          <p:spPr>
            <a:xfrm>
              <a:off x="525780" y="21914"/>
              <a:ext cx="8338082" cy="501840"/>
            </a:xfrm>
            <a:prstGeom prst="roundRect">
              <a:avLst>
                <a:gd name="adj" fmla="val 16667"/>
              </a:avLst>
            </a:prstGeom>
            <a:solidFill>
              <a:srgbClr val="00457F"/>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2"/>
            <p:cNvSpPr txBox="1"/>
            <p:nvPr/>
          </p:nvSpPr>
          <p:spPr>
            <a:xfrm>
              <a:off x="550278" y="46412"/>
              <a:ext cx="8289086" cy="452844"/>
            </a:xfrm>
            <a:prstGeom prst="rect">
              <a:avLst/>
            </a:prstGeom>
            <a:noFill/>
            <a:ln>
              <a:noFill/>
            </a:ln>
          </p:spPr>
          <p:txBody>
            <a:bodyPr spcFirstLastPara="1" wrap="square" lIns="278225" tIns="0" rIns="278225" bIns="0" anchor="ctr" anchorCtr="0">
              <a:noAutofit/>
            </a:bodyPr>
            <a:lstStyle/>
            <a:p>
              <a:pPr marL="0" marR="0" lvl="0" indent="0" algn="l" rtl="0">
                <a:lnSpc>
                  <a:spcPct val="90000"/>
                </a:lnSpc>
                <a:spcBef>
                  <a:spcPts val="0"/>
                </a:spcBef>
                <a:spcAft>
                  <a:spcPts val="0"/>
                </a:spcAft>
                <a:buClr>
                  <a:srgbClr val="000000"/>
                </a:buClr>
                <a:buSzPts val="1700"/>
                <a:buFont typeface="Arial"/>
                <a:buNone/>
              </a:pPr>
              <a:r>
                <a:rPr lang="en-US" sz="1700" b="0" i="0" u="none" strike="noStrike" cap="none">
                  <a:solidFill>
                    <a:schemeClr val="lt1"/>
                  </a:solidFill>
                  <a:latin typeface="Arial"/>
                  <a:ea typeface="Arial"/>
                  <a:cs typeface="Arial"/>
                  <a:sym typeface="Arial"/>
                </a:rPr>
                <a:t>What reservations do you have about donating to the ACCP PAC?</a:t>
              </a:r>
              <a:endParaRPr/>
            </a:p>
          </p:txBody>
        </p:sp>
        <p:sp>
          <p:nvSpPr>
            <p:cNvPr id="129" name="Google Shape;129;p2"/>
            <p:cNvSpPr/>
            <p:nvPr/>
          </p:nvSpPr>
          <p:spPr>
            <a:xfrm>
              <a:off x="0" y="2302379"/>
              <a:ext cx="10515600" cy="2195550"/>
            </a:xfrm>
            <a:prstGeom prst="rect">
              <a:avLst/>
            </a:prstGeom>
            <a:solidFill>
              <a:schemeClr val="lt1">
                <a:alpha val="89803"/>
              </a:schemeClr>
            </a:solidFill>
            <a:ln w="25400" cap="flat" cmpd="sng">
              <a:solidFill>
                <a:srgbClr val="00457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2"/>
            <p:cNvSpPr txBox="1"/>
            <p:nvPr/>
          </p:nvSpPr>
          <p:spPr>
            <a:xfrm>
              <a:off x="0" y="2302379"/>
              <a:ext cx="10515600" cy="2195550"/>
            </a:xfrm>
            <a:prstGeom prst="rect">
              <a:avLst/>
            </a:prstGeom>
            <a:noFill/>
            <a:ln>
              <a:noFill/>
            </a:ln>
          </p:spPr>
          <p:txBody>
            <a:bodyPr spcFirstLastPara="1" wrap="square" lIns="816125" tIns="354075" rIns="816125" bIns="120900" anchor="t" anchorCtr="0">
              <a:noAutofit/>
            </a:bodyPr>
            <a:lstStyle/>
            <a:p>
              <a:pPr marL="171450" marR="0" lvl="1" indent="-171450" algn="l" rtl="0">
                <a:lnSpc>
                  <a:spcPct val="90000"/>
                </a:lnSpc>
                <a:spcBef>
                  <a:spcPts val="0"/>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Clear demonstration of PAC impact (66.5%) and more information of donation use (55.9%) would make individuals more likely to donate in the future</a:t>
              </a:r>
              <a:endParaRPr/>
            </a:p>
            <a:p>
              <a:pPr marL="171450" marR="0" lvl="1" indent="-63500" algn="l" rtl="0">
                <a:lnSpc>
                  <a:spcPct val="90000"/>
                </a:lnSpc>
                <a:spcBef>
                  <a:spcPts val="255"/>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a:p>
              <a:pPr marL="171450" marR="0" lvl="1" indent="-171450" algn="l" rtl="0">
                <a:lnSpc>
                  <a:spcPct val="90000"/>
                </a:lnSpc>
                <a:spcBef>
                  <a:spcPts val="255"/>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Majority of respondents are unsure or unlikely to donate in the future </a:t>
              </a:r>
              <a:endParaRPr/>
            </a:p>
            <a:p>
              <a:pPr marL="171450" marR="0" lvl="1" indent="-63500" algn="l" rtl="0">
                <a:lnSpc>
                  <a:spcPct val="90000"/>
                </a:lnSpc>
                <a:spcBef>
                  <a:spcPts val="255"/>
                </a:spcBef>
                <a:spcAft>
                  <a:spcPts val="0"/>
                </a:spcAft>
                <a:buClr>
                  <a:srgbClr val="000000"/>
                </a:buClr>
                <a:buSzPts val="1700"/>
                <a:buFont typeface="Arial"/>
                <a:buNone/>
              </a:pPr>
              <a:endParaRPr sz="1700" b="0" i="0" u="none" strike="noStrike" cap="none">
                <a:solidFill>
                  <a:srgbClr val="000000"/>
                </a:solidFill>
                <a:latin typeface="Arial"/>
                <a:ea typeface="Arial"/>
                <a:cs typeface="Arial"/>
                <a:sym typeface="Arial"/>
              </a:endParaRPr>
            </a:p>
            <a:p>
              <a:pPr marL="171450" marR="0" lvl="1" indent="-171450" algn="l" rtl="0">
                <a:lnSpc>
                  <a:spcPct val="90000"/>
                </a:lnSpc>
                <a:spcBef>
                  <a:spcPts val="255"/>
                </a:spcBef>
                <a:spcAft>
                  <a:spcPts val="0"/>
                </a:spcAft>
                <a:buClr>
                  <a:srgbClr val="000000"/>
                </a:buClr>
                <a:buSzPts val="1700"/>
                <a:buFont typeface="Arial"/>
                <a:buChar char="•"/>
              </a:pPr>
              <a:r>
                <a:rPr lang="en-US" sz="1700" b="0" i="0" u="none" strike="noStrike" cap="none">
                  <a:solidFill>
                    <a:srgbClr val="000000"/>
                  </a:solidFill>
                  <a:latin typeface="Arial"/>
                  <a:ea typeface="Arial"/>
                  <a:cs typeface="Arial"/>
                  <a:sym typeface="Arial"/>
                </a:rPr>
                <a:t>One-time credit </a:t>
              </a:r>
              <a:r>
                <a:rPr lang="en-US" sz="1700"/>
                <a:t>card</a:t>
              </a:r>
              <a:r>
                <a:rPr lang="en-US" sz="1700" b="0" i="0" u="none" strike="noStrike" cap="none">
                  <a:solidFill>
                    <a:srgbClr val="000000"/>
                  </a:solidFill>
                  <a:latin typeface="Arial"/>
                  <a:ea typeface="Arial"/>
                  <a:cs typeface="Arial"/>
                  <a:sym typeface="Arial"/>
                </a:rPr>
                <a:t> payment (65.8%) or with membership renewal (51.9%) are the preferred donation methods</a:t>
              </a:r>
              <a:endParaRPr/>
            </a:p>
          </p:txBody>
        </p:sp>
        <p:sp>
          <p:nvSpPr>
            <p:cNvPr id="131" name="Google Shape;131;p2"/>
            <p:cNvSpPr/>
            <p:nvPr/>
          </p:nvSpPr>
          <p:spPr>
            <a:xfrm>
              <a:off x="595577" y="2051459"/>
              <a:ext cx="7360920" cy="501840"/>
            </a:xfrm>
            <a:prstGeom prst="roundRect">
              <a:avLst>
                <a:gd name="adj" fmla="val 16667"/>
              </a:avLst>
            </a:prstGeom>
            <a:solidFill>
              <a:srgbClr val="00457F"/>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2"/>
            <p:cNvSpPr txBox="1"/>
            <p:nvPr/>
          </p:nvSpPr>
          <p:spPr>
            <a:xfrm>
              <a:off x="620075" y="2075957"/>
              <a:ext cx="7311924" cy="452844"/>
            </a:xfrm>
            <a:prstGeom prst="rect">
              <a:avLst/>
            </a:prstGeom>
            <a:noFill/>
            <a:ln>
              <a:noFill/>
            </a:ln>
          </p:spPr>
          <p:txBody>
            <a:bodyPr spcFirstLastPara="1" wrap="square" lIns="278225" tIns="0" rIns="278225" bIns="0" anchor="ctr" anchorCtr="0">
              <a:noAutofit/>
            </a:bodyPr>
            <a:lstStyle/>
            <a:p>
              <a:pPr marL="0" marR="0" lvl="0" indent="0" algn="l" rtl="0">
                <a:lnSpc>
                  <a:spcPct val="90000"/>
                </a:lnSpc>
                <a:spcBef>
                  <a:spcPts val="0"/>
                </a:spcBef>
                <a:spcAft>
                  <a:spcPts val="0"/>
                </a:spcAft>
                <a:buClr>
                  <a:srgbClr val="000000"/>
                </a:buClr>
                <a:buSzPts val="1700"/>
                <a:buFont typeface="Arial"/>
                <a:buNone/>
              </a:pPr>
              <a:r>
                <a:rPr lang="en-US" sz="1700" b="0" i="0" u="none" strike="noStrike" cap="none">
                  <a:solidFill>
                    <a:schemeClr val="lt1"/>
                  </a:solidFill>
                  <a:latin typeface="Arial"/>
                  <a:ea typeface="Arial"/>
                  <a:cs typeface="Arial"/>
                  <a:sym typeface="Arial"/>
                </a:rPr>
                <a:t>What would it take for you to donate in the future?</a:t>
              </a:r>
              <a:endParaRPr/>
            </a:p>
          </p:txBody>
        </p:sp>
      </p:gr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Questrial"/>
              <a:buNone/>
            </a:pPr>
            <a:r>
              <a:rPr lang="en-US"/>
              <a:t>Video Testimonials</a:t>
            </a:r>
            <a:endParaRPr/>
          </a:p>
        </p:txBody>
      </p:sp>
      <p:graphicFrame>
        <p:nvGraphicFramePr>
          <p:cNvPr id="138" name="Google Shape;138;p8"/>
          <p:cNvGraphicFramePr/>
          <p:nvPr/>
        </p:nvGraphicFramePr>
        <p:xfrm>
          <a:off x="838200" y="1933202"/>
          <a:ext cx="5508800" cy="3970358"/>
        </p:xfrm>
        <a:graphic>
          <a:graphicData uri="http://schemas.openxmlformats.org/drawingml/2006/table">
            <a:tbl>
              <a:tblPr firstRow="1" bandRow="1">
                <a:noFill/>
              </a:tblPr>
              <a:tblGrid>
                <a:gridCol w="5508800">
                  <a:extLst>
                    <a:ext uri="{9D8B030D-6E8A-4147-A177-3AD203B41FA5}">
                      <a16:colId xmlns:a16="http://schemas.microsoft.com/office/drawing/2014/main" val="20000"/>
                    </a:ext>
                  </a:extLst>
                </a:gridCol>
              </a:tblGrid>
              <a:tr h="370850">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t>Questions sent to Interviewee</a:t>
                      </a:r>
                      <a:endParaRPr sz="1600" u="none" strike="noStrike" cap="none"/>
                    </a:p>
                  </a:txBody>
                  <a:tcPr marL="91450" marR="91450" marT="45725" marB="45725"/>
                </a:tc>
                <a:extLst>
                  <a:ext uri="{0D108BD9-81ED-4DB2-BD59-A6C34878D82A}">
                    <a16:rowId xmlns:a16="http://schemas.microsoft.com/office/drawing/2014/main" val="10000"/>
                  </a:ext>
                </a:extLst>
              </a:tr>
              <a:tr h="370850">
                <a:tc>
                  <a:txBody>
                    <a:bodyPr/>
                    <a:lstStyle/>
                    <a:p>
                      <a:pPr marL="285750" marR="0" lvl="0" indent="-285750" algn="l" rtl="0">
                        <a:lnSpc>
                          <a:spcPct val="115000"/>
                        </a:lnSpc>
                        <a:spcBef>
                          <a:spcPts val="0"/>
                        </a:spcBef>
                        <a:spcAft>
                          <a:spcPts val="0"/>
                        </a:spcAft>
                        <a:buClr>
                          <a:schemeClr val="dk1"/>
                        </a:buClr>
                        <a:buSzPts val="2000"/>
                        <a:buFont typeface="Arial"/>
                        <a:buChar char="•"/>
                      </a:pPr>
                      <a:r>
                        <a:rPr lang="en-US" sz="2000" b="0" i="0" u="none" strike="noStrike" cap="none">
                          <a:solidFill>
                            <a:schemeClr val="dk1"/>
                          </a:solidFill>
                          <a:latin typeface="Calibri"/>
                          <a:ea typeface="Calibri"/>
                          <a:cs typeface="Calibri"/>
                          <a:sym typeface="Calibri"/>
                        </a:rPr>
                        <a:t>What inspired you to make your first donation to the ACCP PAC?</a:t>
                      </a:r>
                      <a:endParaRPr sz="1600" u="none" strike="noStrike" cap="none"/>
                    </a:p>
                    <a:p>
                      <a:pPr marL="285750" marR="0" lvl="0" indent="-285750" algn="l" rtl="0">
                        <a:lnSpc>
                          <a:spcPct val="115000"/>
                        </a:lnSpc>
                        <a:spcBef>
                          <a:spcPts val="0"/>
                        </a:spcBef>
                        <a:spcAft>
                          <a:spcPts val="0"/>
                        </a:spcAft>
                        <a:buClr>
                          <a:schemeClr val="dk1"/>
                        </a:buClr>
                        <a:buSzPts val="2000"/>
                        <a:buFont typeface="Arial"/>
                        <a:buChar char="•"/>
                      </a:pPr>
                      <a:r>
                        <a:rPr lang="en-US" sz="2000" b="0" i="0" u="none" strike="noStrike" cap="none">
                          <a:solidFill>
                            <a:schemeClr val="dk1"/>
                          </a:solidFill>
                          <a:latin typeface="Calibri"/>
                          <a:ea typeface="Calibri"/>
                          <a:cs typeface="Calibri"/>
                          <a:sym typeface="Calibri"/>
                        </a:rPr>
                        <a:t>What motivates you to donate to the ACCP PAC?</a:t>
                      </a:r>
                      <a:endParaRPr sz="1600" u="none" strike="noStrike" cap="none"/>
                    </a:p>
                    <a:p>
                      <a:pPr marL="285750" marR="0" lvl="0" indent="-285750" algn="l" rtl="0">
                        <a:lnSpc>
                          <a:spcPct val="115000"/>
                        </a:lnSpc>
                        <a:spcBef>
                          <a:spcPts val="0"/>
                        </a:spcBef>
                        <a:spcAft>
                          <a:spcPts val="0"/>
                        </a:spcAft>
                        <a:buClr>
                          <a:schemeClr val="dk1"/>
                        </a:buClr>
                        <a:buSzPts val="2000"/>
                        <a:buFont typeface="Arial"/>
                        <a:buChar char="•"/>
                      </a:pPr>
                      <a:r>
                        <a:rPr lang="en-US" sz="2000" b="0" i="0" u="none" strike="noStrike" cap="none">
                          <a:solidFill>
                            <a:schemeClr val="dk1"/>
                          </a:solidFill>
                          <a:latin typeface="Calibri"/>
                          <a:ea typeface="Calibri"/>
                          <a:cs typeface="Calibri"/>
                          <a:sym typeface="Calibri"/>
                        </a:rPr>
                        <a:t>Can you share a personal story about how your contributions have made a difference or demonstrated success?</a:t>
                      </a:r>
                      <a:endParaRPr sz="1600" u="none" strike="noStrike" cap="none"/>
                    </a:p>
                    <a:p>
                      <a:pPr marL="285750" marR="0" lvl="0" indent="-285750" algn="l" rtl="0">
                        <a:lnSpc>
                          <a:spcPct val="115000"/>
                        </a:lnSpc>
                        <a:spcBef>
                          <a:spcPts val="0"/>
                        </a:spcBef>
                        <a:spcAft>
                          <a:spcPts val="0"/>
                        </a:spcAft>
                        <a:buClr>
                          <a:schemeClr val="dk1"/>
                        </a:buClr>
                        <a:buSzPts val="2000"/>
                        <a:buFont typeface="Arial"/>
                        <a:buChar char="•"/>
                      </a:pPr>
                      <a:r>
                        <a:rPr lang="en-US" sz="2000" b="0" i="0" u="none" strike="noStrike" cap="none">
                          <a:solidFill>
                            <a:schemeClr val="dk1"/>
                          </a:solidFill>
                          <a:latin typeface="Calibri"/>
                          <a:ea typeface="Calibri"/>
                          <a:cs typeface="Calibri"/>
                          <a:sym typeface="Calibri"/>
                        </a:rPr>
                        <a:t>In your view, how does the ACCP PAC make a difference for our profession and patient care?</a:t>
                      </a:r>
                      <a:endParaRPr sz="1600" u="none" strike="noStrike" cap="none"/>
                    </a:p>
                    <a:p>
                      <a:pPr marL="285750" marR="0" lvl="0" indent="-285750" algn="l" rtl="0">
                        <a:lnSpc>
                          <a:spcPct val="115000"/>
                        </a:lnSpc>
                        <a:spcBef>
                          <a:spcPts val="0"/>
                        </a:spcBef>
                        <a:spcAft>
                          <a:spcPts val="0"/>
                        </a:spcAft>
                        <a:buClr>
                          <a:schemeClr val="dk1"/>
                        </a:buClr>
                        <a:buSzPts val="2000"/>
                        <a:buFont typeface="Arial"/>
                        <a:buChar char="•"/>
                      </a:pPr>
                      <a:r>
                        <a:rPr lang="en-US" sz="2000" b="0" i="0" u="none" strike="noStrike" cap="none">
                          <a:solidFill>
                            <a:schemeClr val="dk1"/>
                          </a:solidFill>
                          <a:latin typeface="Calibri"/>
                          <a:ea typeface="Calibri"/>
                          <a:cs typeface="Calibri"/>
                          <a:sym typeface="Calibri"/>
                        </a:rPr>
                        <a:t>What would you say to an ACCP member who is unsure about contributing to the PAC?</a:t>
                      </a:r>
                      <a:endParaRPr sz="1600" u="none" strike="noStrike" cap="none"/>
                    </a:p>
                  </a:txBody>
                  <a:tcPr marL="91450" marR="91450" marT="45725" marB="45725"/>
                </a:tc>
                <a:extLst>
                  <a:ext uri="{0D108BD9-81ED-4DB2-BD59-A6C34878D82A}">
                    <a16:rowId xmlns:a16="http://schemas.microsoft.com/office/drawing/2014/main" val="10001"/>
                  </a:ext>
                </a:extLst>
              </a:tr>
            </a:tbl>
          </a:graphicData>
        </a:graphic>
      </p:graphicFrame>
      <p:sp>
        <p:nvSpPr>
          <p:cNvPr id="139" name="Google Shape;139;p8"/>
          <p:cNvSpPr txBox="1"/>
          <p:nvPr/>
        </p:nvSpPr>
        <p:spPr>
          <a:xfrm>
            <a:off x="6347012" y="1933202"/>
            <a:ext cx="4831976" cy="375412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40" name="Google Shape;140;p8"/>
          <p:cNvSpPr txBox="1"/>
          <p:nvPr/>
        </p:nvSpPr>
        <p:spPr>
          <a:xfrm>
            <a:off x="6606342" y="1933200"/>
            <a:ext cx="4988400" cy="34065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chemeClr val="dk1"/>
                </a:solidFill>
                <a:latin typeface="Calibri"/>
                <a:ea typeface="Calibri"/>
                <a:cs typeface="Calibri"/>
                <a:sym typeface="Calibri"/>
              </a:rPr>
              <a:t>Key Learnings:</a:t>
            </a:r>
            <a:endParaRPr sz="20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2000"/>
              <a:buFont typeface="Arial"/>
              <a:buChar char="•"/>
            </a:pPr>
            <a:r>
              <a:rPr lang="en-US" sz="2000" b="0" i="0" u="none" strike="noStrike" cap="none">
                <a:solidFill>
                  <a:schemeClr val="dk1"/>
                </a:solidFill>
                <a:latin typeface="Calibri"/>
                <a:ea typeface="Calibri"/>
                <a:cs typeface="Calibri"/>
                <a:sym typeface="Calibri"/>
              </a:rPr>
              <a:t>Less is more! </a:t>
            </a:r>
            <a:endParaRPr sz="2000" b="0" i="0" u="none" strike="noStrike" cap="none">
              <a:solidFill>
                <a:srgbClr val="000000"/>
              </a:solidFill>
              <a:latin typeface="Arial"/>
              <a:ea typeface="Arial"/>
              <a:cs typeface="Arial"/>
              <a:sym typeface="Arial"/>
            </a:endParaRPr>
          </a:p>
          <a:p>
            <a:pPr marL="742950" marR="0" lvl="1" indent="-298450" algn="l" rtl="0">
              <a:lnSpc>
                <a:spcPct val="100000"/>
              </a:lnSpc>
              <a:spcBef>
                <a:spcPts val="0"/>
              </a:spcBef>
              <a:spcAft>
                <a:spcPts val="0"/>
              </a:spcAft>
              <a:buClr>
                <a:schemeClr val="dk1"/>
              </a:buClr>
              <a:buSzPts val="2000"/>
              <a:buFont typeface="Arial"/>
              <a:buChar char="•"/>
            </a:pPr>
            <a:r>
              <a:rPr lang="en-US" sz="2000" b="0" i="0" u="none" strike="noStrike" cap="none">
                <a:solidFill>
                  <a:schemeClr val="dk1"/>
                </a:solidFill>
                <a:latin typeface="Calibri"/>
                <a:ea typeface="Calibri"/>
                <a:cs typeface="Calibri"/>
                <a:sym typeface="Calibri"/>
              </a:rPr>
              <a:t>After pilot recording, provided interviewees with guidance for length of response (e.g., 30 seconds) to encourage concise, impactful statements</a:t>
            </a:r>
            <a:endParaRPr sz="20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endParaRPr sz="2000" b="1"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chemeClr val="dk1"/>
                </a:solidFill>
                <a:latin typeface="Calibri"/>
                <a:ea typeface="Calibri"/>
                <a:cs typeface="Calibri"/>
                <a:sym typeface="Calibri"/>
              </a:rPr>
              <a:t>Accomplishments</a:t>
            </a:r>
            <a:endParaRPr sz="20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2000"/>
              <a:buFont typeface="Arial"/>
              <a:buChar char="•"/>
            </a:pPr>
            <a:r>
              <a:rPr lang="en-US" sz="2000" b="0" i="0" u="none" strike="noStrike" cap="none">
                <a:solidFill>
                  <a:schemeClr val="dk1"/>
                </a:solidFill>
                <a:latin typeface="Calibri"/>
                <a:ea typeface="Calibri"/>
                <a:cs typeface="Calibri"/>
                <a:sym typeface="Calibri"/>
              </a:rPr>
              <a:t>Recorded 4 interviews </a:t>
            </a:r>
            <a:endParaRPr sz="20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2000"/>
              <a:buFont typeface="Arial"/>
              <a:buChar char="•"/>
            </a:pPr>
            <a:r>
              <a:rPr lang="en-US" sz="2000" b="0" i="0" u="none" strike="noStrike" cap="none">
                <a:solidFill>
                  <a:schemeClr val="dk1"/>
                </a:solidFill>
                <a:latin typeface="Calibri"/>
                <a:ea typeface="Calibri"/>
                <a:cs typeface="Calibri"/>
                <a:sym typeface="Calibri"/>
              </a:rPr>
              <a:t>Developed template for interviewers/interviewees for future recordings</a:t>
            </a:r>
            <a:endParaRPr sz="2000" b="0" i="0" u="none" strike="noStrike" cap="none">
              <a:solidFill>
                <a:schemeClr val="dk1"/>
              </a:solidFill>
              <a:latin typeface="Calibri"/>
              <a:ea typeface="Calibri"/>
              <a:cs typeface="Calibri"/>
              <a:sym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g36f95eccd6a_0_0"/>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800"/>
              <a:buNone/>
            </a:pPr>
            <a:r>
              <a:rPr lang="en-US"/>
              <a:t>Video Testimonial Example</a:t>
            </a:r>
            <a:endParaRPr/>
          </a:p>
        </p:txBody>
      </p:sp>
      <p:pic>
        <p:nvPicPr>
          <p:cNvPr id="147" name="Google Shape;147;g36f95eccd6a_0_0" title="Example clip for ppt.mp4">
            <a:hlinkClick r:id="rId5"/>
          </p:cNvPr>
          <p:cNvPicPr preferRelativeResize="0"/>
          <p:nvPr/>
        </p:nvPicPr>
        <p:blipFill rotWithShape="1">
          <a:blip r:embed="rId6">
            <a:alphaModFix/>
          </a:blip>
          <a:srcRect/>
          <a:stretch/>
        </p:blipFill>
        <p:spPr>
          <a:xfrm>
            <a:off x="2218125" y="1861350"/>
            <a:ext cx="7583923" cy="4265949"/>
          </a:xfrm>
          <a:prstGeom prst="rect">
            <a:avLst/>
          </a:prstGeom>
          <a:noFill/>
          <a:ln>
            <a:noFill/>
          </a:ln>
        </p:spPr>
      </p:pic>
      <p:pic>
        <p:nvPicPr>
          <p:cNvPr id="2" name="Example clip for ppt">
            <a:hlinkClick r:id="" action="ppaction://media"/>
            <a:extLst>
              <a:ext uri="{FF2B5EF4-FFF2-40B4-BE49-F238E27FC236}">
                <a16:creationId xmlns:a16="http://schemas.microsoft.com/office/drawing/2014/main" id="{B0CFCEAC-1D28-A81C-43FF-4AB92B492BE3}"/>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924050" y="1757437"/>
            <a:ext cx="7953375" cy="447377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7"/>
                                        </p:tgtEl>
                                        <p:attrNameLst>
                                          <p:attrName>style.visibility</p:attrName>
                                        </p:attrNameLst>
                                      </p:cBhvr>
                                      <p:to>
                                        <p:strVal val="visible"/>
                                      </p:to>
                                    </p:set>
                                    <p:animEffect transition="in" filter="fade">
                                      <p:cBhvr>
                                        <p:cTn id="7" dur="1000"/>
                                        <p:tgtEl>
                                          <p:spTgt spid="147"/>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4874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2"/>
                </p:tgtEl>
              </p:cMediaNode>
            </p:video>
            <p:seq concurrent="1" nextAc="seek">
              <p:cTn id="13" restart="whenNotActive" fill="hold" evtFilter="cancelBubble" nodeType="interactiveSeq">
                <p:stCondLst>
                  <p:cond evt="onClick" delay="0">
                    <p:tgtEl>
                      <p:spTgt spid="2"/>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Questrial"/>
              <a:buNone/>
            </a:pPr>
            <a:r>
              <a:rPr lang="en-US"/>
              <a:t>Social Media Repository</a:t>
            </a:r>
            <a:endParaRPr/>
          </a:p>
        </p:txBody>
      </p:sp>
      <p:sp>
        <p:nvSpPr>
          <p:cNvPr id="153" name="Google Shape;153;p9"/>
          <p:cNvSpPr txBox="1">
            <a:spLocks noGrp="1"/>
          </p:cNvSpPr>
          <p:nvPr>
            <p:ph type="body" idx="1"/>
          </p:nvPr>
        </p:nvSpPr>
        <p:spPr>
          <a:xfrm>
            <a:off x="838200" y="1825625"/>
            <a:ext cx="5663400" cy="4337400"/>
          </a:xfrm>
          <a:prstGeom prst="rect">
            <a:avLst/>
          </a:prstGeom>
          <a:noFill/>
          <a:ln>
            <a:noFill/>
          </a:ln>
        </p:spPr>
        <p:txBody>
          <a:bodyPr spcFirstLastPara="1" wrap="square" lIns="91425" tIns="45700" rIns="91425" bIns="45700" anchor="t" anchorCtr="0">
            <a:normAutofit/>
          </a:bodyPr>
          <a:lstStyle/>
          <a:p>
            <a:pPr marL="457200" lvl="0" indent="-342900" algn="l" rtl="0">
              <a:lnSpc>
                <a:spcPct val="90000"/>
              </a:lnSpc>
              <a:spcBef>
                <a:spcPts val="0"/>
              </a:spcBef>
              <a:spcAft>
                <a:spcPts val="0"/>
              </a:spcAft>
              <a:buSzPts val="1800"/>
              <a:buFont typeface="Questrial"/>
              <a:buChar char="•"/>
            </a:pPr>
            <a:r>
              <a:rPr lang="en-US">
                <a:latin typeface="Questrial"/>
                <a:ea typeface="Questrial"/>
                <a:cs typeface="Questrial"/>
                <a:sym typeface="Questrial"/>
              </a:rPr>
              <a:t>Developed repository that includes: </a:t>
            </a:r>
            <a:endParaRPr>
              <a:latin typeface="Questrial"/>
              <a:ea typeface="Questrial"/>
              <a:cs typeface="Questrial"/>
              <a:sym typeface="Questrial"/>
            </a:endParaRPr>
          </a:p>
          <a:p>
            <a:pPr marL="914400" lvl="1" indent="-342900" algn="l" rtl="0">
              <a:lnSpc>
                <a:spcPct val="90000"/>
              </a:lnSpc>
              <a:spcBef>
                <a:spcPts val="0"/>
              </a:spcBef>
              <a:spcAft>
                <a:spcPts val="0"/>
              </a:spcAft>
              <a:buSzPts val="1800"/>
              <a:buFont typeface="Questrial"/>
              <a:buChar char="•"/>
            </a:pPr>
            <a:r>
              <a:rPr lang="en-US">
                <a:latin typeface="Questrial"/>
                <a:ea typeface="Questrial"/>
                <a:cs typeface="Questrial"/>
                <a:sym typeface="Questrial"/>
              </a:rPr>
              <a:t>Written testimonials</a:t>
            </a:r>
            <a:endParaRPr>
              <a:latin typeface="Questrial"/>
              <a:ea typeface="Questrial"/>
              <a:cs typeface="Questrial"/>
              <a:sym typeface="Questrial"/>
            </a:endParaRPr>
          </a:p>
          <a:p>
            <a:pPr marL="914400" lvl="1" indent="-342900" algn="l" rtl="0">
              <a:lnSpc>
                <a:spcPct val="90000"/>
              </a:lnSpc>
              <a:spcBef>
                <a:spcPts val="0"/>
              </a:spcBef>
              <a:spcAft>
                <a:spcPts val="0"/>
              </a:spcAft>
              <a:buSzPts val="1800"/>
              <a:buFont typeface="Questrial"/>
              <a:buChar char="•"/>
            </a:pPr>
            <a:r>
              <a:rPr lang="en-US">
                <a:latin typeface="Questrial"/>
                <a:ea typeface="Questrial"/>
                <a:cs typeface="Questrial"/>
                <a:sym typeface="Questrial"/>
              </a:rPr>
              <a:t>Infographic</a:t>
            </a:r>
            <a:endParaRPr>
              <a:latin typeface="Questrial"/>
              <a:ea typeface="Questrial"/>
              <a:cs typeface="Questrial"/>
              <a:sym typeface="Questrial"/>
            </a:endParaRPr>
          </a:p>
          <a:p>
            <a:pPr marL="914400" lvl="1" indent="-342900" algn="l" rtl="0">
              <a:lnSpc>
                <a:spcPct val="90000"/>
              </a:lnSpc>
              <a:spcBef>
                <a:spcPts val="0"/>
              </a:spcBef>
              <a:spcAft>
                <a:spcPts val="0"/>
              </a:spcAft>
              <a:buSzPts val="1800"/>
              <a:buFont typeface="Questrial"/>
              <a:buChar char="•"/>
            </a:pPr>
            <a:r>
              <a:rPr lang="en-US">
                <a:latin typeface="Questrial"/>
                <a:ea typeface="Questrial"/>
                <a:cs typeface="Questrial"/>
                <a:sym typeface="Questrial"/>
              </a:rPr>
              <a:t>Templates for social media</a:t>
            </a:r>
            <a:endParaRPr>
              <a:latin typeface="Questrial"/>
              <a:ea typeface="Questrial"/>
              <a:cs typeface="Questrial"/>
              <a:sym typeface="Questrial"/>
            </a:endParaRPr>
          </a:p>
          <a:p>
            <a:pPr marL="914400" lvl="1" indent="-342900" algn="l" rtl="0">
              <a:lnSpc>
                <a:spcPct val="90000"/>
              </a:lnSpc>
              <a:spcBef>
                <a:spcPts val="0"/>
              </a:spcBef>
              <a:spcAft>
                <a:spcPts val="0"/>
              </a:spcAft>
              <a:buSzPts val="1800"/>
              <a:buFont typeface="Questrial"/>
              <a:buChar char="•"/>
            </a:pPr>
            <a:r>
              <a:rPr lang="en-US">
                <a:latin typeface="Questrial"/>
                <a:ea typeface="Questrial"/>
                <a:cs typeface="Questrial"/>
                <a:sym typeface="Questrial"/>
              </a:rPr>
              <a:t>Test your knowledge interactive questions</a:t>
            </a:r>
            <a:endParaRPr>
              <a:latin typeface="Questrial"/>
              <a:ea typeface="Questrial"/>
              <a:cs typeface="Questrial"/>
              <a:sym typeface="Questrial"/>
            </a:endParaRPr>
          </a:p>
          <a:p>
            <a:pPr marL="914400" lvl="1" indent="-342900" algn="l" rtl="0">
              <a:lnSpc>
                <a:spcPct val="90000"/>
              </a:lnSpc>
              <a:spcBef>
                <a:spcPts val="0"/>
              </a:spcBef>
              <a:spcAft>
                <a:spcPts val="0"/>
              </a:spcAft>
              <a:buSzPts val="1800"/>
              <a:buFont typeface="Questrial"/>
              <a:buChar char="•"/>
            </a:pPr>
            <a:r>
              <a:rPr lang="en-US">
                <a:latin typeface="Questrial"/>
                <a:ea typeface="Questrial"/>
                <a:cs typeface="Questrial"/>
                <a:sym typeface="Questrial"/>
              </a:rPr>
              <a:t>Written text for social media posts</a:t>
            </a:r>
            <a:endParaRPr>
              <a:latin typeface="Questrial"/>
              <a:ea typeface="Questrial"/>
              <a:cs typeface="Questrial"/>
              <a:sym typeface="Questrial"/>
            </a:endParaRPr>
          </a:p>
        </p:txBody>
      </p:sp>
      <p:pic>
        <p:nvPicPr>
          <p:cNvPr id="154" name="Google Shape;154;p9" descr="a set of social media icons including facebook twitter instagram youtube and linkedin (Provided by Tenor)"/>
          <p:cNvPicPr preferRelativeResize="0"/>
          <p:nvPr/>
        </p:nvPicPr>
        <p:blipFill>
          <a:blip r:embed="rId3">
            <a:alphaModFix/>
          </a:blip>
          <a:stretch>
            <a:fillRect/>
          </a:stretch>
        </p:blipFill>
        <p:spPr>
          <a:xfrm>
            <a:off x="6889250" y="1920873"/>
            <a:ext cx="3943050" cy="398305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g364ba1fe377_3_12"/>
          <p:cNvSpPr txBox="1">
            <a:spLocks noGrp="1"/>
          </p:cNvSpPr>
          <p:nvPr>
            <p:ph type="title"/>
          </p:nvPr>
        </p:nvSpPr>
        <p:spPr>
          <a:xfrm>
            <a:off x="631825" y="143750"/>
            <a:ext cx="10952400" cy="13257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sz="4600"/>
              <a:t>ACCP PAC Testimonials: Why Members Support Our Advocacy Efforts</a:t>
            </a:r>
            <a:endParaRPr sz="4600"/>
          </a:p>
        </p:txBody>
      </p:sp>
      <p:sp>
        <p:nvSpPr>
          <p:cNvPr id="161" name="Google Shape;161;g364ba1fe377_3_12"/>
          <p:cNvSpPr/>
          <p:nvPr/>
        </p:nvSpPr>
        <p:spPr>
          <a:xfrm>
            <a:off x="600478" y="1796650"/>
            <a:ext cx="5270400" cy="2189700"/>
          </a:xfrm>
          <a:prstGeom prst="rect">
            <a:avLst/>
          </a:prstGeom>
          <a:solidFill>
            <a:srgbClr val="9FC5E8"/>
          </a:solidFill>
          <a:ln w="9525" cap="flat" cmpd="sng">
            <a:solidFill>
              <a:srgbClr val="CFE2F3"/>
            </a:solidFill>
            <a:prstDash val="solid"/>
            <a:round/>
            <a:headEnd type="none" w="sm" len="sm"/>
            <a:tailEnd type="none" w="sm" len="sm"/>
          </a:ln>
          <a:effectLst>
            <a:outerShdw blurRad="57150" dist="19050" dir="5400000" algn="bl" rotWithShape="0">
              <a:srgbClr val="C9DAF8">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US" sz="1800">
                <a:latin typeface="Calibri"/>
                <a:ea typeface="Calibri"/>
                <a:cs typeface="Calibri"/>
                <a:sym typeface="Calibri"/>
              </a:rPr>
              <a:t>“I have chosen to donate to the PAC to demonstrate my support for ACCP's legislative advocacy initiatives--and while I can't be in DC to directly impact it helps me feel that I am contributing to the effort.” </a:t>
            </a:r>
            <a:br>
              <a:rPr lang="en-US" sz="1800">
                <a:latin typeface="Calibri"/>
                <a:ea typeface="Calibri"/>
                <a:cs typeface="Calibri"/>
                <a:sym typeface="Calibri"/>
              </a:rPr>
            </a:br>
            <a:r>
              <a:rPr lang="en-US" sz="1800">
                <a:latin typeface="Calibri"/>
                <a:ea typeface="Calibri"/>
                <a:cs typeface="Calibri"/>
                <a:sym typeface="Calibri"/>
              </a:rPr>
              <a:t>- Anonymous</a:t>
            </a:r>
            <a:endParaRPr sz="1800">
              <a:latin typeface="Calibri"/>
              <a:ea typeface="Calibri"/>
              <a:cs typeface="Calibri"/>
              <a:sym typeface="Calibri"/>
            </a:endParaRPr>
          </a:p>
        </p:txBody>
      </p:sp>
      <p:sp>
        <p:nvSpPr>
          <p:cNvPr id="162" name="Google Shape;162;g364ba1fe377_3_12"/>
          <p:cNvSpPr/>
          <p:nvPr/>
        </p:nvSpPr>
        <p:spPr>
          <a:xfrm>
            <a:off x="600478" y="4066628"/>
            <a:ext cx="5270400" cy="2189700"/>
          </a:xfrm>
          <a:prstGeom prst="rect">
            <a:avLst/>
          </a:prstGeom>
          <a:solidFill>
            <a:srgbClr val="FFD966"/>
          </a:solidFill>
          <a:ln w="9525" cap="flat" cmpd="sng">
            <a:solidFill>
              <a:srgbClr val="EAD1D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a:latin typeface="Calibri"/>
                <a:ea typeface="Calibri"/>
                <a:cs typeface="Calibri"/>
                <a:sym typeface="Calibri"/>
              </a:rPr>
              <a:t>“The unique role of clinical pharmacist's can best be explained by ACCP when advocating for those highly credentialed clinicians. While political forces work against new initiatives, there are important relationships that must be fostered to achieve current goals. The PAC and Government Affairs group of ACCP need our ongoing support.” - Judi Jacobi</a:t>
            </a:r>
            <a:endParaRPr sz="1800">
              <a:latin typeface="Calibri"/>
              <a:ea typeface="Calibri"/>
              <a:cs typeface="Calibri"/>
              <a:sym typeface="Calibri"/>
            </a:endParaRPr>
          </a:p>
        </p:txBody>
      </p:sp>
      <p:sp>
        <p:nvSpPr>
          <p:cNvPr id="163" name="Google Shape;163;g364ba1fe377_3_12"/>
          <p:cNvSpPr/>
          <p:nvPr/>
        </p:nvSpPr>
        <p:spPr>
          <a:xfrm>
            <a:off x="5986325" y="1796650"/>
            <a:ext cx="5474400" cy="2189700"/>
          </a:xfrm>
          <a:prstGeom prst="rect">
            <a:avLst/>
          </a:prstGeom>
          <a:solidFill>
            <a:srgbClr val="FFE599"/>
          </a:solidFill>
          <a:ln w="9525" cap="flat" cmpd="sng">
            <a:solidFill>
              <a:srgbClr val="D9D2E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a:latin typeface="Calibri"/>
                <a:ea typeface="Calibri"/>
                <a:cs typeface="Calibri"/>
                <a:sym typeface="Calibri"/>
              </a:rPr>
              <a:t>"I chose to support the ACCP PAC because I believe that political advocacy is essential to advancing the role of clinical pharmacists in patient care. Donating is a meaningful way for me to contribute to policy changes that recognize and expand the value of our profession. As a student, it's important to be involved early and help shape the future of pharmacy practice."   - Farsha Khan</a:t>
            </a:r>
            <a:endParaRPr sz="1800">
              <a:latin typeface="Calibri"/>
              <a:ea typeface="Calibri"/>
              <a:cs typeface="Calibri"/>
              <a:sym typeface="Calibri"/>
            </a:endParaRPr>
          </a:p>
        </p:txBody>
      </p:sp>
      <p:sp>
        <p:nvSpPr>
          <p:cNvPr id="164" name="Google Shape;164;g364ba1fe377_3_12"/>
          <p:cNvSpPr/>
          <p:nvPr/>
        </p:nvSpPr>
        <p:spPr>
          <a:xfrm>
            <a:off x="5986325" y="4066628"/>
            <a:ext cx="5474400" cy="2189700"/>
          </a:xfrm>
          <a:prstGeom prst="rect">
            <a:avLst/>
          </a:prstGeom>
          <a:solidFill>
            <a:srgbClr val="C9DAF8"/>
          </a:solidFill>
          <a:ln w="9525" cap="flat" cmpd="sng">
            <a:solidFill>
              <a:srgbClr val="C9DAF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a:latin typeface="Calibri"/>
                <a:ea typeface="Calibri"/>
                <a:cs typeface="Calibri"/>
                <a:sym typeface="Calibri"/>
              </a:rPr>
              <a:t>“I chose to donate because I feel strongly about supporting smaller PRNs that don't necessarily have the money and leverage that the larger PRNs have. It was fulfilling to me to support the PRN in receiving a valued Annual Meeting time slot which increased exposure to potential members (like me) and gain those extra numbers.”  - Amanda Sowder</a:t>
            </a:r>
            <a:endParaRPr sz="1800">
              <a:latin typeface="Calibri"/>
              <a:ea typeface="Calibri"/>
              <a:cs typeface="Calibri"/>
              <a:sym typeface="Calibri"/>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10"/>
          <p:cNvSpPr txBox="1">
            <a:spLocks noGrp="1"/>
          </p:cNvSpPr>
          <p:nvPr>
            <p:ph type="title"/>
          </p:nvPr>
        </p:nvSpPr>
        <p:spPr>
          <a:xfrm>
            <a:off x="838200" y="333666"/>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Questrial"/>
              <a:buNone/>
            </a:pPr>
            <a:r>
              <a:rPr lang="en-US"/>
              <a:t>Timeline for Campaign </a:t>
            </a:r>
            <a:endParaRPr/>
          </a:p>
        </p:txBody>
      </p:sp>
      <p:sp>
        <p:nvSpPr>
          <p:cNvPr id="170" name="Google Shape;170;p10"/>
          <p:cNvSpPr txBox="1">
            <a:spLocks noGrp="1"/>
          </p:cNvSpPr>
          <p:nvPr>
            <p:ph type="body" idx="1"/>
          </p:nvPr>
        </p:nvSpPr>
        <p:spPr>
          <a:xfrm>
            <a:off x="838200" y="5838900"/>
            <a:ext cx="10515600" cy="324000"/>
          </a:xfrm>
          <a:prstGeom prst="rect">
            <a:avLst/>
          </a:prstGeom>
          <a:noFill/>
          <a:ln>
            <a:noFill/>
          </a:ln>
        </p:spPr>
        <p:txBody>
          <a:bodyPr spcFirstLastPara="1" wrap="square" lIns="91425" tIns="45700" rIns="91425" bIns="45700" anchor="t" anchorCtr="0">
            <a:noAutofit/>
          </a:bodyPr>
          <a:lstStyle/>
          <a:p>
            <a:pPr marL="228600" lvl="0" indent="-50800" algn="l" rtl="0">
              <a:lnSpc>
                <a:spcPct val="90000"/>
              </a:lnSpc>
              <a:spcBef>
                <a:spcPts val="0"/>
              </a:spcBef>
              <a:spcAft>
                <a:spcPts val="0"/>
              </a:spcAft>
              <a:buClr>
                <a:schemeClr val="dk1"/>
              </a:buClr>
              <a:buSzPts val="2800"/>
              <a:buNone/>
            </a:pPr>
            <a:r>
              <a:rPr lang="en-US" sz="1800" b="1">
                <a:latin typeface="Arial"/>
                <a:ea typeface="Arial"/>
                <a:cs typeface="Arial"/>
                <a:sym typeface="Arial"/>
              </a:rPr>
              <a:t>Assessments:</a:t>
            </a:r>
            <a:r>
              <a:rPr lang="en-US" sz="1800">
                <a:latin typeface="Arial"/>
                <a:ea typeface="Arial"/>
                <a:cs typeface="Arial"/>
                <a:sym typeface="Arial"/>
              </a:rPr>
              <a:t> Ongoing tracking of engagement, donations, new donors, and feedback.</a:t>
            </a:r>
            <a:endParaRPr sz="1800">
              <a:latin typeface="Arial"/>
              <a:ea typeface="Arial"/>
              <a:cs typeface="Arial"/>
              <a:sym typeface="Arial"/>
            </a:endParaRPr>
          </a:p>
          <a:p>
            <a:pPr marL="228600" lvl="0" indent="-50800" algn="l" rtl="0">
              <a:lnSpc>
                <a:spcPct val="90000"/>
              </a:lnSpc>
              <a:spcBef>
                <a:spcPts val="0"/>
              </a:spcBef>
              <a:spcAft>
                <a:spcPts val="0"/>
              </a:spcAft>
              <a:buClr>
                <a:schemeClr val="dk1"/>
              </a:buClr>
              <a:buSzPts val="2800"/>
              <a:buNone/>
            </a:pPr>
            <a:endParaRPr sz="1800" b="1">
              <a:latin typeface="Arial"/>
              <a:ea typeface="Arial"/>
              <a:cs typeface="Arial"/>
              <a:sym typeface="Arial"/>
            </a:endParaRPr>
          </a:p>
        </p:txBody>
      </p:sp>
      <p:grpSp>
        <p:nvGrpSpPr>
          <p:cNvPr id="171" name="Google Shape;171;p10"/>
          <p:cNvGrpSpPr/>
          <p:nvPr/>
        </p:nvGrpSpPr>
        <p:grpSpPr>
          <a:xfrm>
            <a:off x="450172" y="1828607"/>
            <a:ext cx="2680972" cy="3351287"/>
            <a:chOff x="1083025" y="1595549"/>
            <a:chExt cx="1834900" cy="2293674"/>
          </a:xfrm>
        </p:grpSpPr>
        <p:sp>
          <p:nvSpPr>
            <p:cNvPr id="172" name="Google Shape;172;p10"/>
            <p:cNvSpPr txBox="1"/>
            <p:nvPr/>
          </p:nvSpPr>
          <p:spPr>
            <a:xfrm>
              <a:off x="1539549" y="1595549"/>
              <a:ext cx="689100" cy="243000"/>
            </a:xfrm>
            <a:prstGeom prst="rect">
              <a:avLst/>
            </a:prstGeom>
            <a:noFill/>
            <a:ln>
              <a:noFill/>
            </a:ln>
          </p:spPr>
          <p:txBody>
            <a:bodyPr spcFirstLastPara="1" wrap="square" lIns="133575" tIns="133575" rIns="133575" bIns="133575" anchor="t" anchorCtr="0">
              <a:noAutofit/>
            </a:bodyPr>
            <a:lstStyle/>
            <a:p>
              <a:pPr marL="0" marR="0" lvl="0" indent="0" algn="ctr" rtl="0">
                <a:lnSpc>
                  <a:spcPct val="115000"/>
                </a:lnSpc>
                <a:spcBef>
                  <a:spcPts val="0"/>
                </a:spcBef>
                <a:spcAft>
                  <a:spcPts val="2301"/>
                </a:spcAft>
                <a:buClr>
                  <a:srgbClr val="000000"/>
                </a:buClr>
                <a:buSzPts val="1305"/>
                <a:buFont typeface="Arial"/>
                <a:buNone/>
              </a:pPr>
              <a:r>
                <a:rPr lang="en-US" sz="1305" b="0" i="0" u="none" strike="noStrike" cap="none">
                  <a:solidFill>
                    <a:srgbClr val="0C57D3"/>
                  </a:solidFill>
                  <a:latin typeface="Roboto"/>
                  <a:ea typeface="Roboto"/>
                  <a:cs typeface="Roboto"/>
                  <a:sym typeface="Roboto"/>
                </a:rPr>
                <a:t>MONTHS 1-3</a:t>
              </a:r>
              <a:endParaRPr sz="1305" b="0" i="0" u="none" strike="noStrike" cap="none">
                <a:solidFill>
                  <a:srgbClr val="0C57D3"/>
                </a:solidFill>
                <a:latin typeface="Roboto"/>
                <a:ea typeface="Roboto"/>
                <a:cs typeface="Roboto"/>
                <a:sym typeface="Roboto"/>
              </a:endParaRPr>
            </a:p>
          </p:txBody>
        </p:sp>
        <p:sp>
          <p:nvSpPr>
            <p:cNvPr id="173" name="Google Shape;173;p10"/>
            <p:cNvSpPr txBox="1"/>
            <p:nvPr/>
          </p:nvSpPr>
          <p:spPr>
            <a:xfrm>
              <a:off x="1235825" y="2695025"/>
              <a:ext cx="1505100" cy="446400"/>
            </a:xfrm>
            <a:prstGeom prst="rect">
              <a:avLst/>
            </a:prstGeom>
            <a:noFill/>
            <a:ln>
              <a:noFill/>
            </a:ln>
          </p:spPr>
          <p:txBody>
            <a:bodyPr spcFirstLastPara="1" wrap="square" lIns="133575" tIns="133575" rIns="133575" bIns="133575" anchor="ctr" anchorCtr="0">
              <a:noAutofit/>
            </a:bodyPr>
            <a:lstStyle/>
            <a:p>
              <a:pPr marL="0" marR="0" lvl="0" indent="0" algn="l" rtl="0">
                <a:lnSpc>
                  <a:spcPct val="115000"/>
                </a:lnSpc>
                <a:spcBef>
                  <a:spcPts val="0"/>
                </a:spcBef>
                <a:spcAft>
                  <a:spcPts val="0"/>
                </a:spcAft>
                <a:buClr>
                  <a:srgbClr val="000000"/>
                </a:buClr>
                <a:buSzPts val="1524"/>
                <a:buFont typeface="Arial"/>
                <a:buNone/>
              </a:pPr>
              <a:r>
                <a:rPr lang="en-US" sz="1524" b="1" i="0" u="none" strike="noStrike" cap="none">
                  <a:solidFill>
                    <a:srgbClr val="0C57D3"/>
                  </a:solidFill>
                  <a:latin typeface="Roboto"/>
                  <a:ea typeface="Roboto"/>
                  <a:cs typeface="Roboto"/>
                  <a:sym typeface="Roboto"/>
                </a:rPr>
                <a:t>Phase 1: Awareness and Impact</a:t>
              </a:r>
              <a:endParaRPr sz="1524" b="1" i="0" u="none" strike="noStrike" cap="none">
                <a:solidFill>
                  <a:srgbClr val="0C57D3"/>
                </a:solidFill>
                <a:latin typeface="Roboto"/>
                <a:ea typeface="Roboto"/>
                <a:cs typeface="Roboto"/>
                <a:sym typeface="Roboto"/>
              </a:endParaRPr>
            </a:p>
          </p:txBody>
        </p:sp>
        <p:sp>
          <p:nvSpPr>
            <p:cNvPr id="174" name="Google Shape;174;p10"/>
            <p:cNvSpPr txBox="1"/>
            <p:nvPr/>
          </p:nvSpPr>
          <p:spPr>
            <a:xfrm>
              <a:off x="1175223" y="3151823"/>
              <a:ext cx="1723500" cy="737400"/>
            </a:xfrm>
            <a:prstGeom prst="rect">
              <a:avLst/>
            </a:prstGeom>
            <a:noFill/>
            <a:ln>
              <a:noFill/>
            </a:ln>
          </p:spPr>
          <p:txBody>
            <a:bodyPr spcFirstLastPara="1" wrap="square" lIns="133575" tIns="133575" rIns="133575" bIns="133575" anchor="t" anchorCtr="0">
              <a:noAutofit/>
            </a:bodyPr>
            <a:lstStyle/>
            <a:p>
              <a:pPr marL="125258" marR="0" lvl="0" indent="-125258" algn="l" rtl="0">
                <a:lnSpc>
                  <a:spcPct val="115000"/>
                </a:lnSpc>
                <a:spcBef>
                  <a:spcPts val="0"/>
                </a:spcBef>
                <a:spcAft>
                  <a:spcPts val="0"/>
                </a:spcAft>
                <a:buClr>
                  <a:srgbClr val="0C57D3"/>
                </a:buClr>
                <a:buSzPts val="1305"/>
                <a:buFont typeface="Roboto"/>
                <a:buChar char="●"/>
              </a:pPr>
              <a:r>
                <a:rPr lang="en-US" sz="1305" b="0" i="0" u="none" strike="noStrike" cap="none">
                  <a:solidFill>
                    <a:srgbClr val="0C57D3"/>
                  </a:solidFill>
                  <a:latin typeface="Roboto"/>
                  <a:ea typeface="Roboto"/>
                  <a:cs typeface="Roboto"/>
                  <a:sym typeface="Roboto"/>
                </a:rPr>
                <a:t>Launch Campaign</a:t>
              </a:r>
              <a:br>
                <a:rPr lang="en-US" sz="1305" b="0" i="0" u="none" strike="noStrike" cap="none">
                  <a:solidFill>
                    <a:srgbClr val="0C57D3"/>
                  </a:solidFill>
                  <a:latin typeface="Roboto"/>
                  <a:ea typeface="Roboto"/>
                  <a:cs typeface="Roboto"/>
                  <a:sym typeface="Roboto"/>
                </a:rPr>
              </a:br>
              <a:r>
                <a:rPr lang="en-US" sz="1305" b="0" i="0" u="none" strike="noStrike" cap="none">
                  <a:solidFill>
                    <a:srgbClr val="0C57D3"/>
                  </a:solidFill>
                  <a:latin typeface="Roboto"/>
                  <a:ea typeface="Roboto"/>
                  <a:cs typeface="Roboto"/>
                  <a:sym typeface="Roboto"/>
                </a:rPr>
                <a:t>- Full video available</a:t>
              </a:r>
              <a:br>
                <a:rPr lang="en-US" sz="1305" b="0" i="0" u="none" strike="noStrike" cap="none">
                  <a:solidFill>
                    <a:srgbClr val="0C57D3"/>
                  </a:solidFill>
                  <a:latin typeface="Roboto"/>
                  <a:ea typeface="Roboto"/>
                  <a:cs typeface="Roboto"/>
                  <a:sym typeface="Roboto"/>
                </a:rPr>
              </a:br>
              <a:r>
                <a:rPr lang="en-US" sz="1305" b="0" i="0" u="none" strike="noStrike" cap="none">
                  <a:solidFill>
                    <a:srgbClr val="0C57D3"/>
                  </a:solidFill>
                  <a:latin typeface="Roboto"/>
                  <a:ea typeface="Roboto"/>
                  <a:cs typeface="Roboto"/>
                  <a:sym typeface="Roboto"/>
                </a:rPr>
                <a:t>- Post monthly testimonial clips</a:t>
              </a:r>
              <a:endParaRPr sz="1305" b="0" i="0" u="none" strike="noStrike" cap="none">
                <a:solidFill>
                  <a:srgbClr val="0C57D3"/>
                </a:solidFill>
                <a:latin typeface="Roboto"/>
                <a:ea typeface="Roboto"/>
                <a:cs typeface="Roboto"/>
                <a:sym typeface="Roboto"/>
              </a:endParaRPr>
            </a:p>
            <a:p>
              <a:pPr marL="125258" marR="0" lvl="0" indent="-125258" algn="l" rtl="0">
                <a:lnSpc>
                  <a:spcPct val="115000"/>
                </a:lnSpc>
                <a:spcBef>
                  <a:spcPts val="0"/>
                </a:spcBef>
                <a:spcAft>
                  <a:spcPts val="0"/>
                </a:spcAft>
                <a:buClr>
                  <a:srgbClr val="0C57D3"/>
                </a:buClr>
                <a:buSzPts val="1305"/>
                <a:buFont typeface="Roboto"/>
                <a:buChar char="●"/>
              </a:pPr>
              <a:r>
                <a:rPr lang="en-US" sz="1305" b="0" i="0" u="none" strike="noStrike" cap="none">
                  <a:solidFill>
                    <a:srgbClr val="0C57D3"/>
                  </a:solidFill>
                  <a:latin typeface="Roboto"/>
                  <a:ea typeface="Roboto"/>
                  <a:cs typeface="Roboto"/>
                  <a:sym typeface="Roboto"/>
                </a:rPr>
                <a:t>Monitor Engagement</a:t>
              </a:r>
              <a:endParaRPr sz="1305" b="0" i="0" u="none" strike="noStrike" cap="none">
                <a:solidFill>
                  <a:srgbClr val="0C57D3"/>
                </a:solidFill>
                <a:latin typeface="Roboto"/>
                <a:ea typeface="Roboto"/>
                <a:cs typeface="Roboto"/>
                <a:sym typeface="Roboto"/>
              </a:endParaRPr>
            </a:p>
          </p:txBody>
        </p:sp>
        <p:cxnSp>
          <p:nvCxnSpPr>
            <p:cNvPr id="175" name="Google Shape;175;p10"/>
            <p:cNvCxnSpPr/>
            <p:nvPr/>
          </p:nvCxnSpPr>
          <p:spPr>
            <a:xfrm>
              <a:off x="2180202" y="1695421"/>
              <a:ext cx="718500" cy="741900"/>
            </a:xfrm>
            <a:prstGeom prst="straightConnector1">
              <a:avLst/>
            </a:prstGeom>
            <a:noFill/>
            <a:ln w="9525" cap="flat" cmpd="sng">
              <a:solidFill>
                <a:srgbClr val="0D5CDF"/>
              </a:solidFill>
              <a:prstDash val="solid"/>
              <a:round/>
              <a:headEnd type="none" w="sm" len="sm"/>
              <a:tailEnd type="none" w="sm" len="sm"/>
            </a:ln>
          </p:spPr>
        </p:cxnSp>
        <p:sp>
          <p:nvSpPr>
            <p:cNvPr id="176" name="Google Shape;176;p10"/>
            <p:cNvSpPr/>
            <p:nvPr/>
          </p:nvSpPr>
          <p:spPr>
            <a:xfrm flipH="1">
              <a:off x="1083025" y="2306625"/>
              <a:ext cx="1834800" cy="143400"/>
            </a:xfrm>
            <a:prstGeom prst="parallelogram">
              <a:avLst>
                <a:gd name="adj" fmla="val 96952"/>
              </a:avLst>
            </a:prstGeom>
            <a:solidFill>
              <a:srgbClr val="0D5CDF"/>
            </a:solidFill>
            <a:ln>
              <a:noFill/>
            </a:ln>
          </p:spPr>
          <p:txBody>
            <a:bodyPr spcFirstLastPara="1" wrap="square" lIns="133575" tIns="133575" rIns="133575" bIns="133575" anchor="ctr" anchorCtr="0">
              <a:noAutofit/>
            </a:bodyPr>
            <a:lstStyle/>
            <a:p>
              <a:pPr marL="0" marR="0" lvl="0" indent="0" algn="l" rtl="0">
                <a:lnSpc>
                  <a:spcPct val="100000"/>
                </a:lnSpc>
                <a:spcBef>
                  <a:spcPts val="0"/>
                </a:spcBef>
                <a:spcAft>
                  <a:spcPts val="0"/>
                </a:spcAft>
                <a:buClr>
                  <a:srgbClr val="000000"/>
                </a:buClr>
                <a:buSzPts val="2082"/>
                <a:buFont typeface="Arial"/>
                <a:buNone/>
              </a:pPr>
              <a:r>
                <a:rPr lang="en-US" sz="2082" b="0" i="0" u="none" strike="noStrike" cap="none">
                  <a:solidFill>
                    <a:srgbClr val="000000"/>
                  </a:solidFill>
                  <a:latin typeface="Arial"/>
                  <a:ea typeface="Arial"/>
                  <a:cs typeface="Arial"/>
                  <a:sym typeface="Arial"/>
                </a:rPr>
                <a:t>  </a:t>
              </a:r>
              <a:endParaRPr sz="2082" b="0" i="0" u="none" strike="noStrike" cap="none">
                <a:solidFill>
                  <a:srgbClr val="000000"/>
                </a:solidFill>
                <a:latin typeface="Arial"/>
                <a:ea typeface="Arial"/>
                <a:cs typeface="Arial"/>
                <a:sym typeface="Arial"/>
              </a:endParaRPr>
            </a:p>
          </p:txBody>
        </p:sp>
        <p:sp>
          <p:nvSpPr>
            <p:cNvPr id="177" name="Google Shape;177;p10"/>
            <p:cNvSpPr/>
            <p:nvPr/>
          </p:nvSpPr>
          <p:spPr>
            <a:xfrm>
              <a:off x="1083125" y="2460449"/>
              <a:ext cx="1834800" cy="143400"/>
            </a:xfrm>
            <a:prstGeom prst="parallelogram">
              <a:avLst>
                <a:gd name="adj" fmla="val 96952"/>
              </a:avLst>
            </a:prstGeom>
            <a:solidFill>
              <a:srgbClr val="0942A1"/>
            </a:solidFill>
            <a:ln>
              <a:noFill/>
            </a:ln>
          </p:spPr>
          <p:txBody>
            <a:bodyPr spcFirstLastPara="1" wrap="square" lIns="133575" tIns="133575" rIns="133575" bIns="133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78" name="Google Shape;178;p10"/>
          <p:cNvGrpSpPr/>
          <p:nvPr/>
        </p:nvGrpSpPr>
        <p:grpSpPr>
          <a:xfrm>
            <a:off x="2947244" y="1828608"/>
            <a:ext cx="2680972" cy="3351289"/>
            <a:chOff x="1083025" y="1595550"/>
            <a:chExt cx="1834900" cy="2293675"/>
          </a:xfrm>
        </p:grpSpPr>
        <p:sp>
          <p:nvSpPr>
            <p:cNvPr id="179" name="Google Shape;179;p10"/>
            <p:cNvSpPr txBox="1"/>
            <p:nvPr/>
          </p:nvSpPr>
          <p:spPr>
            <a:xfrm>
              <a:off x="1539551" y="1595550"/>
              <a:ext cx="689100" cy="221700"/>
            </a:xfrm>
            <a:prstGeom prst="rect">
              <a:avLst/>
            </a:prstGeom>
            <a:noFill/>
            <a:ln>
              <a:noFill/>
            </a:ln>
          </p:spPr>
          <p:txBody>
            <a:bodyPr spcFirstLastPara="1" wrap="square" lIns="133575" tIns="133575" rIns="133575" bIns="133575" anchor="t" anchorCtr="0">
              <a:noAutofit/>
            </a:bodyPr>
            <a:lstStyle/>
            <a:p>
              <a:pPr marL="0" marR="0" lvl="0" indent="0" algn="ctr" rtl="0">
                <a:lnSpc>
                  <a:spcPct val="115000"/>
                </a:lnSpc>
                <a:spcBef>
                  <a:spcPts val="0"/>
                </a:spcBef>
                <a:spcAft>
                  <a:spcPts val="2301"/>
                </a:spcAft>
                <a:buClr>
                  <a:srgbClr val="000000"/>
                </a:buClr>
                <a:buSzPts val="1305"/>
                <a:buFont typeface="Arial"/>
                <a:buNone/>
              </a:pPr>
              <a:r>
                <a:rPr lang="en-US" sz="1305" b="0" i="0" u="none" strike="noStrike" cap="none">
                  <a:solidFill>
                    <a:srgbClr val="0C57D3"/>
                  </a:solidFill>
                  <a:latin typeface="Roboto"/>
                  <a:ea typeface="Roboto"/>
                  <a:cs typeface="Roboto"/>
                  <a:sym typeface="Roboto"/>
                </a:rPr>
                <a:t>MONTHS 4-6 </a:t>
              </a:r>
              <a:endParaRPr sz="1305" b="0" i="0" u="none" strike="noStrike" cap="none">
                <a:solidFill>
                  <a:srgbClr val="0C57D3"/>
                </a:solidFill>
                <a:latin typeface="Roboto"/>
                <a:ea typeface="Roboto"/>
                <a:cs typeface="Roboto"/>
                <a:sym typeface="Roboto"/>
              </a:endParaRPr>
            </a:p>
          </p:txBody>
        </p:sp>
        <p:sp>
          <p:nvSpPr>
            <p:cNvPr id="180" name="Google Shape;180;p10"/>
            <p:cNvSpPr txBox="1"/>
            <p:nvPr/>
          </p:nvSpPr>
          <p:spPr>
            <a:xfrm>
              <a:off x="1235825" y="2695023"/>
              <a:ext cx="1559100" cy="456900"/>
            </a:xfrm>
            <a:prstGeom prst="rect">
              <a:avLst/>
            </a:prstGeom>
            <a:noFill/>
            <a:ln>
              <a:noFill/>
            </a:ln>
          </p:spPr>
          <p:txBody>
            <a:bodyPr spcFirstLastPara="1" wrap="square" lIns="133575" tIns="133575" rIns="133575" bIns="133575" anchor="ctr" anchorCtr="0">
              <a:noAutofit/>
            </a:bodyPr>
            <a:lstStyle/>
            <a:p>
              <a:pPr marL="0" marR="0" lvl="0" indent="0" algn="l" rtl="0">
                <a:lnSpc>
                  <a:spcPct val="115000"/>
                </a:lnSpc>
                <a:spcBef>
                  <a:spcPts val="0"/>
                </a:spcBef>
                <a:spcAft>
                  <a:spcPts val="0"/>
                </a:spcAft>
                <a:buClr>
                  <a:srgbClr val="000000"/>
                </a:buClr>
                <a:buSzPts val="1524"/>
                <a:buFont typeface="Arial"/>
                <a:buNone/>
              </a:pPr>
              <a:r>
                <a:rPr lang="en-US" sz="1524" b="1" i="0" u="none" strike="noStrike" cap="none">
                  <a:solidFill>
                    <a:srgbClr val="0C57D3"/>
                  </a:solidFill>
                  <a:latin typeface="Roboto"/>
                  <a:ea typeface="Roboto"/>
                  <a:cs typeface="Roboto"/>
                  <a:sym typeface="Roboto"/>
                </a:rPr>
                <a:t>Phase 2: Deepening Understanding and Addressing Skepticism</a:t>
              </a:r>
              <a:endParaRPr sz="1524" b="1" i="0" u="none" strike="noStrike" cap="none">
                <a:solidFill>
                  <a:srgbClr val="0C57D3"/>
                </a:solidFill>
                <a:latin typeface="Roboto"/>
                <a:ea typeface="Roboto"/>
                <a:cs typeface="Roboto"/>
                <a:sym typeface="Roboto"/>
              </a:endParaRPr>
            </a:p>
          </p:txBody>
        </p:sp>
        <p:sp>
          <p:nvSpPr>
            <p:cNvPr id="181" name="Google Shape;181;p10"/>
            <p:cNvSpPr txBox="1"/>
            <p:nvPr/>
          </p:nvSpPr>
          <p:spPr>
            <a:xfrm>
              <a:off x="1215700" y="3151825"/>
              <a:ext cx="1545600" cy="737400"/>
            </a:xfrm>
            <a:prstGeom prst="rect">
              <a:avLst/>
            </a:prstGeom>
            <a:noFill/>
            <a:ln>
              <a:noFill/>
            </a:ln>
          </p:spPr>
          <p:txBody>
            <a:bodyPr spcFirstLastPara="1" wrap="square" lIns="133575" tIns="133575" rIns="133575" bIns="133575" anchor="t" anchorCtr="0">
              <a:noAutofit/>
            </a:bodyPr>
            <a:lstStyle/>
            <a:p>
              <a:pPr marL="62630" marR="0" lvl="0" indent="-62630" algn="l" rtl="0">
                <a:lnSpc>
                  <a:spcPct val="115000"/>
                </a:lnSpc>
                <a:spcBef>
                  <a:spcPts val="0"/>
                </a:spcBef>
                <a:spcAft>
                  <a:spcPts val="0"/>
                </a:spcAft>
                <a:buClr>
                  <a:srgbClr val="0C57D3"/>
                </a:buClr>
                <a:buSzPts val="1305"/>
                <a:buFont typeface="Roboto"/>
                <a:buChar char="●"/>
              </a:pPr>
              <a:r>
                <a:rPr lang="en-US" sz="1305" b="0" i="0" u="none" strike="noStrike" cap="none">
                  <a:solidFill>
                    <a:srgbClr val="0C57D3"/>
                  </a:solidFill>
                  <a:latin typeface="Roboto"/>
                  <a:ea typeface="Roboto"/>
                  <a:cs typeface="Roboto"/>
                  <a:sym typeface="Roboto"/>
                </a:rPr>
                <a:t>Highlight profession and patient care benefits</a:t>
              </a:r>
              <a:endParaRPr sz="1305" b="0" i="0" u="none" strike="noStrike" cap="none">
                <a:solidFill>
                  <a:srgbClr val="0C57D3"/>
                </a:solidFill>
                <a:latin typeface="Roboto"/>
                <a:ea typeface="Roboto"/>
                <a:cs typeface="Roboto"/>
                <a:sym typeface="Roboto"/>
              </a:endParaRPr>
            </a:p>
            <a:p>
              <a:pPr marL="62630" marR="0" lvl="0" indent="-62630" algn="l" rtl="0">
                <a:lnSpc>
                  <a:spcPct val="115000"/>
                </a:lnSpc>
                <a:spcBef>
                  <a:spcPts val="0"/>
                </a:spcBef>
                <a:spcAft>
                  <a:spcPts val="0"/>
                </a:spcAft>
                <a:buClr>
                  <a:srgbClr val="0C57D3"/>
                </a:buClr>
                <a:buSzPts val="1305"/>
                <a:buFont typeface="Roboto"/>
                <a:buChar char="●"/>
              </a:pPr>
              <a:r>
                <a:rPr lang="en-US" sz="1305" b="0" i="0" u="none" strike="noStrike" cap="none">
                  <a:solidFill>
                    <a:srgbClr val="0C57D3"/>
                  </a:solidFill>
                  <a:latin typeface="Roboto"/>
                  <a:ea typeface="Roboto"/>
                  <a:cs typeface="Roboto"/>
                  <a:sym typeface="Roboto"/>
                </a:rPr>
                <a:t>Address Doubts </a:t>
              </a:r>
              <a:endParaRPr sz="1305" b="0" i="0" u="none" strike="noStrike" cap="none">
                <a:solidFill>
                  <a:srgbClr val="0C57D3"/>
                </a:solidFill>
                <a:latin typeface="Roboto"/>
                <a:ea typeface="Roboto"/>
                <a:cs typeface="Roboto"/>
                <a:sym typeface="Roboto"/>
              </a:endParaRPr>
            </a:p>
            <a:p>
              <a:pPr marL="62630" marR="0" lvl="0" indent="-62630" algn="l" rtl="0">
                <a:lnSpc>
                  <a:spcPct val="115000"/>
                </a:lnSpc>
                <a:spcBef>
                  <a:spcPts val="0"/>
                </a:spcBef>
                <a:spcAft>
                  <a:spcPts val="0"/>
                </a:spcAft>
                <a:buClr>
                  <a:srgbClr val="0C57D3"/>
                </a:buClr>
                <a:buSzPts val="1305"/>
                <a:buFont typeface="Roboto"/>
                <a:buChar char="●"/>
              </a:pPr>
              <a:r>
                <a:rPr lang="en-US" sz="1305" b="0" i="0" u="none" strike="noStrike" cap="none">
                  <a:solidFill>
                    <a:srgbClr val="0C57D3"/>
                  </a:solidFill>
                  <a:latin typeface="Roboto"/>
                  <a:ea typeface="Roboto"/>
                  <a:cs typeface="Roboto"/>
                  <a:sym typeface="Roboto"/>
                </a:rPr>
                <a:t>Midpoint review, analyze impact/donation trends</a:t>
              </a:r>
              <a:endParaRPr sz="1305" b="0" i="0" u="none" strike="noStrike" cap="none">
                <a:solidFill>
                  <a:srgbClr val="0C57D3"/>
                </a:solidFill>
                <a:latin typeface="Roboto"/>
                <a:ea typeface="Roboto"/>
                <a:cs typeface="Roboto"/>
                <a:sym typeface="Roboto"/>
              </a:endParaRPr>
            </a:p>
          </p:txBody>
        </p:sp>
        <p:cxnSp>
          <p:nvCxnSpPr>
            <p:cNvPr id="182" name="Google Shape;182;p10"/>
            <p:cNvCxnSpPr/>
            <p:nvPr/>
          </p:nvCxnSpPr>
          <p:spPr>
            <a:xfrm>
              <a:off x="2180202" y="1695421"/>
              <a:ext cx="718500" cy="741900"/>
            </a:xfrm>
            <a:prstGeom prst="straightConnector1">
              <a:avLst/>
            </a:prstGeom>
            <a:noFill/>
            <a:ln w="9525" cap="flat" cmpd="sng">
              <a:solidFill>
                <a:srgbClr val="0D5CDF"/>
              </a:solidFill>
              <a:prstDash val="solid"/>
              <a:round/>
              <a:headEnd type="none" w="sm" len="sm"/>
              <a:tailEnd type="none" w="sm" len="sm"/>
            </a:ln>
          </p:spPr>
        </p:cxnSp>
        <p:sp>
          <p:nvSpPr>
            <p:cNvPr id="183" name="Google Shape;183;p10"/>
            <p:cNvSpPr/>
            <p:nvPr/>
          </p:nvSpPr>
          <p:spPr>
            <a:xfrm flipH="1">
              <a:off x="1083025" y="2306625"/>
              <a:ext cx="1834800" cy="143400"/>
            </a:xfrm>
            <a:prstGeom prst="parallelogram">
              <a:avLst>
                <a:gd name="adj" fmla="val 96952"/>
              </a:avLst>
            </a:prstGeom>
            <a:solidFill>
              <a:srgbClr val="0D5CDF"/>
            </a:solidFill>
            <a:ln>
              <a:noFill/>
            </a:ln>
          </p:spPr>
          <p:txBody>
            <a:bodyPr spcFirstLastPara="1" wrap="square" lIns="133575" tIns="133575" rIns="133575" bIns="133575" anchor="ctr" anchorCtr="0">
              <a:noAutofit/>
            </a:bodyPr>
            <a:lstStyle/>
            <a:p>
              <a:pPr marL="0" marR="0" lvl="0" indent="0" algn="l" rtl="0">
                <a:lnSpc>
                  <a:spcPct val="100000"/>
                </a:lnSpc>
                <a:spcBef>
                  <a:spcPts val="0"/>
                </a:spcBef>
                <a:spcAft>
                  <a:spcPts val="0"/>
                </a:spcAft>
                <a:buClr>
                  <a:srgbClr val="000000"/>
                </a:buClr>
                <a:buSzPts val="2082"/>
                <a:buFont typeface="Arial"/>
                <a:buNone/>
              </a:pPr>
              <a:r>
                <a:rPr lang="en-US" sz="2082" b="0" i="0" u="none" strike="noStrike" cap="none">
                  <a:solidFill>
                    <a:srgbClr val="000000"/>
                  </a:solidFill>
                  <a:latin typeface="Arial"/>
                  <a:ea typeface="Arial"/>
                  <a:cs typeface="Arial"/>
                  <a:sym typeface="Arial"/>
                </a:rPr>
                <a:t>  </a:t>
              </a:r>
              <a:endParaRPr sz="2082" b="0" i="0" u="none" strike="noStrike" cap="none">
                <a:solidFill>
                  <a:srgbClr val="000000"/>
                </a:solidFill>
                <a:latin typeface="Arial"/>
                <a:ea typeface="Arial"/>
                <a:cs typeface="Arial"/>
                <a:sym typeface="Arial"/>
              </a:endParaRPr>
            </a:p>
          </p:txBody>
        </p:sp>
        <p:sp>
          <p:nvSpPr>
            <p:cNvPr id="184" name="Google Shape;184;p10"/>
            <p:cNvSpPr/>
            <p:nvPr/>
          </p:nvSpPr>
          <p:spPr>
            <a:xfrm>
              <a:off x="1083125" y="2460449"/>
              <a:ext cx="1834800" cy="143400"/>
            </a:xfrm>
            <a:prstGeom prst="parallelogram">
              <a:avLst>
                <a:gd name="adj" fmla="val 96952"/>
              </a:avLst>
            </a:prstGeom>
            <a:solidFill>
              <a:srgbClr val="0942A1"/>
            </a:solidFill>
            <a:ln>
              <a:noFill/>
            </a:ln>
          </p:spPr>
          <p:txBody>
            <a:bodyPr spcFirstLastPara="1" wrap="square" lIns="133575" tIns="133575" rIns="133575" bIns="133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85" name="Google Shape;185;p10"/>
          <p:cNvGrpSpPr/>
          <p:nvPr/>
        </p:nvGrpSpPr>
        <p:grpSpPr>
          <a:xfrm>
            <a:off x="5448549" y="1827583"/>
            <a:ext cx="2680972" cy="3356070"/>
            <a:chOff x="1083025" y="1595559"/>
            <a:chExt cx="1834900" cy="2296947"/>
          </a:xfrm>
        </p:grpSpPr>
        <p:sp>
          <p:nvSpPr>
            <p:cNvPr id="186" name="Google Shape;186;p10"/>
            <p:cNvSpPr txBox="1"/>
            <p:nvPr/>
          </p:nvSpPr>
          <p:spPr>
            <a:xfrm>
              <a:off x="1539548" y="1595559"/>
              <a:ext cx="689100" cy="241200"/>
            </a:xfrm>
            <a:prstGeom prst="rect">
              <a:avLst/>
            </a:prstGeom>
            <a:noFill/>
            <a:ln>
              <a:noFill/>
            </a:ln>
          </p:spPr>
          <p:txBody>
            <a:bodyPr spcFirstLastPara="1" wrap="square" lIns="133575" tIns="133575" rIns="133575" bIns="133575" anchor="t" anchorCtr="0">
              <a:noAutofit/>
            </a:bodyPr>
            <a:lstStyle/>
            <a:p>
              <a:pPr marL="0" marR="0" lvl="0" indent="0" algn="ctr" rtl="0">
                <a:lnSpc>
                  <a:spcPct val="115000"/>
                </a:lnSpc>
                <a:spcBef>
                  <a:spcPts val="0"/>
                </a:spcBef>
                <a:spcAft>
                  <a:spcPts val="2301"/>
                </a:spcAft>
                <a:buClr>
                  <a:srgbClr val="000000"/>
                </a:buClr>
                <a:buSzPts val="1305"/>
                <a:buFont typeface="Arial"/>
                <a:buNone/>
              </a:pPr>
              <a:r>
                <a:rPr lang="en-US" sz="1305" b="0" i="0" u="none" strike="noStrike" cap="none">
                  <a:solidFill>
                    <a:schemeClr val="accent4"/>
                  </a:solidFill>
                  <a:latin typeface="Roboto"/>
                  <a:ea typeface="Roboto"/>
                  <a:cs typeface="Roboto"/>
                  <a:sym typeface="Roboto"/>
                </a:rPr>
                <a:t>MONTHS 7-9</a:t>
              </a:r>
              <a:endParaRPr sz="1305" b="0" i="0" u="none" strike="noStrike" cap="none">
                <a:solidFill>
                  <a:schemeClr val="accent4"/>
                </a:solidFill>
                <a:latin typeface="Roboto"/>
                <a:ea typeface="Roboto"/>
                <a:cs typeface="Roboto"/>
                <a:sym typeface="Roboto"/>
              </a:endParaRPr>
            </a:p>
          </p:txBody>
        </p:sp>
        <p:sp>
          <p:nvSpPr>
            <p:cNvPr id="187" name="Google Shape;187;p10"/>
            <p:cNvSpPr txBox="1"/>
            <p:nvPr/>
          </p:nvSpPr>
          <p:spPr>
            <a:xfrm>
              <a:off x="1235825" y="2695025"/>
              <a:ext cx="1505100" cy="446400"/>
            </a:xfrm>
            <a:prstGeom prst="rect">
              <a:avLst/>
            </a:prstGeom>
            <a:noFill/>
            <a:ln>
              <a:noFill/>
            </a:ln>
          </p:spPr>
          <p:txBody>
            <a:bodyPr spcFirstLastPara="1" wrap="square" lIns="133575" tIns="133575" rIns="133575" bIns="133575" anchor="ctr" anchorCtr="0">
              <a:noAutofit/>
            </a:bodyPr>
            <a:lstStyle/>
            <a:p>
              <a:pPr marL="0" marR="0" lvl="0" indent="0" algn="l" rtl="0">
                <a:lnSpc>
                  <a:spcPct val="115000"/>
                </a:lnSpc>
                <a:spcBef>
                  <a:spcPts val="0"/>
                </a:spcBef>
                <a:spcAft>
                  <a:spcPts val="0"/>
                </a:spcAft>
                <a:buClr>
                  <a:srgbClr val="000000"/>
                </a:buClr>
                <a:buSzPts val="1524"/>
                <a:buFont typeface="Arial"/>
                <a:buNone/>
              </a:pPr>
              <a:r>
                <a:rPr lang="en-US" sz="1524" b="1" i="0" u="none" strike="noStrike" cap="none">
                  <a:solidFill>
                    <a:schemeClr val="accent4"/>
                  </a:solidFill>
                  <a:latin typeface="Roboto"/>
                  <a:ea typeface="Roboto"/>
                  <a:cs typeface="Roboto"/>
                  <a:sym typeface="Roboto"/>
                </a:rPr>
                <a:t>Phase 3a: Reinforcement </a:t>
              </a:r>
              <a:endParaRPr sz="1524" b="1" i="0" u="none" strike="noStrike" cap="none">
                <a:solidFill>
                  <a:schemeClr val="accent4"/>
                </a:solidFill>
                <a:latin typeface="Roboto"/>
                <a:ea typeface="Roboto"/>
                <a:cs typeface="Roboto"/>
                <a:sym typeface="Roboto"/>
              </a:endParaRPr>
            </a:p>
          </p:txBody>
        </p:sp>
        <p:sp>
          <p:nvSpPr>
            <p:cNvPr id="188" name="Google Shape;188;p10"/>
            <p:cNvSpPr txBox="1"/>
            <p:nvPr/>
          </p:nvSpPr>
          <p:spPr>
            <a:xfrm>
              <a:off x="1175036" y="3155106"/>
              <a:ext cx="1650900" cy="737400"/>
            </a:xfrm>
            <a:prstGeom prst="rect">
              <a:avLst/>
            </a:prstGeom>
            <a:noFill/>
            <a:ln>
              <a:noFill/>
            </a:ln>
          </p:spPr>
          <p:txBody>
            <a:bodyPr spcFirstLastPara="1" wrap="square" lIns="133575" tIns="133575" rIns="133575" bIns="133575" anchor="t" anchorCtr="0">
              <a:noAutofit/>
            </a:bodyPr>
            <a:lstStyle/>
            <a:p>
              <a:pPr marL="187888" marR="0" lvl="0" indent="-187888" algn="l" rtl="0">
                <a:lnSpc>
                  <a:spcPct val="115000"/>
                </a:lnSpc>
                <a:spcBef>
                  <a:spcPts val="0"/>
                </a:spcBef>
                <a:spcAft>
                  <a:spcPts val="0"/>
                </a:spcAft>
                <a:buClr>
                  <a:schemeClr val="accent4"/>
                </a:buClr>
                <a:buSzPts val="1305"/>
                <a:buFont typeface="Roboto"/>
                <a:buChar char="●"/>
              </a:pPr>
              <a:r>
                <a:rPr lang="en-US" sz="1305" b="0" i="0" u="none" strike="noStrike" cap="none">
                  <a:solidFill>
                    <a:schemeClr val="accent4"/>
                  </a:solidFill>
                  <a:latin typeface="Roboto"/>
                  <a:ea typeface="Roboto"/>
                  <a:cs typeface="Roboto"/>
                  <a:sym typeface="Roboto"/>
                </a:rPr>
                <a:t>Revisit impactful testimonial clips based on midpoint review</a:t>
              </a:r>
              <a:endParaRPr sz="1305" b="0" i="0" u="none" strike="noStrike" cap="none">
                <a:solidFill>
                  <a:schemeClr val="accent4"/>
                </a:solidFill>
                <a:latin typeface="Roboto"/>
                <a:ea typeface="Roboto"/>
                <a:cs typeface="Roboto"/>
                <a:sym typeface="Roboto"/>
              </a:endParaRPr>
            </a:p>
            <a:p>
              <a:pPr marL="187888" marR="0" lvl="0" indent="-187888" algn="l" rtl="0">
                <a:lnSpc>
                  <a:spcPct val="115000"/>
                </a:lnSpc>
                <a:spcBef>
                  <a:spcPts val="0"/>
                </a:spcBef>
                <a:spcAft>
                  <a:spcPts val="0"/>
                </a:spcAft>
                <a:buClr>
                  <a:schemeClr val="accent4"/>
                </a:buClr>
                <a:buSzPts val="1305"/>
                <a:buFont typeface="Roboto"/>
                <a:buChar char="●"/>
              </a:pPr>
              <a:r>
                <a:rPr lang="en-US" sz="1305" b="0" i="0" u="none" strike="noStrike" cap="none">
                  <a:solidFill>
                    <a:schemeClr val="accent4"/>
                  </a:solidFill>
                  <a:latin typeface="Roboto"/>
                  <a:ea typeface="Roboto"/>
                  <a:cs typeface="Roboto"/>
                  <a:sym typeface="Roboto"/>
                </a:rPr>
                <a:t>Consider gathering new testimonials if engagement </a:t>
              </a:r>
              <a:endParaRPr sz="1305" b="0" i="0" u="none" strike="noStrike" cap="none">
                <a:solidFill>
                  <a:schemeClr val="accent4"/>
                </a:solidFill>
                <a:latin typeface="Roboto"/>
                <a:ea typeface="Roboto"/>
                <a:cs typeface="Roboto"/>
                <a:sym typeface="Roboto"/>
              </a:endParaRPr>
            </a:p>
          </p:txBody>
        </p:sp>
        <p:cxnSp>
          <p:nvCxnSpPr>
            <p:cNvPr id="189" name="Google Shape;189;p10"/>
            <p:cNvCxnSpPr/>
            <p:nvPr/>
          </p:nvCxnSpPr>
          <p:spPr>
            <a:xfrm>
              <a:off x="2180202" y="1695421"/>
              <a:ext cx="718500" cy="741900"/>
            </a:xfrm>
            <a:prstGeom prst="straightConnector1">
              <a:avLst/>
            </a:prstGeom>
            <a:noFill/>
            <a:ln w="9525" cap="flat" cmpd="sng">
              <a:solidFill>
                <a:srgbClr val="F1C232"/>
              </a:solidFill>
              <a:prstDash val="solid"/>
              <a:round/>
              <a:headEnd type="none" w="sm" len="sm"/>
              <a:tailEnd type="none" w="sm" len="sm"/>
            </a:ln>
          </p:spPr>
        </p:cxnSp>
        <p:sp>
          <p:nvSpPr>
            <p:cNvPr id="190" name="Google Shape;190;p10"/>
            <p:cNvSpPr/>
            <p:nvPr/>
          </p:nvSpPr>
          <p:spPr>
            <a:xfrm flipH="1">
              <a:off x="1083025" y="2306625"/>
              <a:ext cx="1834800" cy="143400"/>
            </a:xfrm>
            <a:prstGeom prst="parallelogram">
              <a:avLst>
                <a:gd name="adj" fmla="val 96952"/>
              </a:avLst>
            </a:prstGeom>
            <a:solidFill>
              <a:srgbClr val="F1C232"/>
            </a:solidFill>
            <a:ln>
              <a:noFill/>
            </a:ln>
          </p:spPr>
          <p:txBody>
            <a:bodyPr spcFirstLastPara="1" wrap="square" lIns="133575" tIns="133575" rIns="133575" bIns="133575" anchor="ctr" anchorCtr="0">
              <a:noAutofit/>
            </a:bodyPr>
            <a:lstStyle/>
            <a:p>
              <a:pPr marL="0" marR="0" lvl="0" indent="0" algn="l" rtl="0">
                <a:lnSpc>
                  <a:spcPct val="100000"/>
                </a:lnSpc>
                <a:spcBef>
                  <a:spcPts val="0"/>
                </a:spcBef>
                <a:spcAft>
                  <a:spcPts val="0"/>
                </a:spcAft>
                <a:buClr>
                  <a:srgbClr val="000000"/>
                </a:buClr>
                <a:buSzPts val="2082"/>
                <a:buFont typeface="Arial"/>
                <a:buNone/>
              </a:pPr>
              <a:r>
                <a:rPr lang="en-US" sz="2082" b="0" i="0" u="none" strike="noStrike" cap="none">
                  <a:solidFill>
                    <a:schemeClr val="accent4"/>
                  </a:solidFill>
                  <a:latin typeface="Arial"/>
                  <a:ea typeface="Arial"/>
                  <a:cs typeface="Arial"/>
                  <a:sym typeface="Arial"/>
                </a:rPr>
                <a:t>  </a:t>
              </a:r>
              <a:endParaRPr sz="2082" b="0" i="0" u="none" strike="noStrike" cap="none">
                <a:solidFill>
                  <a:schemeClr val="accent4"/>
                </a:solidFill>
                <a:latin typeface="Arial"/>
                <a:ea typeface="Arial"/>
                <a:cs typeface="Arial"/>
                <a:sym typeface="Arial"/>
              </a:endParaRPr>
            </a:p>
          </p:txBody>
        </p:sp>
        <p:sp>
          <p:nvSpPr>
            <p:cNvPr id="191" name="Google Shape;191;p10"/>
            <p:cNvSpPr/>
            <p:nvPr/>
          </p:nvSpPr>
          <p:spPr>
            <a:xfrm>
              <a:off x="1083125" y="2460449"/>
              <a:ext cx="1834800" cy="143400"/>
            </a:xfrm>
            <a:prstGeom prst="parallelogram">
              <a:avLst>
                <a:gd name="adj" fmla="val 96952"/>
              </a:avLst>
            </a:prstGeom>
            <a:solidFill>
              <a:schemeClr val="accent4"/>
            </a:solidFill>
            <a:ln>
              <a:noFill/>
            </a:ln>
          </p:spPr>
          <p:txBody>
            <a:bodyPr spcFirstLastPara="1" wrap="square" lIns="133575" tIns="133575" rIns="133575" bIns="133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accent4"/>
                </a:solidFill>
                <a:latin typeface="Arial"/>
                <a:ea typeface="Arial"/>
                <a:cs typeface="Arial"/>
                <a:sym typeface="Arial"/>
              </a:endParaRPr>
            </a:p>
          </p:txBody>
        </p:sp>
      </p:grpSp>
      <p:grpSp>
        <p:nvGrpSpPr>
          <p:cNvPr id="192" name="Google Shape;192;p10"/>
          <p:cNvGrpSpPr/>
          <p:nvPr/>
        </p:nvGrpSpPr>
        <p:grpSpPr>
          <a:xfrm>
            <a:off x="7963439" y="1828608"/>
            <a:ext cx="2680972" cy="3351284"/>
            <a:chOff x="1083025" y="1595560"/>
            <a:chExt cx="1834900" cy="2293672"/>
          </a:xfrm>
        </p:grpSpPr>
        <p:sp>
          <p:nvSpPr>
            <p:cNvPr id="193" name="Google Shape;193;p10"/>
            <p:cNvSpPr txBox="1"/>
            <p:nvPr/>
          </p:nvSpPr>
          <p:spPr>
            <a:xfrm>
              <a:off x="1539555" y="1595560"/>
              <a:ext cx="689100" cy="243000"/>
            </a:xfrm>
            <a:prstGeom prst="rect">
              <a:avLst/>
            </a:prstGeom>
            <a:noFill/>
            <a:ln>
              <a:noFill/>
            </a:ln>
          </p:spPr>
          <p:txBody>
            <a:bodyPr spcFirstLastPara="1" wrap="square" lIns="133575" tIns="133575" rIns="133575" bIns="133575" anchor="t" anchorCtr="0">
              <a:noAutofit/>
            </a:bodyPr>
            <a:lstStyle/>
            <a:p>
              <a:pPr marL="0" marR="0" lvl="0" indent="0" algn="r" rtl="0">
                <a:lnSpc>
                  <a:spcPct val="115000"/>
                </a:lnSpc>
                <a:spcBef>
                  <a:spcPts val="0"/>
                </a:spcBef>
                <a:spcAft>
                  <a:spcPts val="2301"/>
                </a:spcAft>
                <a:buClr>
                  <a:srgbClr val="000000"/>
                </a:buClr>
                <a:buSzPts val="1305"/>
                <a:buFont typeface="Arial"/>
                <a:buNone/>
              </a:pPr>
              <a:r>
                <a:rPr lang="en-US" sz="1305" b="0" i="0" u="none" strike="noStrike" cap="none">
                  <a:solidFill>
                    <a:schemeClr val="accent4"/>
                  </a:solidFill>
                  <a:latin typeface="Roboto"/>
                  <a:ea typeface="Roboto"/>
                  <a:cs typeface="Roboto"/>
                  <a:sym typeface="Roboto"/>
                </a:rPr>
                <a:t>MONTHS 10-12</a:t>
              </a:r>
              <a:endParaRPr sz="1305" b="0" i="0" u="none" strike="noStrike" cap="none">
                <a:solidFill>
                  <a:schemeClr val="accent4"/>
                </a:solidFill>
                <a:latin typeface="Roboto"/>
                <a:ea typeface="Roboto"/>
                <a:cs typeface="Roboto"/>
                <a:sym typeface="Roboto"/>
              </a:endParaRPr>
            </a:p>
          </p:txBody>
        </p:sp>
        <p:sp>
          <p:nvSpPr>
            <p:cNvPr id="194" name="Google Shape;194;p10"/>
            <p:cNvSpPr txBox="1"/>
            <p:nvPr/>
          </p:nvSpPr>
          <p:spPr>
            <a:xfrm>
              <a:off x="1235825" y="2695025"/>
              <a:ext cx="1505100" cy="446400"/>
            </a:xfrm>
            <a:prstGeom prst="rect">
              <a:avLst/>
            </a:prstGeom>
            <a:noFill/>
            <a:ln>
              <a:noFill/>
            </a:ln>
          </p:spPr>
          <p:txBody>
            <a:bodyPr spcFirstLastPara="1" wrap="square" lIns="133575" tIns="133575" rIns="133575" bIns="133575" anchor="ctr" anchorCtr="0">
              <a:noAutofit/>
            </a:bodyPr>
            <a:lstStyle/>
            <a:p>
              <a:pPr marL="0" marR="0" lvl="0" indent="0" algn="l" rtl="0">
                <a:lnSpc>
                  <a:spcPct val="115000"/>
                </a:lnSpc>
                <a:spcBef>
                  <a:spcPts val="0"/>
                </a:spcBef>
                <a:spcAft>
                  <a:spcPts val="0"/>
                </a:spcAft>
                <a:buClr>
                  <a:schemeClr val="dk1"/>
                </a:buClr>
                <a:buSzPts val="1100"/>
                <a:buFont typeface="Arial"/>
                <a:buNone/>
              </a:pPr>
              <a:r>
                <a:rPr lang="en-US" sz="1524" b="1" i="0" u="none" strike="noStrike" cap="none">
                  <a:solidFill>
                    <a:schemeClr val="accent4"/>
                  </a:solidFill>
                  <a:latin typeface="Roboto"/>
                  <a:ea typeface="Roboto"/>
                  <a:cs typeface="Roboto"/>
                  <a:sym typeface="Roboto"/>
                </a:rPr>
                <a:t>Phase 3b: Year-End push</a:t>
              </a:r>
              <a:endParaRPr sz="1524" b="1" i="0" u="none" strike="noStrike" cap="none">
                <a:solidFill>
                  <a:schemeClr val="accent4"/>
                </a:solidFill>
                <a:latin typeface="Roboto"/>
                <a:ea typeface="Roboto"/>
                <a:cs typeface="Roboto"/>
                <a:sym typeface="Roboto"/>
              </a:endParaRPr>
            </a:p>
          </p:txBody>
        </p:sp>
        <p:sp>
          <p:nvSpPr>
            <p:cNvPr id="195" name="Google Shape;195;p10"/>
            <p:cNvSpPr txBox="1"/>
            <p:nvPr/>
          </p:nvSpPr>
          <p:spPr>
            <a:xfrm>
              <a:off x="1215697" y="3151832"/>
              <a:ext cx="1628400" cy="737400"/>
            </a:xfrm>
            <a:prstGeom prst="rect">
              <a:avLst/>
            </a:prstGeom>
            <a:noFill/>
            <a:ln>
              <a:noFill/>
            </a:ln>
          </p:spPr>
          <p:txBody>
            <a:bodyPr spcFirstLastPara="1" wrap="square" lIns="133575" tIns="133575" rIns="133575" bIns="133575" anchor="t" anchorCtr="0">
              <a:noAutofit/>
            </a:bodyPr>
            <a:lstStyle/>
            <a:p>
              <a:pPr marL="125258" marR="0" lvl="0" indent="-125258" algn="l" rtl="0">
                <a:lnSpc>
                  <a:spcPct val="115000"/>
                </a:lnSpc>
                <a:spcBef>
                  <a:spcPts val="0"/>
                </a:spcBef>
                <a:spcAft>
                  <a:spcPts val="0"/>
                </a:spcAft>
                <a:buClr>
                  <a:schemeClr val="accent4"/>
                </a:buClr>
                <a:buSzPts val="1305"/>
                <a:buFont typeface="Roboto"/>
                <a:buChar char="●"/>
              </a:pPr>
              <a:r>
                <a:rPr lang="en-US" sz="1305" b="0" i="0" u="none" strike="noStrike" cap="none">
                  <a:solidFill>
                    <a:schemeClr val="accent4"/>
                  </a:solidFill>
                  <a:latin typeface="Roboto"/>
                  <a:ea typeface="Roboto"/>
                  <a:cs typeface="Roboto"/>
                  <a:sym typeface="Roboto"/>
                </a:rPr>
                <a:t>PAC Competition Prep - release related testimonials </a:t>
              </a:r>
              <a:endParaRPr sz="1305" b="0" i="0" u="none" strike="noStrike" cap="none">
                <a:solidFill>
                  <a:schemeClr val="accent4"/>
                </a:solidFill>
                <a:latin typeface="Roboto"/>
                <a:ea typeface="Roboto"/>
                <a:cs typeface="Roboto"/>
                <a:sym typeface="Roboto"/>
              </a:endParaRPr>
            </a:p>
            <a:p>
              <a:pPr marL="125258" marR="0" lvl="0" indent="-125258" algn="l" rtl="0">
                <a:lnSpc>
                  <a:spcPct val="115000"/>
                </a:lnSpc>
                <a:spcBef>
                  <a:spcPts val="0"/>
                </a:spcBef>
                <a:spcAft>
                  <a:spcPts val="0"/>
                </a:spcAft>
                <a:buClr>
                  <a:schemeClr val="accent4"/>
                </a:buClr>
                <a:buSzPts val="1305"/>
                <a:buFont typeface="Roboto"/>
                <a:buChar char="●"/>
              </a:pPr>
              <a:r>
                <a:rPr lang="en-US" sz="1305" b="0" i="0" u="none" strike="noStrike" cap="none">
                  <a:solidFill>
                    <a:schemeClr val="accent4"/>
                  </a:solidFill>
                  <a:latin typeface="Roboto"/>
                  <a:ea typeface="Roboto"/>
                  <a:cs typeface="Roboto"/>
                  <a:sym typeface="Roboto"/>
                </a:rPr>
                <a:t>Share results of fundraising and advocacy wins</a:t>
              </a:r>
              <a:endParaRPr sz="1305" b="0" i="0" u="none" strike="noStrike" cap="none">
                <a:solidFill>
                  <a:schemeClr val="accent4"/>
                </a:solidFill>
                <a:latin typeface="Roboto"/>
                <a:ea typeface="Roboto"/>
                <a:cs typeface="Roboto"/>
                <a:sym typeface="Roboto"/>
              </a:endParaRPr>
            </a:p>
          </p:txBody>
        </p:sp>
        <p:cxnSp>
          <p:nvCxnSpPr>
            <p:cNvPr id="196" name="Google Shape;196;p10"/>
            <p:cNvCxnSpPr/>
            <p:nvPr/>
          </p:nvCxnSpPr>
          <p:spPr>
            <a:xfrm>
              <a:off x="2180202" y="1695421"/>
              <a:ext cx="718500" cy="741900"/>
            </a:xfrm>
            <a:prstGeom prst="straightConnector1">
              <a:avLst/>
            </a:prstGeom>
            <a:noFill/>
            <a:ln w="9525" cap="flat" cmpd="sng">
              <a:solidFill>
                <a:srgbClr val="F1C232"/>
              </a:solidFill>
              <a:prstDash val="solid"/>
              <a:round/>
              <a:headEnd type="none" w="sm" len="sm"/>
              <a:tailEnd type="none" w="sm" len="sm"/>
            </a:ln>
          </p:spPr>
        </p:cxnSp>
        <p:sp>
          <p:nvSpPr>
            <p:cNvPr id="197" name="Google Shape;197;p10"/>
            <p:cNvSpPr/>
            <p:nvPr/>
          </p:nvSpPr>
          <p:spPr>
            <a:xfrm flipH="1">
              <a:off x="1083025" y="2306625"/>
              <a:ext cx="1834800" cy="143400"/>
            </a:xfrm>
            <a:prstGeom prst="parallelogram">
              <a:avLst>
                <a:gd name="adj" fmla="val 96952"/>
              </a:avLst>
            </a:prstGeom>
            <a:solidFill>
              <a:srgbClr val="F1C232"/>
            </a:solidFill>
            <a:ln>
              <a:noFill/>
            </a:ln>
          </p:spPr>
          <p:txBody>
            <a:bodyPr spcFirstLastPara="1" wrap="square" lIns="133575" tIns="133575" rIns="133575" bIns="133575" anchor="ctr" anchorCtr="0">
              <a:noAutofit/>
            </a:bodyPr>
            <a:lstStyle/>
            <a:p>
              <a:pPr marL="0" marR="0" lvl="0" indent="0" algn="l" rtl="0">
                <a:lnSpc>
                  <a:spcPct val="100000"/>
                </a:lnSpc>
                <a:spcBef>
                  <a:spcPts val="0"/>
                </a:spcBef>
                <a:spcAft>
                  <a:spcPts val="0"/>
                </a:spcAft>
                <a:buClr>
                  <a:srgbClr val="000000"/>
                </a:buClr>
                <a:buSzPts val="2082"/>
                <a:buFont typeface="Arial"/>
                <a:buNone/>
              </a:pPr>
              <a:r>
                <a:rPr lang="en-US" sz="2082" b="0" i="0" u="none" strike="noStrike" cap="none">
                  <a:solidFill>
                    <a:srgbClr val="000000"/>
                  </a:solidFill>
                  <a:latin typeface="Arial"/>
                  <a:ea typeface="Arial"/>
                  <a:cs typeface="Arial"/>
                  <a:sym typeface="Arial"/>
                </a:rPr>
                <a:t>  </a:t>
              </a:r>
              <a:endParaRPr sz="2082" b="0" i="0" u="none" strike="noStrike" cap="none">
                <a:solidFill>
                  <a:srgbClr val="000000"/>
                </a:solidFill>
                <a:latin typeface="Arial"/>
                <a:ea typeface="Arial"/>
                <a:cs typeface="Arial"/>
                <a:sym typeface="Arial"/>
              </a:endParaRPr>
            </a:p>
          </p:txBody>
        </p:sp>
        <p:sp>
          <p:nvSpPr>
            <p:cNvPr id="198" name="Google Shape;198;p10"/>
            <p:cNvSpPr/>
            <p:nvPr/>
          </p:nvSpPr>
          <p:spPr>
            <a:xfrm>
              <a:off x="1083125" y="2460449"/>
              <a:ext cx="1834800" cy="143400"/>
            </a:xfrm>
            <a:prstGeom prst="parallelogram">
              <a:avLst>
                <a:gd name="adj" fmla="val 96952"/>
              </a:avLst>
            </a:prstGeom>
            <a:solidFill>
              <a:schemeClr val="accent4"/>
            </a:solidFill>
            <a:ln>
              <a:noFill/>
            </a:ln>
          </p:spPr>
          <p:txBody>
            <a:bodyPr spcFirstLastPara="1" wrap="square" lIns="133575" tIns="133575" rIns="133575" bIns="133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99" name="Google Shape;199;p10"/>
          <p:cNvGrpSpPr/>
          <p:nvPr/>
        </p:nvGrpSpPr>
        <p:grpSpPr>
          <a:xfrm>
            <a:off x="10477813" y="2829983"/>
            <a:ext cx="1503150" cy="503973"/>
            <a:chOff x="1083025" y="2306625"/>
            <a:chExt cx="1834900" cy="297224"/>
          </a:xfrm>
        </p:grpSpPr>
        <p:sp>
          <p:nvSpPr>
            <p:cNvPr id="200" name="Google Shape;200;p10"/>
            <p:cNvSpPr/>
            <p:nvPr/>
          </p:nvSpPr>
          <p:spPr>
            <a:xfrm flipH="1">
              <a:off x="1083025" y="2306625"/>
              <a:ext cx="1834800" cy="143400"/>
            </a:xfrm>
            <a:prstGeom prst="parallelogram">
              <a:avLst>
                <a:gd name="adj" fmla="val 96952"/>
              </a:avLst>
            </a:prstGeom>
            <a:solidFill>
              <a:srgbClr val="0D5CDF"/>
            </a:solidFill>
            <a:ln>
              <a:noFill/>
            </a:ln>
          </p:spPr>
          <p:txBody>
            <a:bodyPr spcFirstLastPara="1" wrap="square" lIns="141450" tIns="141450" rIns="141450" bIns="141450" anchor="ctr" anchorCtr="0">
              <a:noAutofit/>
            </a:bodyPr>
            <a:lstStyle/>
            <a:p>
              <a:pPr marL="0" marR="0" lvl="0" indent="0" algn="l" rtl="0">
                <a:lnSpc>
                  <a:spcPct val="100000"/>
                </a:lnSpc>
                <a:spcBef>
                  <a:spcPts val="0"/>
                </a:spcBef>
                <a:spcAft>
                  <a:spcPts val="0"/>
                </a:spcAft>
                <a:buClr>
                  <a:srgbClr val="000000"/>
                </a:buClr>
                <a:buSzPts val="2204"/>
                <a:buFont typeface="Arial"/>
                <a:buNone/>
              </a:pPr>
              <a:r>
                <a:rPr lang="en-US" sz="2204" b="0" i="0" u="none" strike="noStrike" cap="none">
                  <a:solidFill>
                    <a:srgbClr val="000000"/>
                  </a:solidFill>
                  <a:latin typeface="Arial"/>
                  <a:ea typeface="Arial"/>
                  <a:cs typeface="Arial"/>
                  <a:sym typeface="Arial"/>
                </a:rPr>
                <a:t>  </a:t>
              </a:r>
              <a:endParaRPr sz="2204" b="0" i="0" u="none" strike="noStrike" cap="none">
                <a:solidFill>
                  <a:srgbClr val="000000"/>
                </a:solidFill>
                <a:latin typeface="Arial"/>
                <a:ea typeface="Arial"/>
                <a:cs typeface="Arial"/>
                <a:sym typeface="Arial"/>
              </a:endParaRPr>
            </a:p>
          </p:txBody>
        </p:sp>
        <p:sp>
          <p:nvSpPr>
            <p:cNvPr id="201" name="Google Shape;201;p10"/>
            <p:cNvSpPr/>
            <p:nvPr/>
          </p:nvSpPr>
          <p:spPr>
            <a:xfrm>
              <a:off x="1083125" y="2460449"/>
              <a:ext cx="1834800" cy="143400"/>
            </a:xfrm>
            <a:prstGeom prst="parallelogram">
              <a:avLst>
                <a:gd name="adj" fmla="val 96952"/>
              </a:avLst>
            </a:prstGeom>
            <a:solidFill>
              <a:srgbClr val="1C4587"/>
            </a:solidFill>
            <a:ln>
              <a:noFill/>
            </a:ln>
          </p:spPr>
          <p:txBody>
            <a:bodyPr spcFirstLastPara="1" wrap="square" lIns="141450" tIns="141450" rIns="141450" bIns="141450" anchor="ctr" anchorCtr="0">
              <a:noAutofit/>
            </a:bodyPr>
            <a:lstStyle/>
            <a:p>
              <a:pPr marL="0" marR="0" lvl="0" indent="0" algn="l" rtl="0">
                <a:lnSpc>
                  <a:spcPct val="100000"/>
                </a:lnSpc>
                <a:spcBef>
                  <a:spcPts val="0"/>
                </a:spcBef>
                <a:spcAft>
                  <a:spcPts val="0"/>
                </a:spcAft>
                <a:buClr>
                  <a:srgbClr val="000000"/>
                </a:buClr>
                <a:buSzPts val="1534"/>
                <a:buFont typeface="Arial"/>
                <a:buNone/>
              </a:pPr>
              <a:endParaRPr sz="1534" b="0" i="0" u="none" strike="noStrike" cap="none">
                <a:solidFill>
                  <a:srgbClr val="000000"/>
                </a:solidFill>
                <a:latin typeface="Arial"/>
                <a:ea typeface="Arial"/>
                <a:cs typeface="Arial"/>
                <a:sym typeface="Arial"/>
              </a:endParaRPr>
            </a:p>
          </p:txBody>
        </p:sp>
      </p:grpSp>
      <p:sp>
        <p:nvSpPr>
          <p:cNvPr id="202" name="Google Shape;202;p10"/>
          <p:cNvSpPr txBox="1"/>
          <p:nvPr/>
        </p:nvSpPr>
        <p:spPr>
          <a:xfrm>
            <a:off x="10446949" y="3715032"/>
            <a:ext cx="1503000" cy="1284600"/>
          </a:xfrm>
          <a:prstGeom prst="rect">
            <a:avLst/>
          </a:prstGeom>
          <a:noFill/>
          <a:ln>
            <a:noFill/>
          </a:ln>
        </p:spPr>
        <p:txBody>
          <a:bodyPr spcFirstLastPara="1" wrap="square" lIns="133575" tIns="133575" rIns="133575" bIns="133575" anchor="ctr" anchorCtr="0">
            <a:noAutofit/>
          </a:bodyPr>
          <a:lstStyle/>
          <a:p>
            <a:pPr marL="0" marR="0" lvl="0" indent="0" algn="ctr" rtl="0">
              <a:lnSpc>
                <a:spcPct val="115000"/>
              </a:lnSpc>
              <a:spcBef>
                <a:spcPts val="0"/>
              </a:spcBef>
              <a:spcAft>
                <a:spcPts val="0"/>
              </a:spcAft>
              <a:buClr>
                <a:srgbClr val="000000"/>
              </a:buClr>
              <a:buSzPts val="1524"/>
              <a:buFont typeface="Arial"/>
              <a:buNone/>
            </a:pPr>
            <a:r>
              <a:rPr lang="en-US" sz="1524" b="0" i="1" u="none" strike="noStrike" cap="none">
                <a:solidFill>
                  <a:srgbClr val="3D85C6"/>
                </a:solidFill>
                <a:latin typeface="Roboto"/>
                <a:ea typeface="Roboto"/>
                <a:cs typeface="Roboto"/>
                <a:sym typeface="Roboto"/>
              </a:rPr>
              <a:t>Repeat Campaign </a:t>
            </a:r>
            <a:endParaRPr sz="1524" b="0" i="1" u="none" strike="noStrike" cap="none">
              <a:solidFill>
                <a:srgbClr val="3D85C6"/>
              </a:solidFill>
              <a:latin typeface="Roboto"/>
              <a:ea typeface="Roboto"/>
              <a:cs typeface="Roboto"/>
              <a:sym typeface="Roboto"/>
            </a:endParaRPr>
          </a:p>
          <a:p>
            <a:pPr marL="0" marR="0" lvl="0" indent="0" algn="ctr" rtl="0">
              <a:lnSpc>
                <a:spcPct val="115000"/>
              </a:lnSpc>
              <a:spcBef>
                <a:spcPts val="0"/>
              </a:spcBef>
              <a:spcAft>
                <a:spcPts val="0"/>
              </a:spcAft>
              <a:buClr>
                <a:srgbClr val="000000"/>
              </a:buClr>
              <a:buSzPts val="1524"/>
              <a:buFont typeface="Arial"/>
              <a:buNone/>
            </a:pPr>
            <a:r>
              <a:rPr lang="en-US" sz="1524" b="0" i="1" u="none" strike="noStrike" cap="none">
                <a:solidFill>
                  <a:srgbClr val="3D85C6"/>
                </a:solidFill>
                <a:latin typeface="Roboto"/>
                <a:ea typeface="Roboto"/>
                <a:cs typeface="Roboto"/>
                <a:sym typeface="Roboto"/>
              </a:rPr>
              <a:t>OR </a:t>
            </a:r>
            <a:endParaRPr sz="1524" b="0" i="1" u="none" strike="noStrike" cap="none">
              <a:solidFill>
                <a:srgbClr val="3D85C6"/>
              </a:solidFill>
              <a:latin typeface="Roboto"/>
              <a:ea typeface="Roboto"/>
              <a:cs typeface="Roboto"/>
              <a:sym typeface="Roboto"/>
            </a:endParaRPr>
          </a:p>
          <a:p>
            <a:pPr marL="0" marR="0" lvl="0" indent="0" algn="ctr" rtl="0">
              <a:lnSpc>
                <a:spcPct val="115000"/>
              </a:lnSpc>
              <a:spcBef>
                <a:spcPts val="0"/>
              </a:spcBef>
              <a:spcAft>
                <a:spcPts val="0"/>
              </a:spcAft>
              <a:buClr>
                <a:srgbClr val="000000"/>
              </a:buClr>
              <a:buSzPts val="1524"/>
              <a:buFont typeface="Arial"/>
              <a:buNone/>
            </a:pPr>
            <a:r>
              <a:rPr lang="en-US" sz="1524" b="0" i="1" u="none" strike="noStrike" cap="none">
                <a:solidFill>
                  <a:srgbClr val="3D85C6"/>
                </a:solidFill>
                <a:latin typeface="Roboto"/>
                <a:ea typeface="Roboto"/>
                <a:cs typeface="Roboto"/>
                <a:sym typeface="Roboto"/>
              </a:rPr>
              <a:t>Readdress Approach</a:t>
            </a:r>
            <a:endParaRPr sz="1524" b="0" i="1" u="none" strike="noStrike" cap="none">
              <a:solidFill>
                <a:srgbClr val="3D85C6"/>
              </a:solidFill>
              <a:latin typeface="Roboto"/>
              <a:ea typeface="Roboto"/>
              <a:cs typeface="Roboto"/>
              <a:sym typeface="Roboto"/>
            </a:endParaRPr>
          </a:p>
        </p:txBody>
      </p:sp>
      <p:grpSp>
        <p:nvGrpSpPr>
          <p:cNvPr id="203" name="Google Shape;203;p10"/>
          <p:cNvGrpSpPr/>
          <p:nvPr/>
        </p:nvGrpSpPr>
        <p:grpSpPr>
          <a:xfrm>
            <a:off x="10978071" y="2829987"/>
            <a:ext cx="1006719" cy="503965"/>
            <a:chOff x="1461763" y="2208130"/>
            <a:chExt cx="1228905" cy="297219"/>
          </a:xfrm>
        </p:grpSpPr>
        <p:sp>
          <p:nvSpPr>
            <p:cNvPr id="204" name="Google Shape;204;p10"/>
            <p:cNvSpPr/>
            <p:nvPr/>
          </p:nvSpPr>
          <p:spPr>
            <a:xfrm flipH="1">
              <a:off x="1461763" y="2208130"/>
              <a:ext cx="1228800" cy="143400"/>
            </a:xfrm>
            <a:prstGeom prst="parallelogram">
              <a:avLst>
                <a:gd name="adj" fmla="val 0"/>
              </a:avLst>
            </a:prstGeom>
            <a:solidFill>
              <a:srgbClr val="0D5CDF"/>
            </a:solidFill>
            <a:ln>
              <a:noFill/>
            </a:ln>
          </p:spPr>
          <p:txBody>
            <a:bodyPr spcFirstLastPara="1" wrap="square" lIns="141450" tIns="141450" rIns="141450" bIns="141450" anchor="ctr" anchorCtr="0">
              <a:noAutofit/>
            </a:bodyPr>
            <a:lstStyle/>
            <a:p>
              <a:pPr marL="0" marR="0" lvl="0" indent="0" algn="l" rtl="0">
                <a:lnSpc>
                  <a:spcPct val="100000"/>
                </a:lnSpc>
                <a:spcBef>
                  <a:spcPts val="0"/>
                </a:spcBef>
                <a:spcAft>
                  <a:spcPts val="0"/>
                </a:spcAft>
                <a:buClr>
                  <a:srgbClr val="000000"/>
                </a:buClr>
                <a:buSzPts val="2204"/>
                <a:buFont typeface="Arial"/>
                <a:buNone/>
              </a:pPr>
              <a:r>
                <a:rPr lang="en-US" sz="2204" b="0" i="0" u="none" strike="noStrike" cap="none">
                  <a:solidFill>
                    <a:srgbClr val="000000"/>
                  </a:solidFill>
                  <a:latin typeface="Arial"/>
                  <a:ea typeface="Arial"/>
                  <a:cs typeface="Arial"/>
                  <a:sym typeface="Arial"/>
                </a:rPr>
                <a:t>  </a:t>
              </a:r>
              <a:endParaRPr sz="2204" b="0" i="0" u="none" strike="noStrike" cap="none">
                <a:solidFill>
                  <a:srgbClr val="000000"/>
                </a:solidFill>
                <a:latin typeface="Arial"/>
                <a:ea typeface="Arial"/>
                <a:cs typeface="Arial"/>
                <a:sym typeface="Arial"/>
              </a:endParaRPr>
            </a:p>
          </p:txBody>
        </p:sp>
        <p:sp>
          <p:nvSpPr>
            <p:cNvPr id="205" name="Google Shape;205;p10"/>
            <p:cNvSpPr/>
            <p:nvPr/>
          </p:nvSpPr>
          <p:spPr>
            <a:xfrm>
              <a:off x="1461868" y="2361949"/>
              <a:ext cx="1228800" cy="143400"/>
            </a:xfrm>
            <a:prstGeom prst="parallelogram">
              <a:avLst>
                <a:gd name="adj" fmla="val 0"/>
              </a:avLst>
            </a:prstGeom>
            <a:solidFill>
              <a:srgbClr val="1C4587"/>
            </a:solidFill>
            <a:ln>
              <a:noFill/>
            </a:ln>
          </p:spPr>
          <p:txBody>
            <a:bodyPr spcFirstLastPara="1" wrap="square" lIns="141450" tIns="141450" rIns="141450" bIns="141450" anchor="ctr" anchorCtr="0">
              <a:noAutofit/>
            </a:bodyPr>
            <a:lstStyle/>
            <a:p>
              <a:pPr marL="0" marR="0" lvl="0" indent="0" algn="l" rtl="0">
                <a:lnSpc>
                  <a:spcPct val="100000"/>
                </a:lnSpc>
                <a:spcBef>
                  <a:spcPts val="0"/>
                </a:spcBef>
                <a:spcAft>
                  <a:spcPts val="0"/>
                </a:spcAft>
                <a:buClr>
                  <a:srgbClr val="000000"/>
                </a:buClr>
                <a:buSzPts val="1534"/>
                <a:buFont typeface="Arial"/>
                <a:buNone/>
              </a:pPr>
              <a:endParaRPr sz="1534" b="0" i="0" u="none" strike="noStrike" cap="none">
                <a:solidFill>
                  <a:srgbClr val="000000"/>
                </a:solidFill>
                <a:latin typeface="Arial"/>
                <a:ea typeface="Arial"/>
                <a:cs typeface="Arial"/>
                <a:sym typeface="Arial"/>
              </a:endParaRPr>
            </a:p>
          </p:txBody>
        </p:sp>
      </p:grpSp>
      <p:pic>
        <p:nvPicPr>
          <p:cNvPr id="206" name="Google Shape;206;p10" descr="Video camera with solid fill"/>
          <p:cNvPicPr preferRelativeResize="0"/>
          <p:nvPr/>
        </p:nvPicPr>
        <p:blipFill rotWithShape="1">
          <a:blip r:embed="rId3">
            <a:alphaModFix/>
          </a:blip>
          <a:srcRect/>
          <a:stretch/>
        </p:blipFill>
        <p:spPr>
          <a:xfrm>
            <a:off x="2366911" y="4106261"/>
            <a:ext cx="323586" cy="323586"/>
          </a:xfrm>
          <a:prstGeom prst="rect">
            <a:avLst/>
          </a:prstGeom>
          <a:noFill/>
          <a:ln>
            <a:noFill/>
          </a:ln>
        </p:spPr>
      </p:pic>
      <p:pic>
        <p:nvPicPr>
          <p:cNvPr id="207" name="Google Shape;207;p10" descr="Clapper board with solid fill"/>
          <p:cNvPicPr preferRelativeResize="0"/>
          <p:nvPr/>
        </p:nvPicPr>
        <p:blipFill rotWithShape="1">
          <a:blip r:embed="rId4">
            <a:alphaModFix/>
          </a:blip>
          <a:srcRect/>
          <a:stretch/>
        </p:blipFill>
        <p:spPr>
          <a:xfrm>
            <a:off x="7608543" y="3577420"/>
            <a:ext cx="354900" cy="35490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Questrial"/>
              <a:buNone/>
            </a:pPr>
            <a:r>
              <a:rPr lang="en-US"/>
              <a:t>Recommendations for Next Steps</a:t>
            </a:r>
            <a:endParaRPr/>
          </a:p>
        </p:txBody>
      </p:sp>
      <p:sp>
        <p:nvSpPr>
          <p:cNvPr id="213" name="Google Shape;213;p11"/>
          <p:cNvSpPr txBox="1">
            <a:spLocks noGrp="1"/>
          </p:cNvSpPr>
          <p:nvPr>
            <p:ph type="body" idx="1"/>
          </p:nvPr>
        </p:nvSpPr>
        <p:spPr>
          <a:xfrm>
            <a:off x="838200" y="1825625"/>
            <a:ext cx="10515600" cy="4337400"/>
          </a:xfrm>
          <a:prstGeom prst="rect">
            <a:avLst/>
          </a:prstGeom>
          <a:noFill/>
          <a:ln>
            <a:noFill/>
          </a:ln>
        </p:spPr>
        <p:txBody>
          <a:bodyPr spcFirstLastPara="1" wrap="square" lIns="91425" tIns="45700" rIns="91425" bIns="45700" anchor="t" anchorCtr="0">
            <a:normAutofit/>
          </a:bodyPr>
          <a:lstStyle/>
          <a:p>
            <a:pPr marL="457200" lvl="0" indent="-342900" algn="l" rtl="0">
              <a:lnSpc>
                <a:spcPct val="90000"/>
              </a:lnSpc>
              <a:spcBef>
                <a:spcPts val="0"/>
              </a:spcBef>
              <a:spcAft>
                <a:spcPts val="0"/>
              </a:spcAft>
              <a:buSzPts val="1800"/>
              <a:buChar char="•"/>
            </a:pPr>
            <a:r>
              <a:rPr lang="en-US"/>
              <a:t>Transparency </a:t>
            </a:r>
            <a:endParaRPr/>
          </a:p>
          <a:p>
            <a:pPr marL="914400" lvl="1" indent="-342900" algn="l" rtl="0">
              <a:lnSpc>
                <a:spcPct val="90000"/>
              </a:lnSpc>
              <a:spcBef>
                <a:spcPts val="0"/>
              </a:spcBef>
              <a:spcAft>
                <a:spcPts val="0"/>
              </a:spcAft>
              <a:buSzPts val="1800"/>
              <a:buChar char="•"/>
            </a:pPr>
            <a:r>
              <a:rPr lang="en-US"/>
              <a:t>Consider listing the names of legislators supported by the ACCP-PAC</a:t>
            </a:r>
            <a:endParaRPr/>
          </a:p>
          <a:p>
            <a:pPr marL="914400" lvl="1" indent="-342900" algn="l" rtl="0">
              <a:lnSpc>
                <a:spcPct val="90000"/>
              </a:lnSpc>
              <a:spcBef>
                <a:spcPts val="0"/>
              </a:spcBef>
              <a:spcAft>
                <a:spcPts val="0"/>
              </a:spcAft>
              <a:buSzPts val="1800"/>
              <a:buChar char="•"/>
            </a:pPr>
            <a:r>
              <a:rPr lang="en-US"/>
              <a:t>Continue to advertise current advocacy efforts. </a:t>
            </a:r>
            <a:endParaRPr/>
          </a:p>
          <a:p>
            <a:pPr marL="914400" lvl="1" indent="-342900" algn="l" rtl="0">
              <a:lnSpc>
                <a:spcPct val="90000"/>
              </a:lnSpc>
              <a:spcBef>
                <a:spcPts val="0"/>
              </a:spcBef>
              <a:spcAft>
                <a:spcPts val="0"/>
              </a:spcAft>
              <a:buSzPts val="1800"/>
              <a:buChar char="•"/>
            </a:pPr>
            <a:r>
              <a:rPr lang="en-US"/>
              <a:t>Consider clips with PAC leaders discussing purpose and efforts. </a:t>
            </a:r>
            <a:endParaRPr/>
          </a:p>
          <a:p>
            <a:pPr marL="457200" lvl="0" indent="-342900" algn="l" rtl="0">
              <a:lnSpc>
                <a:spcPct val="90000"/>
              </a:lnSpc>
              <a:spcBef>
                <a:spcPts val="0"/>
              </a:spcBef>
              <a:spcAft>
                <a:spcPts val="0"/>
              </a:spcAft>
              <a:buSzPts val="1800"/>
              <a:buChar char="•"/>
            </a:pPr>
            <a:r>
              <a:rPr lang="en-US"/>
              <a:t>Incentives to donate</a:t>
            </a:r>
            <a:endParaRPr/>
          </a:p>
          <a:p>
            <a:pPr marL="914400" lvl="1" indent="-342900" algn="l" rtl="0">
              <a:lnSpc>
                <a:spcPct val="90000"/>
              </a:lnSpc>
              <a:spcBef>
                <a:spcPts val="0"/>
              </a:spcBef>
              <a:spcAft>
                <a:spcPts val="0"/>
              </a:spcAft>
              <a:buSzPts val="1800"/>
              <a:buChar char="•"/>
            </a:pPr>
            <a:r>
              <a:rPr lang="en-US"/>
              <a:t>PRN PAC Challenge is a key motivator for donation </a:t>
            </a:r>
            <a:endParaRPr/>
          </a:p>
          <a:p>
            <a:pPr marL="1371600" lvl="2" indent="-342900" algn="l" rtl="0">
              <a:lnSpc>
                <a:spcPct val="90000"/>
              </a:lnSpc>
              <a:spcBef>
                <a:spcPts val="0"/>
              </a:spcBef>
              <a:spcAft>
                <a:spcPts val="0"/>
              </a:spcAft>
              <a:buSzPts val="1800"/>
              <a:buChar char="•"/>
            </a:pPr>
            <a:r>
              <a:rPr lang="en-US"/>
              <a:t>→ Consider additional incentives for PRN PAC challenge winners </a:t>
            </a:r>
            <a:endParaRPr/>
          </a:p>
          <a:p>
            <a:pPr marL="914400" lvl="1" indent="-342900" algn="l" rtl="0">
              <a:lnSpc>
                <a:spcPct val="90000"/>
              </a:lnSpc>
              <a:spcBef>
                <a:spcPts val="0"/>
              </a:spcBef>
              <a:spcAft>
                <a:spcPts val="0"/>
              </a:spcAft>
              <a:buSzPts val="1800"/>
              <a:buChar char="•"/>
            </a:pPr>
            <a:r>
              <a:rPr lang="en-US"/>
              <a:t>Consider renaming “level” categories for donation</a:t>
            </a:r>
            <a:endParaRPr/>
          </a:p>
          <a:p>
            <a:pPr marL="457200" lvl="0" indent="-342900" algn="l" rtl="0">
              <a:lnSpc>
                <a:spcPct val="90000"/>
              </a:lnSpc>
              <a:spcBef>
                <a:spcPts val="0"/>
              </a:spcBef>
              <a:spcAft>
                <a:spcPts val="0"/>
              </a:spcAft>
              <a:buSzPts val="1800"/>
              <a:buChar char="•"/>
            </a:pPr>
            <a:r>
              <a:rPr lang="en-US"/>
              <a:t>PAC Captain engagement</a:t>
            </a:r>
            <a:endParaRPr/>
          </a:p>
          <a:p>
            <a:pPr marL="914400" lvl="1" indent="-342900" algn="l" rtl="0">
              <a:lnSpc>
                <a:spcPct val="90000"/>
              </a:lnSpc>
              <a:spcBef>
                <a:spcPts val="0"/>
              </a:spcBef>
              <a:spcAft>
                <a:spcPts val="0"/>
              </a:spcAft>
              <a:buSzPts val="1800"/>
              <a:buChar char="•"/>
            </a:pPr>
            <a:r>
              <a:rPr lang="en-US"/>
              <a:t>Send invitation email out to all PRN Chair elects </a:t>
            </a:r>
            <a:endParaRPr/>
          </a:p>
          <a:p>
            <a:pPr marL="914400" lvl="1" indent="-342900" algn="l" rtl="0">
              <a:lnSpc>
                <a:spcPct val="90000"/>
              </a:lnSpc>
              <a:spcBef>
                <a:spcPts val="0"/>
              </a:spcBef>
              <a:spcAft>
                <a:spcPts val="0"/>
              </a:spcAft>
              <a:buSzPts val="1800"/>
              <a:buChar char="•"/>
            </a:pPr>
            <a:r>
              <a:rPr lang="en-US"/>
              <a:t>Assess PAC Captain lists to ensure each PRN is represented</a:t>
            </a:r>
            <a:endParaRPr/>
          </a:p>
        </p:txBody>
      </p:sp>
      <p:sp>
        <p:nvSpPr>
          <p:cNvPr id="214" name="Google Shape;214;p11"/>
          <p:cNvSpPr/>
          <p:nvPr/>
        </p:nvSpPr>
        <p:spPr>
          <a:xfrm>
            <a:off x="9385175" y="3879900"/>
            <a:ext cx="2369900" cy="2327950"/>
          </a:xfrm>
          <a:prstGeom prst="flowChartInternalStorage">
            <a:avLst/>
          </a:prstGeom>
          <a:solidFill>
            <a:schemeClr val="lt2"/>
          </a:solidFill>
          <a:ln w="9525" cap="flat" cmpd="sng">
            <a:solidFill>
              <a:schemeClr val="dk2"/>
            </a:solidFill>
            <a:prstDash val="solid"/>
            <a:round/>
            <a:headEnd type="none" w="sm" len="sm"/>
            <a:tailEnd type="none" w="sm" len="sm"/>
          </a:ln>
          <a:effectLst>
            <a:outerShdw blurRad="57150" dist="19050" dir="5400000" algn="bl" rotWithShape="0">
              <a:srgbClr val="000000">
                <a:alpha val="49803"/>
              </a:srgbClr>
            </a:outerShdw>
          </a:effectLst>
        </p:spPr>
        <p:txBody>
          <a:bodyPr spcFirstLastPara="1" wrap="square" lIns="91425" tIns="91425" rIns="91425" bIns="91425" anchor="t" anchorCtr="0">
            <a:noAutofit/>
          </a:bodyPr>
          <a:lstStyle/>
          <a:p>
            <a:pPr marL="0" marR="0" lvl="0" indent="0" algn="l" rtl="0">
              <a:lnSpc>
                <a:spcPct val="90000"/>
              </a:lnSpc>
              <a:spcBef>
                <a:spcPts val="0"/>
              </a:spcBef>
              <a:spcAft>
                <a:spcPts val="0"/>
              </a:spcAft>
              <a:buClr>
                <a:srgbClr val="000000"/>
              </a:buClr>
              <a:buSzPts val="1600"/>
              <a:buFont typeface="Arial"/>
              <a:buNone/>
            </a:pPr>
            <a:r>
              <a:rPr lang="en-US" sz="1600" b="0" i="0" u="none" strike="noStrike" cap="none">
                <a:solidFill>
                  <a:schemeClr val="dk1"/>
                </a:solidFill>
                <a:latin typeface="Calibri"/>
                <a:ea typeface="Calibri"/>
                <a:cs typeface="Calibri"/>
                <a:sym typeface="Calibri"/>
              </a:rPr>
              <a:t>Email information on: </a:t>
            </a:r>
            <a:endParaRPr sz="1600" b="0" i="0" u="none" strike="noStrike" cap="none">
              <a:solidFill>
                <a:schemeClr val="dk1"/>
              </a:solidFill>
              <a:latin typeface="Calibri"/>
              <a:ea typeface="Calibri"/>
              <a:cs typeface="Calibri"/>
              <a:sym typeface="Calibri"/>
            </a:endParaRPr>
          </a:p>
          <a:p>
            <a:pPr marL="457200" marR="0" lvl="0" indent="-330200" algn="l" rtl="0">
              <a:lnSpc>
                <a:spcPct val="90000"/>
              </a:lnSpc>
              <a:spcBef>
                <a:spcPts val="0"/>
              </a:spcBef>
              <a:spcAft>
                <a:spcPts val="0"/>
              </a:spcAft>
              <a:buClr>
                <a:schemeClr val="dk1"/>
              </a:buClr>
              <a:buSzPts val="1600"/>
              <a:buFont typeface="Calibri"/>
              <a:buChar char="★"/>
            </a:pPr>
            <a:r>
              <a:rPr lang="en-US" sz="1600" b="0" i="0" u="none" strike="noStrike" cap="none">
                <a:solidFill>
                  <a:schemeClr val="dk1"/>
                </a:solidFill>
                <a:latin typeface="Calibri"/>
                <a:ea typeface="Calibri"/>
                <a:cs typeface="Calibri"/>
                <a:sym typeface="Calibri"/>
              </a:rPr>
              <a:t>Expectations</a:t>
            </a:r>
            <a:endParaRPr sz="1600" b="0" i="0" u="none" strike="noStrike" cap="none">
              <a:solidFill>
                <a:schemeClr val="dk1"/>
              </a:solidFill>
              <a:latin typeface="Calibri"/>
              <a:ea typeface="Calibri"/>
              <a:cs typeface="Calibri"/>
              <a:sym typeface="Calibri"/>
            </a:endParaRPr>
          </a:p>
          <a:p>
            <a:pPr marL="457200" marR="0" lvl="0" indent="-330200" algn="l" rtl="0">
              <a:lnSpc>
                <a:spcPct val="90000"/>
              </a:lnSpc>
              <a:spcBef>
                <a:spcPts val="0"/>
              </a:spcBef>
              <a:spcAft>
                <a:spcPts val="0"/>
              </a:spcAft>
              <a:buClr>
                <a:schemeClr val="dk1"/>
              </a:buClr>
              <a:buSzPts val="1600"/>
              <a:buFont typeface="Calibri"/>
              <a:buChar char="★"/>
            </a:pPr>
            <a:r>
              <a:rPr lang="en-US" sz="1600" b="0" i="0" u="none" strike="noStrike" cap="none">
                <a:solidFill>
                  <a:schemeClr val="dk1"/>
                </a:solidFill>
                <a:latin typeface="Calibri"/>
                <a:ea typeface="Calibri"/>
                <a:cs typeface="Calibri"/>
                <a:sym typeface="Calibri"/>
              </a:rPr>
              <a:t>Time commitment </a:t>
            </a:r>
            <a:endParaRPr sz="1600" b="0" i="0" u="none" strike="noStrike" cap="none">
              <a:solidFill>
                <a:schemeClr val="dk1"/>
              </a:solidFill>
              <a:latin typeface="Calibri"/>
              <a:ea typeface="Calibri"/>
              <a:cs typeface="Calibri"/>
              <a:sym typeface="Calibri"/>
            </a:endParaRPr>
          </a:p>
          <a:p>
            <a:pPr marL="457200" marR="0" lvl="0" indent="-330200" algn="l" rtl="0">
              <a:lnSpc>
                <a:spcPct val="90000"/>
              </a:lnSpc>
              <a:spcBef>
                <a:spcPts val="0"/>
              </a:spcBef>
              <a:spcAft>
                <a:spcPts val="0"/>
              </a:spcAft>
              <a:buClr>
                <a:schemeClr val="dk1"/>
              </a:buClr>
              <a:buSzPts val="1600"/>
              <a:buFont typeface="Calibri"/>
              <a:buChar char="★"/>
            </a:pPr>
            <a:r>
              <a:rPr lang="en-US" sz="1600" b="0" i="0" u="none" strike="noStrike" cap="none">
                <a:solidFill>
                  <a:schemeClr val="dk1"/>
                </a:solidFill>
                <a:latin typeface="Calibri"/>
                <a:ea typeface="Calibri"/>
                <a:cs typeface="Calibri"/>
                <a:sym typeface="Calibri"/>
              </a:rPr>
              <a:t>Prompt to confirm role/delegate</a:t>
            </a:r>
            <a:endParaRPr sz="1600" b="0" i="0" u="none" strike="noStrike" cap="none">
              <a:solidFill>
                <a:srgbClr val="000000"/>
              </a:solidFill>
              <a:latin typeface="Calibri"/>
              <a:ea typeface="Calibri"/>
              <a:cs typeface="Calibri"/>
              <a:sym typeface="Calibri"/>
            </a:endParaRPr>
          </a:p>
        </p:txBody>
      </p:sp>
      <p:cxnSp>
        <p:nvCxnSpPr>
          <p:cNvPr id="215" name="Google Shape;215;p11"/>
          <p:cNvCxnSpPr/>
          <p:nvPr/>
        </p:nvCxnSpPr>
        <p:spPr>
          <a:xfrm rot="10800000" flipH="1">
            <a:off x="7803875" y="4662400"/>
            <a:ext cx="1358700" cy="473700"/>
          </a:xfrm>
          <a:prstGeom prst="straightConnector1">
            <a:avLst/>
          </a:prstGeom>
          <a:noFill/>
          <a:ln w="9525" cap="flat" cmpd="sng">
            <a:solidFill>
              <a:schemeClr val="dk2"/>
            </a:solidFill>
            <a:prstDash val="solid"/>
            <a:round/>
            <a:headEnd type="none" w="sm" len="sm"/>
            <a:tailEnd type="triangl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5"/>
                                        </p:tgtEl>
                                        <p:attrNameLst>
                                          <p:attrName>style.visibility</p:attrName>
                                        </p:attrNameLst>
                                      </p:cBhvr>
                                      <p:to>
                                        <p:strVal val="visible"/>
                                      </p:to>
                                    </p:set>
                                    <p:animEffect transition="in" filter="fade">
                                      <p:cBhvr>
                                        <p:cTn id="7" dur="1000"/>
                                        <p:tgtEl>
                                          <p:spTgt spid="215"/>
                                        </p:tgtEl>
                                      </p:cBhvr>
                                    </p:animEffect>
                                  </p:childTnLst>
                                </p:cTn>
                              </p:par>
                              <p:par>
                                <p:cTn id="8" presetID="1" presetClass="entr" presetSubtype="0" fill="hold" nodeType="withEffect">
                                  <p:stCondLst>
                                    <p:cond delay="0"/>
                                  </p:stCondLst>
                                  <p:childTnLst>
                                    <p:set>
                                      <p:cBhvr>
                                        <p:cTn id="9" dur="1" fill="hold">
                                          <p:stCondLst>
                                            <p:cond delay="0"/>
                                          </p:stCondLst>
                                        </p:cTn>
                                        <p:tgtEl>
                                          <p:spTgt spid="2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7"/>
          </p:nvPr>
        </p:nvSpPr>
        <p:spPr>
          <a:xfrm>
            <a:off x="1515820" y="844550"/>
            <a:ext cx="9144000" cy="2644771"/>
          </a:xfrm>
        </p:spPr>
        <p:txBody>
          <a:bodyPr>
            <a:normAutofit fontScale="32500" lnSpcReduction="20000"/>
          </a:bodyPr>
          <a:lstStyle/>
          <a:p>
            <a:endParaRPr lang="en-US"/>
          </a:p>
          <a:p>
            <a:r>
              <a:rPr lang="en-US" sz="13500"/>
              <a:t>Capstone Project 4 </a:t>
            </a:r>
          </a:p>
          <a:p>
            <a:r>
              <a:rPr lang="en-US" sz="13500"/>
              <a:t>Soliciting and Interviewing ACCP Members to Market Membership to Non-Members </a:t>
            </a:r>
          </a:p>
          <a:p>
            <a:endParaRPr lang="en-US"/>
          </a:p>
        </p:txBody>
      </p:sp>
      <p:sp>
        <p:nvSpPr>
          <p:cNvPr id="4" name="Text Placeholder 3"/>
          <p:cNvSpPr>
            <a:spLocks noGrp="1"/>
          </p:cNvSpPr>
          <p:nvPr>
            <p:ph type="body" sz="quarter" idx="18"/>
          </p:nvPr>
        </p:nvSpPr>
        <p:spPr>
          <a:xfrm>
            <a:off x="1516063" y="3602038"/>
            <a:ext cx="9151937" cy="1922462"/>
          </a:xfrm>
        </p:spPr>
        <p:txBody>
          <a:bodyPr>
            <a:normAutofit fontScale="77500" lnSpcReduction="20000"/>
          </a:bodyPr>
          <a:lstStyle/>
          <a:p>
            <a:r>
              <a:rPr lang="en-US" b="1">
                <a:latin typeface="ITC Avant Garde Std Bk"/>
              </a:rPr>
              <a:t>Members: </a:t>
            </a:r>
            <a:r>
              <a:rPr lang="en-US">
                <a:latin typeface="ITC Avant Garde Std Bk"/>
              </a:rPr>
              <a:t>Zack Dumont BSP, ACPR, MS (Pharm), DPLA, FCSHP; Jeff Gonzales PharmD, MS, BCPS, CDCES,</a:t>
            </a:r>
            <a:r>
              <a:rPr lang="en-US">
                <a:latin typeface="ITC Avant Garde Std Bk"/>
                <a:cs typeface="Helvetica"/>
              </a:rPr>
              <a:t> PDE-C, HF-Cert, DPLA</a:t>
            </a:r>
            <a:r>
              <a:rPr lang="en-US">
                <a:latin typeface="ITC Avant Garde Std Bk"/>
              </a:rPr>
              <a:t>; Kellie Goodlet PharmD, BCIDP, BCPS, BCTXP; Miranda Howland PharmD, BCCCP; Emma Matherne PharmD, BCPPS; Briana Murray PharmD, BCACP  </a:t>
            </a:r>
          </a:p>
          <a:p>
            <a:r>
              <a:rPr lang="en-US"/>
              <a:t>Advisors: Joanna Gillette and Britni Downey</a:t>
            </a:r>
          </a:p>
          <a:p>
            <a:endParaRPr lang="en-US"/>
          </a:p>
        </p:txBody>
      </p:sp>
    </p:spTree>
    <p:extLst>
      <p:ext uri="{BB962C8B-B14F-4D97-AF65-F5344CB8AC3E}">
        <p14:creationId xmlns:p14="http://schemas.microsoft.com/office/powerpoint/2010/main" val="29507085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A4066-6306-202B-839D-E798363EA87F}"/>
              </a:ext>
            </a:extLst>
          </p:cNvPr>
          <p:cNvSpPr>
            <a:spLocks noGrp="1"/>
          </p:cNvSpPr>
          <p:nvPr>
            <p:ph type="title"/>
          </p:nvPr>
        </p:nvSpPr>
        <p:spPr/>
        <p:txBody>
          <a:bodyPr/>
          <a:lstStyle/>
          <a:p>
            <a:r>
              <a:rPr lang="en-US">
                <a:latin typeface="ITC Avant Garde Std Bk"/>
              </a:rPr>
              <a:t>Abbreviations</a:t>
            </a:r>
            <a:endParaRPr lang="en-US"/>
          </a:p>
        </p:txBody>
      </p:sp>
      <p:sp>
        <p:nvSpPr>
          <p:cNvPr id="3" name="Content Placeholder 2">
            <a:extLst>
              <a:ext uri="{FF2B5EF4-FFF2-40B4-BE49-F238E27FC236}">
                <a16:creationId xmlns:a16="http://schemas.microsoft.com/office/drawing/2014/main" id="{93BC0917-C126-2E6E-FF13-7D30F9BF97B0}"/>
              </a:ext>
            </a:extLst>
          </p:cNvPr>
          <p:cNvSpPr>
            <a:spLocks noGrp="1"/>
          </p:cNvSpPr>
          <p:nvPr>
            <p:ph idx="1"/>
          </p:nvPr>
        </p:nvSpPr>
        <p:spPr/>
        <p:txBody>
          <a:bodyPr vert="horz" lIns="91440" tIns="45720" rIns="91440" bIns="45720" rtlCol="0" anchor="t">
            <a:normAutofit/>
          </a:bodyPr>
          <a:lstStyle/>
          <a:p>
            <a:r>
              <a:rPr lang="en-US">
                <a:ea typeface="Calibri"/>
                <a:cs typeface="Calibri"/>
              </a:rPr>
              <a:t>ACCP - American College of Clinical Pharmacy</a:t>
            </a:r>
          </a:p>
          <a:p>
            <a:r>
              <a:rPr lang="en-US">
                <a:ea typeface="Calibri"/>
                <a:cs typeface="Calibri"/>
              </a:rPr>
              <a:t>SAPs - Self Assessment Programs</a:t>
            </a:r>
          </a:p>
        </p:txBody>
      </p:sp>
    </p:spTree>
    <p:extLst>
      <p:ext uri="{BB962C8B-B14F-4D97-AF65-F5344CB8AC3E}">
        <p14:creationId xmlns:p14="http://schemas.microsoft.com/office/powerpoint/2010/main" val="27503950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ITC Avant Garde Std Bk"/>
              </a:rPr>
              <a:t>Goals</a:t>
            </a:r>
            <a:endParaRPr lang="en-US"/>
          </a:p>
        </p:txBody>
      </p:sp>
      <p:graphicFrame>
        <p:nvGraphicFramePr>
          <p:cNvPr id="4" name="Content Placeholder 3">
            <a:extLst>
              <a:ext uri="{FF2B5EF4-FFF2-40B4-BE49-F238E27FC236}">
                <a16:creationId xmlns:a16="http://schemas.microsoft.com/office/drawing/2014/main" id="{B69B8182-A603-8ED2-C2C9-025B9E049136}"/>
              </a:ext>
            </a:extLst>
          </p:cNvPr>
          <p:cNvGraphicFramePr>
            <a:graphicFrameLocks noGrp="1"/>
          </p:cNvGraphicFramePr>
          <p:nvPr>
            <p:ph idx="1"/>
          </p:nvPr>
        </p:nvGraphicFramePr>
        <p:xfrm>
          <a:off x="838199" y="1313129"/>
          <a:ext cx="10407707" cy="50990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049740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07AC5-8B90-5ACF-9B37-C80ED6299F54}"/>
              </a:ext>
            </a:extLst>
          </p:cNvPr>
          <p:cNvSpPr>
            <a:spLocks noGrp="1"/>
          </p:cNvSpPr>
          <p:nvPr>
            <p:ph type="title"/>
          </p:nvPr>
        </p:nvSpPr>
        <p:spPr/>
        <p:txBody>
          <a:bodyPr/>
          <a:lstStyle/>
          <a:p>
            <a:r>
              <a:rPr lang="en-US">
                <a:latin typeface="ITC Avant Garde Std Bk"/>
              </a:rPr>
              <a:t>Goal 1 - Develop Interview Questions</a:t>
            </a:r>
            <a:endParaRPr lang="en-US"/>
          </a:p>
        </p:txBody>
      </p:sp>
      <p:sp>
        <p:nvSpPr>
          <p:cNvPr id="38" name="TextBox 37">
            <a:extLst>
              <a:ext uri="{FF2B5EF4-FFF2-40B4-BE49-F238E27FC236}">
                <a16:creationId xmlns:a16="http://schemas.microsoft.com/office/drawing/2014/main" id="{F3DFC382-6E7D-8D12-B512-12CBEF6C9FEE}"/>
              </a:ext>
            </a:extLst>
          </p:cNvPr>
          <p:cNvSpPr txBox="1"/>
          <p:nvPr/>
        </p:nvSpPr>
        <p:spPr>
          <a:xfrm>
            <a:off x="8287041" y="3771050"/>
            <a:ext cx="3097793" cy="769441"/>
          </a:xfrm>
          <a:prstGeom prst="rect">
            <a:avLst/>
          </a:prstGeom>
          <a:solidFill>
            <a:schemeClr val="accent2"/>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2200">
                <a:ln w="0"/>
                <a:solidFill>
                  <a:schemeClr val="accent1"/>
                </a:solidFill>
                <a:effectLst>
                  <a:outerShdw blurRad="38100" dist="25400" dir="5400000" algn="ctr" rotWithShape="0">
                    <a:srgbClr val="6E747A">
                      <a:alpha val="43000"/>
                    </a:srgbClr>
                  </a:outerShdw>
                </a:effectLst>
                <a:cs typeface="Times New Roman"/>
              </a:rPr>
              <a:t>What makes ACCP your professional home? </a:t>
            </a:r>
          </a:p>
        </p:txBody>
      </p:sp>
      <p:sp>
        <p:nvSpPr>
          <p:cNvPr id="4" name="TextBox 3">
            <a:extLst>
              <a:ext uri="{FF2B5EF4-FFF2-40B4-BE49-F238E27FC236}">
                <a16:creationId xmlns:a16="http://schemas.microsoft.com/office/drawing/2014/main" id="{D1A993F2-2377-22D8-598F-3816E0C156F0}"/>
              </a:ext>
            </a:extLst>
          </p:cNvPr>
          <p:cNvSpPr txBox="1"/>
          <p:nvPr/>
        </p:nvSpPr>
        <p:spPr>
          <a:xfrm>
            <a:off x="4365841" y="2079154"/>
            <a:ext cx="3112883" cy="1483074"/>
          </a:xfrm>
          <a:prstGeom prst="rect">
            <a:avLst/>
          </a:prstGeom>
          <a:solidFill>
            <a:schemeClr val="accent2">
              <a:lumMod val="60000"/>
              <a:lumOff val="40000"/>
            </a:schemeClr>
          </a:solidFill>
        </p:spPr>
        <p:txBody>
          <a:bodyPr vert="horz" wrap="none" lIns="91440" tIns="45720" rIns="91440" bIns="45720" rtlCol="0" anchor="ctr">
            <a:normAutofit/>
          </a:bodyPr>
          <a:lstStyle/>
          <a:p>
            <a:pPr algn="ctr"/>
            <a:r>
              <a:rPr lang="en-US" sz="2200">
                <a:ln w="0"/>
                <a:solidFill>
                  <a:schemeClr val="accent1"/>
                </a:solidFill>
                <a:effectLst>
                  <a:outerShdw blurRad="38100" dist="25400" dir="5400000" algn="ctr" rotWithShape="0">
                    <a:srgbClr val="6E747A">
                      <a:alpha val="43000"/>
                    </a:srgbClr>
                  </a:outerShdw>
                </a:effectLst>
                <a:ea typeface="Calibri" panose="020F0502020204030204"/>
                <a:cs typeface="Times New Roman"/>
              </a:rPr>
              <a:t>How is ACCP different </a:t>
            </a:r>
          </a:p>
          <a:p>
            <a:pPr algn="ctr"/>
            <a:r>
              <a:rPr lang="en-US" sz="2200">
                <a:ln w="0"/>
                <a:solidFill>
                  <a:schemeClr val="accent1"/>
                </a:solidFill>
                <a:effectLst>
                  <a:outerShdw blurRad="38100" dist="25400" dir="5400000" algn="ctr" rotWithShape="0">
                    <a:srgbClr val="6E747A">
                      <a:alpha val="43000"/>
                    </a:srgbClr>
                  </a:outerShdw>
                </a:effectLst>
                <a:ea typeface="Calibri" panose="020F0502020204030204"/>
                <a:cs typeface="Times New Roman"/>
              </a:rPr>
              <a:t>from other member  </a:t>
            </a:r>
          </a:p>
          <a:p>
            <a:pPr algn="ctr"/>
            <a:r>
              <a:rPr lang="en-US" sz="2200">
                <a:ln w="0"/>
                <a:solidFill>
                  <a:schemeClr val="accent1"/>
                </a:solidFill>
                <a:effectLst>
                  <a:outerShdw blurRad="38100" dist="25400" dir="5400000" algn="ctr" rotWithShape="0">
                    <a:srgbClr val="6E747A">
                      <a:alpha val="43000"/>
                    </a:srgbClr>
                  </a:outerShdw>
                </a:effectLst>
                <a:ea typeface="Calibri" panose="020F0502020204030204"/>
                <a:cs typeface="Times New Roman"/>
              </a:rPr>
              <a:t>organizations?</a:t>
            </a:r>
          </a:p>
        </p:txBody>
      </p:sp>
      <p:sp>
        <p:nvSpPr>
          <p:cNvPr id="5" name="TextBox 4">
            <a:extLst>
              <a:ext uri="{FF2B5EF4-FFF2-40B4-BE49-F238E27FC236}">
                <a16:creationId xmlns:a16="http://schemas.microsoft.com/office/drawing/2014/main" id="{2EAA26BB-5226-A56B-277F-8E2231048E69}"/>
              </a:ext>
            </a:extLst>
          </p:cNvPr>
          <p:cNvSpPr txBox="1"/>
          <p:nvPr/>
        </p:nvSpPr>
        <p:spPr>
          <a:xfrm>
            <a:off x="7958514" y="2004294"/>
            <a:ext cx="3657599" cy="1429677"/>
          </a:xfrm>
          <a:prstGeom prst="rect">
            <a:avLst/>
          </a:prstGeom>
          <a:solidFill>
            <a:schemeClr val="accent2">
              <a:lumMod val="40000"/>
              <a:lumOff val="60000"/>
            </a:schemeClr>
          </a:solidFill>
        </p:spPr>
        <p:txBody>
          <a:bodyPr vert="horz" wrap="none" lIns="91440" tIns="45720" rIns="91440" bIns="45720" rtlCol="0" anchor="ctr">
            <a:normAutofit/>
          </a:bodyPr>
          <a:lstStyle/>
          <a:p>
            <a:pPr algn="ctr"/>
            <a:r>
              <a:rPr lang="en-US" sz="2200">
                <a:ln w="0"/>
                <a:solidFill>
                  <a:schemeClr val="accent1"/>
                </a:solidFill>
                <a:effectLst>
                  <a:outerShdw blurRad="38100" dist="25400" dir="5400000" algn="ctr" rotWithShape="0">
                    <a:srgbClr val="6E747A">
                      <a:alpha val="43000"/>
                    </a:srgbClr>
                  </a:outerShdw>
                </a:effectLst>
                <a:ea typeface="Calibri" panose="020F0502020204030204"/>
                <a:cs typeface="Times New Roman"/>
              </a:rPr>
              <a:t>What activities have been your </a:t>
            </a:r>
          </a:p>
          <a:p>
            <a:pPr algn="ctr"/>
            <a:r>
              <a:rPr lang="en-US" sz="2200">
                <a:ln w="0"/>
                <a:solidFill>
                  <a:schemeClr val="accent1"/>
                </a:solidFill>
                <a:effectLst>
                  <a:outerShdw blurRad="38100" dist="25400" dir="5400000" algn="ctr" rotWithShape="0">
                    <a:srgbClr val="6E747A">
                      <a:alpha val="43000"/>
                    </a:srgbClr>
                  </a:outerShdw>
                </a:effectLst>
                <a:ea typeface="Calibri" panose="020F0502020204030204"/>
                <a:cs typeface="Times New Roman"/>
              </a:rPr>
              <a:t>favorite to be involved in since </a:t>
            </a:r>
          </a:p>
          <a:p>
            <a:pPr algn="ctr"/>
            <a:r>
              <a:rPr lang="en-US" sz="2200">
                <a:ln w="0"/>
                <a:solidFill>
                  <a:schemeClr val="accent1"/>
                </a:solidFill>
                <a:effectLst>
                  <a:outerShdw blurRad="38100" dist="25400" dir="5400000" algn="ctr" rotWithShape="0">
                    <a:srgbClr val="6E747A">
                      <a:alpha val="43000"/>
                    </a:srgbClr>
                  </a:outerShdw>
                </a:effectLst>
                <a:ea typeface="Calibri" panose="020F0502020204030204"/>
                <a:cs typeface="Times New Roman"/>
              </a:rPr>
              <a:t>becoming a member?</a:t>
            </a:r>
          </a:p>
        </p:txBody>
      </p:sp>
      <p:sp>
        <p:nvSpPr>
          <p:cNvPr id="6" name="TextBox 5">
            <a:extLst>
              <a:ext uri="{FF2B5EF4-FFF2-40B4-BE49-F238E27FC236}">
                <a16:creationId xmlns:a16="http://schemas.microsoft.com/office/drawing/2014/main" id="{D2C5D7C3-E5A7-8A23-15ED-08411DA8BB31}"/>
              </a:ext>
            </a:extLst>
          </p:cNvPr>
          <p:cNvSpPr txBox="1"/>
          <p:nvPr/>
        </p:nvSpPr>
        <p:spPr>
          <a:xfrm>
            <a:off x="508606" y="4085886"/>
            <a:ext cx="3363433" cy="1572903"/>
          </a:xfrm>
          <a:prstGeom prst="rect">
            <a:avLst/>
          </a:prstGeom>
          <a:solidFill>
            <a:schemeClr val="accent2">
              <a:lumMod val="60000"/>
              <a:lumOff val="40000"/>
            </a:schemeClr>
          </a:solidFill>
        </p:spPr>
        <p:txBody>
          <a:bodyPr vert="horz" wrap="none" lIns="91440" tIns="45720" rIns="91440" bIns="45720" rtlCol="0">
            <a:normAutofit/>
          </a:bodyPr>
          <a:lstStyle/>
          <a:p>
            <a:pPr algn="ctr"/>
            <a:r>
              <a:rPr lang="en-US" sz="2200">
                <a:ln w="0"/>
                <a:solidFill>
                  <a:schemeClr val="accent1"/>
                </a:solidFill>
                <a:effectLst>
                  <a:outerShdw blurRad="38100" dist="25400" dir="5400000" algn="ctr" rotWithShape="0">
                    <a:srgbClr val="6E747A">
                      <a:alpha val="43000"/>
                    </a:srgbClr>
                  </a:outerShdw>
                </a:effectLst>
                <a:ea typeface="Calibri" panose="020F0502020204030204"/>
                <a:cs typeface="Times New Roman"/>
              </a:rPr>
              <a:t>What advice would you give </a:t>
            </a:r>
          </a:p>
          <a:p>
            <a:pPr algn="ctr"/>
            <a:r>
              <a:rPr lang="en-US" sz="2200">
                <a:ln w="0"/>
                <a:solidFill>
                  <a:schemeClr val="accent1"/>
                </a:solidFill>
                <a:effectLst>
                  <a:outerShdw blurRad="38100" dist="25400" dir="5400000" algn="ctr" rotWithShape="0">
                    <a:srgbClr val="6E747A">
                      <a:alpha val="43000"/>
                    </a:srgbClr>
                  </a:outerShdw>
                </a:effectLst>
                <a:ea typeface="Calibri" panose="020F0502020204030204"/>
                <a:cs typeface="Times New Roman"/>
              </a:rPr>
              <a:t>to current students and </a:t>
            </a:r>
          </a:p>
          <a:p>
            <a:pPr algn="ctr"/>
            <a:r>
              <a:rPr lang="en-US" sz="2200">
                <a:ln w="0"/>
                <a:solidFill>
                  <a:schemeClr val="accent1"/>
                </a:solidFill>
                <a:effectLst>
                  <a:outerShdw blurRad="38100" dist="25400" dir="5400000" algn="ctr" rotWithShape="0">
                    <a:srgbClr val="6E747A">
                      <a:alpha val="43000"/>
                    </a:srgbClr>
                  </a:outerShdw>
                </a:effectLst>
                <a:ea typeface="Calibri" panose="020F0502020204030204"/>
                <a:cs typeface="Times New Roman"/>
              </a:rPr>
              <a:t>residents about joining a </a:t>
            </a:r>
          </a:p>
          <a:p>
            <a:pPr algn="ctr"/>
            <a:r>
              <a:rPr lang="en-US" sz="2200">
                <a:ln w="0"/>
                <a:solidFill>
                  <a:schemeClr val="accent1"/>
                </a:solidFill>
                <a:effectLst>
                  <a:outerShdw blurRad="38100" dist="25400" dir="5400000" algn="ctr" rotWithShape="0">
                    <a:srgbClr val="6E747A">
                      <a:alpha val="43000"/>
                    </a:srgbClr>
                  </a:outerShdw>
                </a:effectLst>
                <a:ea typeface="Calibri" panose="020F0502020204030204"/>
                <a:cs typeface="Times New Roman"/>
              </a:rPr>
              <a:t>professional organization?</a:t>
            </a:r>
          </a:p>
          <a:p>
            <a:pPr algn="l"/>
            <a:endParaRPr lang="en-US">
              <a:solidFill>
                <a:schemeClr val="bg1"/>
              </a:solidFill>
            </a:endParaRPr>
          </a:p>
        </p:txBody>
      </p:sp>
      <p:sp>
        <p:nvSpPr>
          <p:cNvPr id="7" name="TextBox 6">
            <a:extLst>
              <a:ext uri="{FF2B5EF4-FFF2-40B4-BE49-F238E27FC236}">
                <a16:creationId xmlns:a16="http://schemas.microsoft.com/office/drawing/2014/main" id="{E9F9B470-946A-0F27-BEE3-076714BB4B4D}"/>
              </a:ext>
            </a:extLst>
          </p:cNvPr>
          <p:cNvSpPr txBox="1"/>
          <p:nvPr/>
        </p:nvSpPr>
        <p:spPr>
          <a:xfrm>
            <a:off x="4358049" y="4153593"/>
            <a:ext cx="3115341" cy="1429677"/>
          </a:xfrm>
          <a:prstGeom prst="rect">
            <a:avLst/>
          </a:prstGeom>
          <a:solidFill>
            <a:schemeClr val="accent2"/>
          </a:solidFill>
        </p:spPr>
        <p:txBody>
          <a:bodyPr vert="horz" wrap="none" lIns="91440" tIns="45720" rIns="91440" bIns="45720" rtlCol="0" anchor="ctr">
            <a:normAutofit/>
          </a:bodyPr>
          <a:lstStyle/>
          <a:p>
            <a:r>
              <a:rPr lang="en-US" sz="2200">
                <a:ln w="0"/>
                <a:solidFill>
                  <a:schemeClr val="accent1"/>
                </a:solidFill>
                <a:effectLst>
                  <a:outerShdw blurRad="38100" dist="25400" dir="5400000" algn="ctr" rotWithShape="0">
                    <a:srgbClr val="6E747A">
                      <a:alpha val="43000"/>
                    </a:srgbClr>
                  </a:outerShdw>
                </a:effectLst>
                <a:ea typeface="Calibri" panose="020F0502020204030204"/>
                <a:cs typeface="Times New Roman"/>
              </a:rPr>
              <a:t>How has ACCP helped you</a:t>
            </a:r>
          </a:p>
          <a:p>
            <a:r>
              <a:rPr lang="en-US" sz="2200">
                <a:ln w="0"/>
                <a:solidFill>
                  <a:schemeClr val="accent1"/>
                </a:solidFill>
                <a:effectLst>
                  <a:outerShdw blurRad="38100" dist="25400" dir="5400000" algn="ctr" rotWithShape="0">
                    <a:srgbClr val="6E747A">
                      <a:alpha val="43000"/>
                    </a:srgbClr>
                  </a:outerShdw>
                </a:effectLst>
                <a:ea typeface="Calibri" panose="020F0502020204030204"/>
                <a:cs typeface="Times New Roman"/>
              </a:rPr>
              <a:t> in your clinical pharmacy</a:t>
            </a:r>
          </a:p>
          <a:p>
            <a:pPr algn="ctr"/>
            <a:r>
              <a:rPr lang="en-US" sz="2200">
                <a:ln w="0"/>
                <a:solidFill>
                  <a:schemeClr val="accent1"/>
                </a:solidFill>
                <a:effectLst>
                  <a:outerShdw blurRad="38100" dist="25400" dir="5400000" algn="ctr" rotWithShape="0">
                    <a:srgbClr val="6E747A">
                      <a:alpha val="43000"/>
                    </a:srgbClr>
                  </a:outerShdw>
                </a:effectLst>
                <a:ea typeface="Calibri" panose="020F0502020204030204"/>
                <a:cs typeface="Times New Roman"/>
              </a:rPr>
              <a:t> career? </a:t>
            </a:r>
          </a:p>
        </p:txBody>
      </p:sp>
      <p:sp>
        <p:nvSpPr>
          <p:cNvPr id="8" name="TextBox 7">
            <a:extLst>
              <a:ext uri="{FF2B5EF4-FFF2-40B4-BE49-F238E27FC236}">
                <a16:creationId xmlns:a16="http://schemas.microsoft.com/office/drawing/2014/main" id="{F7F7DB80-F41A-C446-B896-F1413DCEAD48}"/>
              </a:ext>
            </a:extLst>
          </p:cNvPr>
          <p:cNvSpPr txBox="1"/>
          <p:nvPr/>
        </p:nvSpPr>
        <p:spPr>
          <a:xfrm>
            <a:off x="8148017" y="4878869"/>
            <a:ext cx="3379307" cy="1188727"/>
          </a:xfrm>
          <a:prstGeom prst="rect">
            <a:avLst/>
          </a:prstGeom>
          <a:solidFill>
            <a:schemeClr val="accent2">
              <a:lumMod val="40000"/>
              <a:lumOff val="60000"/>
            </a:schemeClr>
          </a:solidFill>
        </p:spPr>
        <p:txBody>
          <a:bodyPr vert="horz" wrap="none" lIns="91440" tIns="45720" rIns="91440" bIns="45720" rtlCol="0" anchor="ctr">
            <a:normAutofit/>
          </a:bodyPr>
          <a:lstStyle/>
          <a:p>
            <a:pPr algn="ctr"/>
            <a:r>
              <a:rPr lang="en-US" sz="2200">
                <a:ln w="0"/>
                <a:solidFill>
                  <a:schemeClr val="accent1"/>
                </a:solidFill>
                <a:effectLst>
                  <a:outerShdw blurRad="38100" dist="25400" dir="5400000" algn="ctr" rotWithShape="0">
                    <a:srgbClr val="6E747A">
                      <a:alpha val="43000"/>
                    </a:srgbClr>
                  </a:outerShdw>
                </a:effectLst>
                <a:ea typeface="Calibri" panose="020F0502020204030204"/>
                <a:cs typeface="Times New Roman"/>
              </a:rPr>
              <a:t>If you could describe </a:t>
            </a:r>
          </a:p>
          <a:p>
            <a:pPr algn="ctr"/>
            <a:r>
              <a:rPr lang="en-US" sz="2200">
                <a:ln w="0"/>
                <a:solidFill>
                  <a:schemeClr val="accent1"/>
                </a:solidFill>
                <a:effectLst>
                  <a:outerShdw blurRad="38100" dist="25400" dir="5400000" algn="ctr" rotWithShape="0">
                    <a:srgbClr val="6E747A">
                      <a:alpha val="43000"/>
                    </a:srgbClr>
                  </a:outerShdw>
                </a:effectLst>
                <a:ea typeface="Calibri" panose="020F0502020204030204"/>
                <a:cs typeface="Times New Roman"/>
              </a:rPr>
              <a:t>ACCP in one word, </a:t>
            </a:r>
          </a:p>
          <a:p>
            <a:pPr algn="ctr"/>
            <a:r>
              <a:rPr lang="en-US" sz="2200">
                <a:ln w="0"/>
                <a:solidFill>
                  <a:schemeClr val="accent1"/>
                </a:solidFill>
                <a:effectLst>
                  <a:outerShdw blurRad="38100" dist="25400" dir="5400000" algn="ctr" rotWithShape="0">
                    <a:srgbClr val="6E747A">
                      <a:alpha val="43000"/>
                    </a:srgbClr>
                  </a:outerShdw>
                </a:effectLst>
                <a:ea typeface="Calibri" panose="020F0502020204030204"/>
                <a:cs typeface="Times New Roman"/>
              </a:rPr>
              <a:t>what would it be?</a:t>
            </a:r>
          </a:p>
        </p:txBody>
      </p:sp>
      <p:sp>
        <p:nvSpPr>
          <p:cNvPr id="9" name="TextBox 8">
            <a:extLst>
              <a:ext uri="{FF2B5EF4-FFF2-40B4-BE49-F238E27FC236}">
                <a16:creationId xmlns:a16="http://schemas.microsoft.com/office/drawing/2014/main" id="{A172C564-FC5C-37D9-C8A6-65D3179BA15B}"/>
              </a:ext>
            </a:extLst>
          </p:cNvPr>
          <p:cNvSpPr txBox="1"/>
          <p:nvPr/>
        </p:nvSpPr>
        <p:spPr>
          <a:xfrm>
            <a:off x="782339" y="2080068"/>
            <a:ext cx="3087664" cy="1446550"/>
          </a:xfrm>
          <a:prstGeom prst="rect">
            <a:avLst/>
          </a:prstGeom>
          <a:solidFill>
            <a:schemeClr val="accent2"/>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2200">
                <a:ln w="0"/>
                <a:solidFill>
                  <a:schemeClr val="accent1"/>
                </a:solidFill>
                <a:effectLst>
                  <a:outerShdw blurRad="38100" dist="25400" dir="5400000" algn="ctr" rotWithShape="0">
                    <a:srgbClr val="6E747A">
                      <a:alpha val="43000"/>
                    </a:srgbClr>
                  </a:outerShdw>
                </a:effectLst>
                <a:cs typeface="Times New Roman"/>
              </a:rPr>
              <a:t>Why do you attend the ACCP Annual Meeting and what is your favorite part?</a:t>
            </a:r>
            <a:endParaRPr lang="en-US" sz="2200">
              <a:ln w="0"/>
              <a:solidFill>
                <a:schemeClr val="accent1"/>
              </a:solidFill>
              <a:effectLst>
                <a:outerShdw blurRad="38100" dist="25400" dir="5400000" algn="ctr" rotWithShape="0">
                  <a:srgbClr val="6E747A">
                    <a:alpha val="43000"/>
                  </a:srgbClr>
                </a:outerShdw>
              </a:effectLst>
              <a:ea typeface="Calibri"/>
              <a:cs typeface="Times New Roman"/>
            </a:endParaRPr>
          </a:p>
        </p:txBody>
      </p:sp>
    </p:spTree>
    <p:extLst>
      <p:ext uri="{BB962C8B-B14F-4D97-AF65-F5344CB8AC3E}">
        <p14:creationId xmlns:p14="http://schemas.microsoft.com/office/powerpoint/2010/main" val="3067543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4" grpId="0" animBg="1"/>
      <p:bldP spid="5" grpId="0" animBg="1"/>
      <p:bldP spid="6" grpId="0" animBg="1"/>
      <p:bldP spid="7" grpId="0" animBg="1"/>
      <p:bldP spid="8" grpId="0" animBg="1"/>
      <p:bldP spid="9"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FF6A1-86BC-6213-B6BD-5BE4F4DA766E}"/>
              </a:ext>
            </a:extLst>
          </p:cNvPr>
          <p:cNvSpPr>
            <a:spLocks noGrp="1"/>
          </p:cNvSpPr>
          <p:nvPr>
            <p:ph type="title"/>
          </p:nvPr>
        </p:nvSpPr>
        <p:spPr/>
        <p:txBody>
          <a:bodyPr/>
          <a:lstStyle/>
          <a:p>
            <a:r>
              <a:rPr lang="en-US">
                <a:latin typeface="ITC Avant Garde Std Bk"/>
              </a:rPr>
              <a:t>Goal 2 - Conduct Interviews</a:t>
            </a:r>
          </a:p>
        </p:txBody>
      </p:sp>
      <p:graphicFrame>
        <p:nvGraphicFramePr>
          <p:cNvPr id="4" name="Content Placeholder 3">
            <a:extLst>
              <a:ext uri="{FF2B5EF4-FFF2-40B4-BE49-F238E27FC236}">
                <a16:creationId xmlns:a16="http://schemas.microsoft.com/office/drawing/2014/main" id="{C08AD9AC-5723-5F96-BF7A-68749B1D0EA2}"/>
              </a:ext>
            </a:extLst>
          </p:cNvPr>
          <p:cNvGraphicFramePr>
            <a:graphicFrameLocks noGrp="1"/>
          </p:cNvGraphicFramePr>
          <p:nvPr>
            <p:ph idx="1"/>
          </p:nvPr>
        </p:nvGraphicFramePr>
        <p:xfrm>
          <a:off x="1293096" y="1857320"/>
          <a:ext cx="9605808" cy="40939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259897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3A51A-B127-69D7-1935-E347F5C774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68946E-787C-1650-E2FA-5CADC7C71D0F}"/>
              </a:ext>
            </a:extLst>
          </p:cNvPr>
          <p:cNvSpPr>
            <a:spLocks noGrp="1"/>
          </p:cNvSpPr>
          <p:nvPr>
            <p:ph type="title"/>
          </p:nvPr>
        </p:nvSpPr>
        <p:spPr/>
        <p:txBody>
          <a:bodyPr/>
          <a:lstStyle/>
          <a:p>
            <a:r>
              <a:rPr lang="en-US">
                <a:latin typeface="ITC Avant Garde Std Bk"/>
              </a:rPr>
              <a:t>Goal 2 - Conduct Interviews</a:t>
            </a:r>
          </a:p>
        </p:txBody>
      </p:sp>
      <p:graphicFrame>
        <p:nvGraphicFramePr>
          <p:cNvPr id="4" name="Content Placeholder 3">
            <a:extLst>
              <a:ext uri="{FF2B5EF4-FFF2-40B4-BE49-F238E27FC236}">
                <a16:creationId xmlns:a16="http://schemas.microsoft.com/office/drawing/2014/main" id="{F8645525-A835-17E6-239F-4CA0718A9D5E}"/>
              </a:ext>
            </a:extLst>
          </p:cNvPr>
          <p:cNvGraphicFramePr>
            <a:graphicFrameLocks noGrp="1"/>
          </p:cNvGraphicFramePr>
          <p:nvPr>
            <p:ph idx="1"/>
          </p:nvPr>
        </p:nvGraphicFramePr>
        <p:xfrm>
          <a:off x="1451846" y="1933520"/>
          <a:ext cx="9288308" cy="39669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4392806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22FCC9-4B69-B300-9BC1-361D18F927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89D331-FADA-EB17-05D2-B9579452748E}"/>
              </a:ext>
            </a:extLst>
          </p:cNvPr>
          <p:cNvSpPr>
            <a:spLocks noGrp="1"/>
          </p:cNvSpPr>
          <p:nvPr>
            <p:ph type="title"/>
          </p:nvPr>
        </p:nvSpPr>
        <p:spPr>
          <a:xfrm>
            <a:off x="838200" y="365125"/>
            <a:ext cx="11371545" cy="1346439"/>
          </a:xfrm>
        </p:spPr>
        <p:txBody>
          <a:bodyPr/>
          <a:lstStyle/>
          <a:p>
            <a:r>
              <a:rPr lang="en-US">
                <a:latin typeface="ITC Avant Garde Std Bk"/>
              </a:rPr>
              <a:t>Goal 3 - Synthesize Content from Interviews</a:t>
            </a:r>
          </a:p>
        </p:txBody>
      </p:sp>
      <p:sp>
        <p:nvSpPr>
          <p:cNvPr id="622" name="TextBox 621">
            <a:extLst>
              <a:ext uri="{FF2B5EF4-FFF2-40B4-BE49-F238E27FC236}">
                <a16:creationId xmlns:a16="http://schemas.microsoft.com/office/drawing/2014/main" id="{9FFB1F30-EB0B-7558-7186-25C3E9537A62}"/>
              </a:ext>
            </a:extLst>
          </p:cNvPr>
          <p:cNvSpPr txBox="1"/>
          <p:nvPr/>
        </p:nvSpPr>
        <p:spPr>
          <a:xfrm>
            <a:off x="833428" y="1812245"/>
            <a:ext cx="10487683" cy="461665"/>
          </a:xfrm>
          <a:prstGeom prst="rect">
            <a:avLst/>
          </a:prstGeom>
          <a:solidFill>
            <a:schemeClr val="accent2">
              <a:lumMod val="20000"/>
              <a:lumOff val="80000"/>
            </a:schemeClr>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a:solidFill>
                  <a:srgbClr val="000000"/>
                </a:solidFill>
                <a:latin typeface="Calibri"/>
                <a:ea typeface="Calibri"/>
                <a:cs typeface="Calibri"/>
              </a:rPr>
              <a:t>Identified interview themes included the </a:t>
            </a:r>
            <a:r>
              <a:rPr lang="en-US" sz="2200" b="1">
                <a:solidFill>
                  <a:srgbClr val="000000"/>
                </a:solidFill>
                <a:latin typeface="Calibri"/>
                <a:ea typeface="Calibri"/>
                <a:cs typeface="Calibri"/>
              </a:rPr>
              <a:t>following</a:t>
            </a:r>
            <a:r>
              <a:rPr lang="en-US" sz="2400" b="1">
                <a:solidFill>
                  <a:srgbClr val="000000"/>
                </a:solidFill>
                <a:latin typeface="Calibri"/>
                <a:ea typeface="Calibri"/>
                <a:cs typeface="Calibri"/>
              </a:rPr>
              <a:t> ACCP member benefits:</a:t>
            </a:r>
            <a:endParaRPr lang="en-US" sz="2400" b="1">
              <a:latin typeface="Calibri"/>
              <a:ea typeface="Calibri"/>
              <a:cs typeface="Calibri"/>
            </a:endParaRPr>
          </a:p>
        </p:txBody>
      </p:sp>
      <p:graphicFrame>
        <p:nvGraphicFramePr>
          <p:cNvPr id="592" name="Diagram 591">
            <a:extLst>
              <a:ext uri="{FF2B5EF4-FFF2-40B4-BE49-F238E27FC236}">
                <a16:creationId xmlns:a16="http://schemas.microsoft.com/office/drawing/2014/main" id="{4DE1D823-59E9-8155-5921-84AE25DAC577}"/>
              </a:ext>
            </a:extLst>
          </p:cNvPr>
          <p:cNvGraphicFramePr/>
          <p:nvPr/>
        </p:nvGraphicFramePr>
        <p:xfrm>
          <a:off x="532356" y="2581404"/>
          <a:ext cx="11137724" cy="33548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6589623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A35C2-791B-7B4C-0F44-4271A0C7AE10}"/>
              </a:ext>
            </a:extLst>
          </p:cNvPr>
          <p:cNvSpPr>
            <a:spLocks noGrp="1"/>
          </p:cNvSpPr>
          <p:nvPr>
            <p:ph type="title"/>
          </p:nvPr>
        </p:nvSpPr>
        <p:spPr/>
        <p:txBody>
          <a:bodyPr/>
          <a:lstStyle/>
          <a:p>
            <a:r>
              <a:rPr lang="en-US"/>
              <a:t>Goal 4- Share</a:t>
            </a:r>
          </a:p>
        </p:txBody>
      </p:sp>
      <p:pic>
        <p:nvPicPr>
          <p:cNvPr id="4" name="APLD Capstone Project">
            <a:hlinkClick r:id="" action="ppaction://media"/>
            <a:extLst>
              <a:ext uri="{FF2B5EF4-FFF2-40B4-BE49-F238E27FC236}">
                <a16:creationId xmlns:a16="http://schemas.microsoft.com/office/drawing/2014/main" id="{B334AAFC-6824-F752-F12B-55AA0774FF28}"/>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133600" y="1828800"/>
            <a:ext cx="7924800" cy="4464050"/>
          </a:xfrm>
          <a:prstGeom prst="rect">
            <a:avLst/>
          </a:prstGeom>
        </p:spPr>
      </p:pic>
    </p:spTree>
    <p:extLst>
      <p:ext uri="{BB962C8B-B14F-4D97-AF65-F5344CB8AC3E}">
        <p14:creationId xmlns:p14="http://schemas.microsoft.com/office/powerpoint/2010/main" val="245936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554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9F02C9-6CDC-E8F1-8A78-1D984F4A5DC8}"/>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53384DFA-325C-FF94-7E1F-7A2C639F7D20}"/>
              </a:ext>
            </a:extLst>
          </p:cNvPr>
          <p:cNvSpPr>
            <a:spLocks noGrp="1"/>
          </p:cNvSpPr>
          <p:nvPr>
            <p:ph type="body" sz="quarter" idx="17"/>
          </p:nvPr>
        </p:nvSpPr>
        <p:spPr/>
        <p:txBody>
          <a:bodyPr>
            <a:normAutofit lnSpcReduction="10000"/>
          </a:bodyPr>
          <a:lstStyle/>
          <a:p>
            <a:pPr algn="ctr"/>
            <a:r>
              <a:rPr lang="en-US" sz="5400"/>
              <a:t>ACCP Professional Leadership Development Program</a:t>
            </a:r>
          </a:p>
          <a:p>
            <a:pPr algn="ctr"/>
            <a:r>
              <a:rPr lang="en-US" sz="5400"/>
              <a:t>Graduation</a:t>
            </a:r>
          </a:p>
        </p:txBody>
      </p:sp>
      <p:sp>
        <p:nvSpPr>
          <p:cNvPr id="4" name="Text Placeholder 3">
            <a:extLst>
              <a:ext uri="{FF2B5EF4-FFF2-40B4-BE49-F238E27FC236}">
                <a16:creationId xmlns:a16="http://schemas.microsoft.com/office/drawing/2014/main" id="{893FFAAC-2417-56EC-BF38-180D437F9383}"/>
              </a:ext>
            </a:extLst>
          </p:cNvPr>
          <p:cNvSpPr>
            <a:spLocks noGrp="1"/>
          </p:cNvSpPr>
          <p:nvPr>
            <p:ph type="body" sz="quarter" idx="18"/>
          </p:nvPr>
        </p:nvSpPr>
        <p:spPr>
          <a:xfrm>
            <a:off x="1516063" y="3602038"/>
            <a:ext cx="9151937" cy="1471612"/>
          </a:xfrm>
        </p:spPr>
        <p:txBody>
          <a:bodyPr>
            <a:normAutofit fontScale="92500" lnSpcReduction="10000"/>
          </a:bodyPr>
          <a:lstStyle/>
          <a:p>
            <a:pPr lvl="0">
              <a:defRPr/>
            </a:pPr>
            <a:r>
              <a:rPr lang="en-US">
                <a:solidFill>
                  <a:srgbClr val="FFFFFF"/>
                </a:solidFill>
              </a:rPr>
              <a:t>Program Directors </a:t>
            </a:r>
          </a:p>
          <a:p>
            <a:pPr lvl="0">
              <a:defRPr/>
            </a:pPr>
            <a:r>
              <a:rPr lang="en-US">
                <a:solidFill>
                  <a:srgbClr val="FFFFFF"/>
                </a:solidFill>
              </a:rPr>
              <a:t>Miranda R. Andrus, Pharm.D., FCCP</a:t>
            </a:r>
          </a:p>
          <a:p>
            <a:pPr lvl="0">
              <a:defRPr/>
            </a:pPr>
            <a:r>
              <a:rPr lang="en-US">
                <a:solidFill>
                  <a:srgbClr val="FFFFFF"/>
                </a:solidFill>
              </a:rPr>
              <a:t>Marcia L. Buck, Pharm.D., FCCP, FPPA, BCPPS</a:t>
            </a:r>
          </a:p>
          <a:p>
            <a:endParaRPr lang="en-US"/>
          </a:p>
        </p:txBody>
      </p:sp>
      <p:sp>
        <p:nvSpPr>
          <p:cNvPr id="6" name="Text Placeholder 5">
            <a:extLst>
              <a:ext uri="{FF2B5EF4-FFF2-40B4-BE49-F238E27FC236}">
                <a16:creationId xmlns:a16="http://schemas.microsoft.com/office/drawing/2014/main" id="{B4D1881D-8331-0423-1F92-A4CBA7C61688}"/>
              </a:ext>
            </a:extLst>
          </p:cNvPr>
          <p:cNvSpPr>
            <a:spLocks noGrp="1"/>
          </p:cNvSpPr>
          <p:nvPr>
            <p:ph type="body" sz="quarter" idx="20"/>
          </p:nvPr>
        </p:nvSpPr>
        <p:spPr/>
        <p:txBody>
          <a:bodyPr>
            <a:normAutofit lnSpcReduction="10000"/>
          </a:bodyPr>
          <a:lstStyle/>
          <a:p>
            <a:endParaRPr lang="en-US"/>
          </a:p>
          <a:p>
            <a:endParaRPr lang="en-US"/>
          </a:p>
        </p:txBody>
      </p:sp>
    </p:spTree>
    <p:extLst>
      <p:ext uri="{BB962C8B-B14F-4D97-AF65-F5344CB8AC3E}">
        <p14:creationId xmlns:p14="http://schemas.microsoft.com/office/powerpoint/2010/main" val="162289757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z="4400" b="1" i="0" u="none" strike="noStrike" kern="1200" cap="none" spc="0" normalizeH="0" baseline="0" noProof="0">
                <a:ln>
                  <a:noFill/>
                </a:ln>
                <a:solidFill>
                  <a:srgbClr val="335AA1"/>
                </a:solidFill>
                <a:effectLst/>
                <a:uLnTx/>
                <a:uFillTx/>
                <a:latin typeface="ITC Avant Garde Std Bk" panose="020B0502020202020204" pitchFamily="34" charset="0"/>
                <a:ea typeface="+mj-ea"/>
                <a:cs typeface="+mj-cs"/>
              </a:rPr>
              <a:t>Our Mentors</a:t>
            </a:r>
            <a:endParaRPr lang="en-US"/>
          </a:p>
        </p:txBody>
      </p:sp>
      <p:sp>
        <p:nvSpPr>
          <p:cNvPr id="3" name="Content Placeholder 2"/>
          <p:cNvSpPr>
            <a:spLocks noGrp="1"/>
          </p:cNvSpPr>
          <p:nvPr>
            <p:ph sz="half" idx="1"/>
          </p:nvPr>
        </p:nvSpPr>
        <p:spPr>
          <a:xfrm>
            <a:off x="838200" y="1825625"/>
            <a:ext cx="5181600" cy="4351338"/>
          </a:xfrm>
        </p:spPr>
        <p:txBody>
          <a:bodyPr>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b="0" i="0" u="none" strike="noStrike" kern="1200" cap="none" spc="0" normalizeH="0" baseline="0" noProof="0">
                <a:ln>
                  <a:noFill/>
                </a:ln>
                <a:solidFill>
                  <a:srgbClr val="335AA1"/>
                </a:solidFill>
                <a:effectLst/>
                <a:uLnTx/>
                <a:uFillTx/>
                <a:latin typeface="ITC Avant Garde Std Bk" panose="020B0502020202020204"/>
                <a:ea typeface="+mn-ea"/>
                <a:cs typeface="+mn-cs"/>
              </a:rPr>
              <a:t>Melissa M. Blair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b="0" i="0" u="none" strike="noStrike" kern="1200" cap="none" spc="0" normalizeH="0" baseline="0" noProof="0">
                <a:ln>
                  <a:noFill/>
                </a:ln>
                <a:solidFill>
                  <a:srgbClr val="335AA1"/>
                </a:solidFill>
                <a:effectLst/>
                <a:uLnTx/>
                <a:uFillTx/>
                <a:latin typeface="ITC Avant Garde Std Bk" panose="020B0502020202020204"/>
                <a:ea typeface="+mn-ea"/>
                <a:cs typeface="+mn-cs"/>
              </a:rPr>
              <a:t>Jill S. Borchert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b="0" i="0" u="none" strike="noStrike" kern="1200" cap="none" spc="0" normalizeH="0" baseline="0" noProof="0">
                <a:ln>
                  <a:noFill/>
                </a:ln>
                <a:solidFill>
                  <a:srgbClr val="335AA1"/>
                </a:solidFill>
                <a:effectLst/>
                <a:uLnTx/>
                <a:uFillTx/>
                <a:latin typeface="ITC Avant Garde Std Bk" panose="020B0502020202020204"/>
                <a:ea typeface="+mn-ea"/>
                <a:cs typeface="+mn-cs"/>
              </a:rPr>
              <a:t>Sara D. Brouse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b="0" i="0" u="none" strike="noStrike" kern="1200" cap="none" spc="0" normalizeH="0" baseline="0" noProof="0">
                <a:ln>
                  <a:noFill/>
                </a:ln>
                <a:solidFill>
                  <a:srgbClr val="335AA1"/>
                </a:solidFill>
                <a:effectLst/>
                <a:uLnTx/>
                <a:uFillTx/>
                <a:latin typeface="ITC Avant Garde Std Bk" panose="020B0502020202020204"/>
                <a:ea typeface="+mn-ea"/>
                <a:cs typeface="+mn-cs"/>
              </a:rPr>
              <a:t>Larissa H. Cavallari</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b="0" i="0" u="none" strike="noStrike" kern="1200" cap="none" spc="0" normalizeH="0" baseline="0" noProof="0">
                <a:ln>
                  <a:noFill/>
                </a:ln>
                <a:solidFill>
                  <a:srgbClr val="335AA1"/>
                </a:solidFill>
                <a:effectLst/>
                <a:uLnTx/>
                <a:uFillTx/>
                <a:latin typeface="ITC Avant Garde Std Bk" panose="020B0502020202020204"/>
                <a:ea typeface="+mn-ea"/>
                <a:cs typeface="+mn-cs"/>
              </a:rPr>
              <a:t>Jennifer N. Clements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b="0" i="0" u="none" strike="noStrike" kern="1200" cap="none" spc="0" normalizeH="0" baseline="0" noProof="0">
                <a:ln>
                  <a:noFill/>
                </a:ln>
                <a:solidFill>
                  <a:srgbClr val="335AA1"/>
                </a:solidFill>
                <a:effectLst/>
                <a:uLnTx/>
                <a:uFillTx/>
                <a:latin typeface="ITC Avant Garde Std Bk" panose="020B0502020202020204"/>
                <a:ea typeface="+mn-ea"/>
                <a:cs typeface="+mn-cs"/>
              </a:rPr>
              <a:t>Erica F. Crannage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b="0" i="0" u="none" strike="noStrike" kern="1200" cap="none" spc="0" normalizeH="0" baseline="0" noProof="0">
              <a:ln>
                <a:noFill/>
              </a:ln>
              <a:solidFill>
                <a:srgbClr val="335AA1"/>
              </a:solidFill>
              <a:effectLst/>
              <a:uLnTx/>
              <a:uFillTx/>
              <a:latin typeface="ITC Avant Garde Std Bk" panose="020B0502020202020204"/>
              <a:ea typeface="+mn-ea"/>
              <a:cs typeface="+mn-cs"/>
            </a:endParaRPr>
          </a:p>
          <a:p>
            <a:endParaRPr lang="en-US"/>
          </a:p>
        </p:txBody>
      </p:sp>
      <p:sp>
        <p:nvSpPr>
          <p:cNvPr id="4" name="Content Placeholder 3">
            <a:extLst>
              <a:ext uri="{FF2B5EF4-FFF2-40B4-BE49-F238E27FC236}">
                <a16:creationId xmlns:a16="http://schemas.microsoft.com/office/drawing/2014/main" id="{8433903F-276F-DB41-0894-D0CCE96A29EE}"/>
              </a:ext>
            </a:extLst>
          </p:cNvPr>
          <p:cNvSpPr>
            <a:spLocks noGrp="1"/>
          </p:cNvSpPr>
          <p:nvPr>
            <p:ph sz="half" idx="2"/>
          </p:nvPr>
        </p:nvSpPr>
        <p:spPr>
          <a:xfrm>
            <a:off x="6172200" y="1825625"/>
            <a:ext cx="5181600" cy="4351338"/>
          </a:xfrm>
        </p:spPr>
        <p:txBody>
          <a:bodyPr>
            <a:normAutofit/>
          </a:bodyPr>
          <a:lstStyle/>
          <a:p>
            <a:pPr marL="228600" lvl="0" indent="-228600">
              <a:buClrTx/>
              <a:buSzTx/>
              <a:buFont typeface="Arial" panose="020B0604020202020204" pitchFamily="34" charset="0"/>
              <a:buChar char="•"/>
              <a:defRPr/>
            </a:pPr>
            <a:r>
              <a:rPr lang="en-US" kern="1200">
                <a:solidFill>
                  <a:srgbClr val="335AA1"/>
                </a:solidFill>
                <a:latin typeface="ITC Avant Garde Std Bk" panose="020B0502020202020204"/>
                <a:ea typeface="+mn-ea"/>
                <a:cs typeface="+mn-cs"/>
              </a:rPr>
              <a:t>M. Lynn Crismon</a:t>
            </a:r>
          </a:p>
          <a:p>
            <a:pPr marL="228600" lvl="0" indent="-228600">
              <a:buClrTx/>
              <a:buSzTx/>
              <a:buFont typeface="Arial" panose="020B0604020202020204" pitchFamily="34" charset="0"/>
              <a:buChar char="•"/>
              <a:defRPr/>
            </a:pPr>
            <a:r>
              <a:rPr lang="en-US">
                <a:solidFill>
                  <a:srgbClr val="335AA1"/>
                </a:solidFill>
                <a:latin typeface="ITC Avant Garde Std Bk" panose="020B0502020202020204"/>
              </a:rPr>
              <a:t>Michael E. Ernst</a:t>
            </a:r>
          </a:p>
          <a:p>
            <a:pPr marL="228600" lvl="0" indent="-228600">
              <a:buClrTx/>
              <a:buSzTx/>
              <a:buFont typeface="Arial" panose="020B0604020202020204" pitchFamily="34" charset="0"/>
              <a:buChar char="•"/>
              <a:defRPr/>
            </a:pPr>
            <a:r>
              <a:rPr lang="en-US">
                <a:solidFill>
                  <a:srgbClr val="335AA1"/>
                </a:solidFill>
                <a:latin typeface="ITC Avant Garde Std Bk" panose="020B0502020202020204"/>
              </a:rPr>
              <a:t>Brian L. Erstad</a:t>
            </a:r>
          </a:p>
          <a:p>
            <a:pPr marL="228600" lvl="0" indent="-228600">
              <a:buClrTx/>
              <a:buSzTx/>
              <a:buFont typeface="Arial" panose="020B0604020202020204" pitchFamily="34" charset="0"/>
              <a:buChar char="•"/>
              <a:defRPr/>
            </a:pPr>
            <a:r>
              <a:rPr lang="en-US">
                <a:solidFill>
                  <a:srgbClr val="335AA1"/>
                </a:solidFill>
                <a:latin typeface="ITC Avant Garde Std Bk" panose="020B0502020202020204"/>
              </a:rPr>
              <a:t>Elizabeth A. Farrington</a:t>
            </a:r>
          </a:p>
          <a:p>
            <a:pPr marL="228600" lvl="0" indent="-228600">
              <a:buClrTx/>
              <a:buSzTx/>
              <a:buFont typeface="Arial" panose="020B0604020202020204" pitchFamily="34" charset="0"/>
              <a:buChar char="•"/>
              <a:defRPr/>
            </a:pPr>
            <a:r>
              <a:rPr lang="en-US" kern="1200">
                <a:solidFill>
                  <a:srgbClr val="335AA1"/>
                </a:solidFill>
                <a:latin typeface="ITC Avant Garde Std Bk" panose="020B0502020202020204"/>
                <a:ea typeface="+mn-ea"/>
                <a:cs typeface="+mn-cs"/>
              </a:rPr>
              <a:t>Tracy Hagemann</a:t>
            </a:r>
          </a:p>
          <a:p>
            <a:pPr marL="228600" lvl="0" indent="-228600">
              <a:buClrTx/>
              <a:buSzTx/>
              <a:buFont typeface="Arial" panose="020B0604020202020204" pitchFamily="34" charset="0"/>
              <a:buChar char="•"/>
              <a:defRPr/>
            </a:pPr>
            <a:r>
              <a:rPr lang="en-US">
                <a:solidFill>
                  <a:srgbClr val="335AA1"/>
                </a:solidFill>
                <a:latin typeface="ITC Avant Garde Std Bk" panose="020B0502020202020204"/>
              </a:rPr>
              <a:t>Judith Jacobi</a:t>
            </a:r>
            <a:endParaRPr lang="en-US" sz="3200"/>
          </a:p>
        </p:txBody>
      </p:sp>
    </p:spTree>
    <p:extLst>
      <p:ext uri="{BB962C8B-B14F-4D97-AF65-F5344CB8AC3E}">
        <p14:creationId xmlns:p14="http://schemas.microsoft.com/office/powerpoint/2010/main" val="364780700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0D41E8-DA4D-4DDA-367F-341C9C50E9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881080-70FB-8976-073D-06DBF46F3DCA}"/>
              </a:ext>
            </a:extLst>
          </p:cNvPr>
          <p:cNvSpPr>
            <a:spLocks noGrp="1"/>
          </p:cNvSpPr>
          <p:nvPr>
            <p:ph type="title"/>
          </p:nvPr>
        </p:nvSpPr>
        <p:spPr/>
        <p:txBody>
          <a:bodyPr/>
          <a:lstStyle/>
          <a:p>
            <a:r>
              <a:rPr kumimoji="0" lang="en-US" sz="4400" b="1" i="0" u="none" strike="noStrike" kern="1200" cap="none" spc="0" normalizeH="0" baseline="0" noProof="0">
                <a:ln>
                  <a:noFill/>
                </a:ln>
                <a:solidFill>
                  <a:srgbClr val="335AA1"/>
                </a:solidFill>
                <a:effectLst/>
                <a:uLnTx/>
                <a:uFillTx/>
                <a:latin typeface="ITC Avant Garde Std Bk" panose="020B0502020202020204" pitchFamily="34" charset="0"/>
                <a:ea typeface="+mj-ea"/>
                <a:cs typeface="+mj-cs"/>
              </a:rPr>
              <a:t>Our Mentors</a:t>
            </a:r>
            <a:endParaRPr lang="en-US"/>
          </a:p>
        </p:txBody>
      </p:sp>
      <p:sp>
        <p:nvSpPr>
          <p:cNvPr id="3" name="Content Placeholder 2">
            <a:extLst>
              <a:ext uri="{FF2B5EF4-FFF2-40B4-BE49-F238E27FC236}">
                <a16:creationId xmlns:a16="http://schemas.microsoft.com/office/drawing/2014/main" id="{5845599B-BA02-8DC1-C0BF-C6EA94AE3E0B}"/>
              </a:ext>
            </a:extLst>
          </p:cNvPr>
          <p:cNvSpPr>
            <a:spLocks noGrp="1"/>
          </p:cNvSpPr>
          <p:nvPr>
            <p:ph sz="half" idx="1"/>
          </p:nvPr>
        </p:nvSpPr>
        <p:spPr>
          <a:xfrm>
            <a:off x="838200" y="1825625"/>
            <a:ext cx="5181600" cy="4351338"/>
          </a:xfrm>
        </p:spPr>
        <p:txBody>
          <a:bodyPr>
            <a:normAutofit/>
          </a:bodyPr>
          <a:lstStyle/>
          <a:p>
            <a:pPr marL="228600" indent="-228600">
              <a:buClrTx/>
              <a:buSzTx/>
              <a:buFont typeface="Arial" panose="020B0604020202020204" pitchFamily="34" charset="0"/>
              <a:buChar char="•"/>
              <a:defRPr/>
            </a:pPr>
            <a:r>
              <a:rPr lang="en-US" kern="1200">
                <a:solidFill>
                  <a:srgbClr val="335AA1"/>
                </a:solidFill>
                <a:latin typeface="ITC Avant Garde Std Bk" panose="020B0502020202020204"/>
                <a:ea typeface="+mn-ea"/>
                <a:cs typeface="+mn-cs"/>
              </a:rPr>
              <a:t>Tyree H. Kiser</a:t>
            </a:r>
          </a:p>
          <a:p>
            <a:pPr marL="228600" lvl="0" indent="-228600">
              <a:buClrTx/>
              <a:buSzTx/>
              <a:buFont typeface="Arial" panose="020B0604020202020204" pitchFamily="34" charset="0"/>
              <a:buChar char="•"/>
              <a:defRPr/>
            </a:pPr>
            <a:r>
              <a:rPr lang="en-US" kern="1200">
                <a:solidFill>
                  <a:srgbClr val="335AA1"/>
                </a:solidFill>
                <a:latin typeface="ITC Avant Garde Std Bk" panose="020B0502020202020204"/>
                <a:ea typeface="+mn-ea"/>
                <a:cs typeface="+mn-cs"/>
              </a:rPr>
              <a:t>Eric J. MacLaughlin</a:t>
            </a:r>
          </a:p>
          <a:p>
            <a:pPr marL="228600" lvl="0" indent="-228600">
              <a:buClrTx/>
              <a:buSzTx/>
              <a:buFont typeface="Arial" panose="020B0604020202020204" pitchFamily="34" charset="0"/>
              <a:buChar char="•"/>
              <a:defRPr/>
            </a:pPr>
            <a:r>
              <a:rPr lang="en-US" kern="1200">
                <a:solidFill>
                  <a:srgbClr val="335AA1"/>
                </a:solidFill>
                <a:latin typeface="ITC Avant Garde Std Bk" panose="020B0502020202020204"/>
                <a:ea typeface="+mn-ea"/>
                <a:cs typeface="+mn-cs"/>
              </a:rPr>
              <a:t>Jean M. Nappi</a:t>
            </a:r>
          </a:p>
          <a:p>
            <a:pPr marL="228600" lvl="0" indent="-228600">
              <a:buClrTx/>
              <a:buSzTx/>
              <a:buFont typeface="Arial" panose="020B0604020202020204" pitchFamily="34" charset="0"/>
              <a:buChar char="•"/>
              <a:defRPr/>
            </a:pPr>
            <a:r>
              <a:rPr lang="en-US" kern="1200">
                <a:solidFill>
                  <a:srgbClr val="335AA1"/>
                </a:solidFill>
                <a:latin typeface="ITC Avant Garde Std Bk" panose="020B0502020202020204"/>
                <a:ea typeface="+mn-ea"/>
                <a:cs typeface="+mn-cs"/>
              </a:rPr>
              <a:t>Suzanne A. Nesbit</a:t>
            </a:r>
          </a:p>
          <a:p>
            <a:pPr marL="228600" lvl="0" indent="-228600">
              <a:buClrTx/>
              <a:buSzTx/>
              <a:buFont typeface="Arial" panose="020B0604020202020204" pitchFamily="34" charset="0"/>
              <a:buChar char="•"/>
              <a:defRPr/>
            </a:pPr>
            <a:r>
              <a:rPr lang="en-US" kern="1200">
                <a:solidFill>
                  <a:srgbClr val="335AA1"/>
                </a:solidFill>
                <a:latin typeface="ITC Avant Garde Std Bk" panose="020B0502020202020204"/>
                <a:ea typeface="+mn-ea"/>
                <a:cs typeface="+mn-cs"/>
              </a:rPr>
              <a:t>Edith A. Nutescu</a:t>
            </a:r>
          </a:p>
          <a:p>
            <a:pPr marL="228600" lvl="0" indent="-228600">
              <a:buClrTx/>
              <a:buSzTx/>
              <a:buFont typeface="Arial" panose="020B0604020202020204" pitchFamily="34" charset="0"/>
              <a:buChar char="•"/>
              <a:defRPr/>
            </a:pPr>
            <a:r>
              <a:rPr lang="en-US">
                <a:solidFill>
                  <a:srgbClr val="335AA1"/>
                </a:solidFill>
                <a:latin typeface="ITC Avant Garde Std Bk" panose="020B0502020202020204"/>
              </a:rPr>
              <a:t>Robert B. Parker, II</a:t>
            </a:r>
            <a:endParaRPr lang="en-US" sz="3200"/>
          </a:p>
        </p:txBody>
      </p:sp>
      <p:sp>
        <p:nvSpPr>
          <p:cNvPr id="4" name="Content Placeholder 3">
            <a:extLst>
              <a:ext uri="{FF2B5EF4-FFF2-40B4-BE49-F238E27FC236}">
                <a16:creationId xmlns:a16="http://schemas.microsoft.com/office/drawing/2014/main" id="{6D854B13-496F-9434-10D8-D9300B449950}"/>
              </a:ext>
            </a:extLst>
          </p:cNvPr>
          <p:cNvSpPr>
            <a:spLocks noGrp="1"/>
          </p:cNvSpPr>
          <p:nvPr>
            <p:ph sz="half" idx="2"/>
          </p:nvPr>
        </p:nvSpPr>
        <p:spPr>
          <a:xfrm>
            <a:off x="6172200" y="1825625"/>
            <a:ext cx="5746750" cy="4351338"/>
          </a:xfrm>
        </p:spPr>
        <p:txBody>
          <a:bodyPr>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b="0" i="0" u="none" strike="noStrike" kern="1200" cap="none" spc="0" normalizeH="0" baseline="0" noProof="0">
                <a:ln>
                  <a:noFill/>
                </a:ln>
                <a:solidFill>
                  <a:srgbClr val="335AA1"/>
                </a:solidFill>
                <a:effectLst/>
                <a:uLnTx/>
                <a:uFillTx/>
                <a:latin typeface="ITC Avant Garde Std Bk" panose="020B0502020202020204"/>
                <a:ea typeface="+mn-ea"/>
                <a:cs typeface="+mn-cs"/>
              </a:rPr>
              <a:t>Beth A. </a:t>
            </a:r>
            <a:r>
              <a:rPr lang="en-US" kern="1200">
                <a:solidFill>
                  <a:srgbClr val="335AA1"/>
                </a:solidFill>
                <a:latin typeface="ITC Avant Garde Std Bk" panose="020B0502020202020204"/>
                <a:ea typeface="+mn-ea"/>
                <a:cs typeface="+mn-cs"/>
              </a:rPr>
              <a:t>Bryles </a:t>
            </a:r>
            <a:r>
              <a:rPr kumimoji="0" lang="en-US" b="0" i="0" u="none" strike="noStrike" kern="1200" cap="none" spc="0" normalizeH="0" baseline="0" noProof="0">
                <a:ln>
                  <a:noFill/>
                </a:ln>
                <a:solidFill>
                  <a:srgbClr val="335AA1"/>
                </a:solidFill>
                <a:effectLst/>
                <a:uLnTx/>
                <a:uFillTx/>
                <a:latin typeface="ITC Avant Garde Std Bk" panose="020B0502020202020204"/>
                <a:ea typeface="+mn-ea"/>
                <a:cs typeface="+mn-cs"/>
              </a:rPr>
              <a:t>Phillips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kern="1200">
                <a:solidFill>
                  <a:srgbClr val="335AA1"/>
                </a:solidFill>
                <a:latin typeface="ITC Avant Garde Std Bk" panose="020B0502020202020204"/>
                <a:ea typeface="+mn-ea"/>
                <a:cs typeface="+mn-cs"/>
              </a:rPr>
              <a:t>Cynthia A. Sanoski</a:t>
            </a:r>
            <a:endParaRPr kumimoji="0" lang="en-US" b="0" i="0" u="none" strike="noStrike" kern="1200" cap="none" spc="0" normalizeH="0" baseline="0" noProof="0">
              <a:ln>
                <a:noFill/>
              </a:ln>
              <a:solidFill>
                <a:srgbClr val="335AA1"/>
              </a:solidFill>
              <a:effectLst/>
              <a:uLnTx/>
              <a:uFillTx/>
              <a:latin typeface="ITC Avant Garde Std Bk" panose="020B050202020202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kern="1200">
                <a:solidFill>
                  <a:srgbClr val="335AA1"/>
                </a:solidFill>
                <a:latin typeface="ITC Avant Garde Std Bk" panose="020B0502020202020204"/>
                <a:ea typeface="+mn-ea"/>
                <a:cs typeface="+mn-cs"/>
              </a:rPr>
              <a:t>Joseph J. Saseen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b="0" i="0" u="none" strike="noStrike" kern="1200" cap="none" spc="0" normalizeH="0" baseline="0" noProof="0">
                <a:ln>
                  <a:noFill/>
                </a:ln>
                <a:solidFill>
                  <a:srgbClr val="335AA1"/>
                </a:solidFill>
                <a:effectLst/>
                <a:uLnTx/>
                <a:uFillTx/>
                <a:latin typeface="ITC Avant Garde Std Bk" panose="020B0502020202020204"/>
                <a:ea typeface="+mn-ea"/>
                <a:cs typeface="+mn-cs"/>
              </a:rPr>
              <a:t>Kimberly Thrasher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solidFill>
                  <a:srgbClr val="335AA1"/>
                </a:solidFill>
                <a:latin typeface="ITC Avant Garde Std Bk" panose="020B0502020202020204"/>
              </a:rPr>
              <a:t>Toby C. Trujillo</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kern="1200">
                <a:solidFill>
                  <a:srgbClr val="335AA1"/>
                </a:solidFill>
                <a:latin typeface="ITC Avant Garde Std Bk" panose="020B0502020202020204"/>
                <a:ea typeface="+mn-ea"/>
                <a:cs typeface="+mn-cs"/>
              </a:rPr>
              <a:t>G. Christopher Wood</a:t>
            </a:r>
            <a:endParaRPr kumimoji="0" lang="en-US" b="0" i="0" u="none" strike="noStrike" kern="1200" cap="none" spc="0" normalizeH="0" baseline="0" noProof="0">
              <a:ln>
                <a:noFill/>
              </a:ln>
              <a:solidFill>
                <a:srgbClr val="335AA1"/>
              </a:solidFill>
              <a:effectLst/>
              <a:uLnTx/>
              <a:uFillTx/>
              <a:latin typeface="ITC Avant Garde Std Bk" panose="020B0502020202020204"/>
              <a:ea typeface="+mn-ea"/>
              <a:cs typeface="+mn-cs"/>
            </a:endParaRPr>
          </a:p>
          <a:p>
            <a:endParaRPr lang="en-US"/>
          </a:p>
        </p:txBody>
      </p:sp>
    </p:spTree>
    <p:extLst>
      <p:ext uri="{BB962C8B-B14F-4D97-AF65-F5344CB8AC3E}">
        <p14:creationId xmlns:p14="http://schemas.microsoft.com/office/powerpoint/2010/main" val="362660301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19B66-1DCF-F493-C38C-45D7AB2F54EF}"/>
              </a:ext>
            </a:extLst>
          </p:cNvPr>
          <p:cNvSpPr>
            <a:spLocks noGrp="1"/>
          </p:cNvSpPr>
          <p:nvPr>
            <p:ph type="title"/>
          </p:nvPr>
        </p:nvSpPr>
        <p:spPr/>
        <p:txBody>
          <a:bodyPr/>
          <a:lstStyle/>
          <a:p>
            <a:r>
              <a:rPr kumimoji="0" lang="en-US" sz="4400" b="1" i="0" u="none" strike="noStrike" kern="1200" cap="none" spc="0" normalizeH="0" baseline="0" noProof="0">
                <a:ln>
                  <a:noFill/>
                </a:ln>
                <a:solidFill>
                  <a:srgbClr val="335AA1"/>
                </a:solidFill>
                <a:effectLst/>
                <a:uLnTx/>
                <a:uFillTx/>
                <a:latin typeface="ITC Avant Garde Std Bk" panose="020B0502020202020204" pitchFamily="34" charset="0"/>
                <a:ea typeface="+mj-ea"/>
                <a:cs typeface="+mj-cs"/>
              </a:rPr>
              <a:t>Our Faculty</a:t>
            </a:r>
            <a:endParaRPr lang="en-US"/>
          </a:p>
        </p:txBody>
      </p:sp>
      <p:sp>
        <p:nvSpPr>
          <p:cNvPr id="3" name="Content Placeholder 2">
            <a:extLst>
              <a:ext uri="{FF2B5EF4-FFF2-40B4-BE49-F238E27FC236}">
                <a16:creationId xmlns:a16="http://schemas.microsoft.com/office/drawing/2014/main" id="{2D24ADC5-2D0B-D71F-24F8-F3FD617DB1FE}"/>
              </a:ext>
            </a:extLst>
          </p:cNvPr>
          <p:cNvSpPr>
            <a:spLocks noGrp="1"/>
          </p:cNvSpPr>
          <p:nvPr>
            <p:ph sz="half" idx="1"/>
          </p:nvPr>
        </p:nvSpPr>
        <p:spPr/>
        <p:txBody>
          <a:bodyPr>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b="0" i="0" u="none" strike="noStrike" kern="1200" cap="none" spc="0" normalizeH="0" baseline="0" noProof="0">
                <a:ln>
                  <a:noFill/>
                </a:ln>
                <a:solidFill>
                  <a:srgbClr val="335AA1"/>
                </a:solidFill>
                <a:effectLst/>
                <a:uLnTx/>
                <a:uFillTx/>
                <a:latin typeface="ITC Avant Garde Std Bk" panose="020B0502020202020204"/>
                <a:ea typeface="+mn-ea"/>
                <a:cs typeface="+mn-cs"/>
              </a:rPr>
              <a:t>Miranda R. Andrus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b="0" i="0" u="none" strike="noStrike" kern="1200" cap="none" spc="0" normalizeH="0" baseline="0" noProof="0">
                <a:ln>
                  <a:noFill/>
                </a:ln>
                <a:solidFill>
                  <a:srgbClr val="335AA1"/>
                </a:solidFill>
                <a:effectLst/>
                <a:uLnTx/>
                <a:uFillTx/>
                <a:latin typeface="ITC Avant Garde Std Bk" panose="020B0502020202020204"/>
                <a:ea typeface="+mn-ea"/>
                <a:cs typeface="+mn-cs"/>
              </a:rPr>
              <a:t>John M. Allen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b="0" i="0" u="none" strike="noStrike" kern="1200" cap="none" spc="0" normalizeH="0" baseline="0" noProof="0">
                <a:ln>
                  <a:noFill/>
                </a:ln>
                <a:solidFill>
                  <a:srgbClr val="335AA1"/>
                </a:solidFill>
                <a:effectLst/>
                <a:uLnTx/>
                <a:uFillTx/>
                <a:latin typeface="ITC Avant Garde Std Bk" panose="020B0502020202020204"/>
                <a:ea typeface="+mn-ea"/>
                <a:cs typeface="+mn-cs"/>
              </a:rPr>
              <a:t>Julie Wright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b="0" i="0" u="none" strike="noStrike" kern="1200" cap="none" spc="0" normalizeH="0" baseline="0" noProof="0">
                <a:ln>
                  <a:noFill/>
                </a:ln>
                <a:solidFill>
                  <a:srgbClr val="335AA1"/>
                </a:solidFill>
                <a:effectLst/>
                <a:uLnTx/>
                <a:uFillTx/>
                <a:latin typeface="ITC Avant Garde Std Bk" panose="020B0502020202020204"/>
                <a:ea typeface="+mn-ea"/>
                <a:cs typeface="+mn-cs"/>
              </a:rPr>
              <a:t>P. Brandon Bookstaver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b="0" i="0" u="none" strike="noStrike" kern="1200" cap="none" spc="0" normalizeH="0" baseline="0" noProof="0">
                <a:ln>
                  <a:noFill/>
                </a:ln>
                <a:solidFill>
                  <a:srgbClr val="335AA1"/>
                </a:solidFill>
                <a:effectLst/>
                <a:uLnTx/>
                <a:uFillTx/>
                <a:latin typeface="ITC Avant Garde Std Bk" panose="020B0502020202020204"/>
                <a:ea typeface="+mn-ea"/>
                <a:cs typeface="+mn-cs"/>
              </a:rPr>
              <a:t>Amie D. Brooks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b="0" i="0" u="none" strike="noStrike" kern="1200" cap="none" spc="0" normalizeH="0" baseline="0" noProof="0">
                <a:ln>
                  <a:noFill/>
                </a:ln>
                <a:solidFill>
                  <a:srgbClr val="335AA1"/>
                </a:solidFill>
                <a:effectLst/>
                <a:uLnTx/>
                <a:uFillTx/>
                <a:latin typeface="ITC Avant Garde Std Bk" panose="020B0502020202020204"/>
                <a:ea typeface="+mn-ea"/>
                <a:cs typeface="+mn-cs"/>
              </a:rPr>
              <a:t>Marcia L. Buck</a:t>
            </a:r>
          </a:p>
          <a:p>
            <a:pPr marL="228600" lvl="0" indent="-228600">
              <a:buClrTx/>
              <a:buSzTx/>
              <a:buFont typeface="Arial" panose="020B0604020202020204" pitchFamily="34" charset="0"/>
              <a:buChar char="•"/>
              <a:defRPr/>
            </a:pPr>
            <a:r>
              <a:rPr kumimoji="0" lang="en-US" b="0" i="0" u="none" strike="noStrike" kern="1200" cap="none" spc="0" normalizeH="0" baseline="0" noProof="0">
                <a:ln>
                  <a:noFill/>
                </a:ln>
                <a:solidFill>
                  <a:srgbClr val="335AA1"/>
                </a:solidFill>
                <a:effectLst/>
                <a:uLnTx/>
                <a:uFillTx/>
                <a:latin typeface="ITC Avant Garde Std Bk" panose="020B0502020202020204"/>
                <a:ea typeface="+mn-ea"/>
                <a:cs typeface="+mn-cs"/>
              </a:rPr>
              <a:t>Debbie C. Byrd</a:t>
            </a:r>
          </a:p>
          <a:p>
            <a:pPr marL="228600" lvl="0" indent="-228600">
              <a:buClrTx/>
              <a:buSzTx/>
              <a:buFont typeface="Arial" panose="020B0604020202020204" pitchFamily="34" charset="0"/>
              <a:buChar char="•"/>
              <a:defRPr/>
            </a:pPr>
            <a:r>
              <a:rPr lang="en-US" kern="1200">
                <a:solidFill>
                  <a:srgbClr val="335AA1"/>
                </a:solidFill>
                <a:latin typeface="ITC Avant Garde Std Bk" panose="020B0502020202020204"/>
                <a:ea typeface="+mn-ea"/>
                <a:cs typeface="+mn-cs"/>
              </a:rPr>
              <a:t>Allison M. Chung</a:t>
            </a:r>
            <a:endParaRPr kumimoji="0" lang="en-US" b="0" i="0" u="none" strike="noStrike" kern="1200" cap="none" spc="0" normalizeH="0" baseline="0" noProof="0">
              <a:ln>
                <a:noFill/>
              </a:ln>
              <a:solidFill>
                <a:srgbClr val="335AA1"/>
              </a:solidFill>
              <a:effectLst/>
              <a:uLnTx/>
              <a:uFillTx/>
              <a:latin typeface="ITC Avant Garde Std Bk" panose="020B0502020202020204"/>
              <a:ea typeface="+mn-ea"/>
              <a:cs typeface="+mn-cs"/>
            </a:endParaRPr>
          </a:p>
          <a:p>
            <a:endParaRPr lang="en-US"/>
          </a:p>
        </p:txBody>
      </p:sp>
      <p:sp>
        <p:nvSpPr>
          <p:cNvPr id="4" name="Content Placeholder 3">
            <a:extLst>
              <a:ext uri="{FF2B5EF4-FFF2-40B4-BE49-F238E27FC236}">
                <a16:creationId xmlns:a16="http://schemas.microsoft.com/office/drawing/2014/main" id="{854AD759-A6ED-1215-CFD9-AAA33792D508}"/>
              </a:ext>
            </a:extLst>
          </p:cNvPr>
          <p:cNvSpPr>
            <a:spLocks noGrp="1"/>
          </p:cNvSpPr>
          <p:nvPr>
            <p:ph sz="half" idx="2"/>
          </p:nvPr>
        </p:nvSpPr>
        <p:spPr/>
        <p:txBody>
          <a:bodyPr>
            <a:normAutofit/>
          </a:bodyPr>
          <a:lstStyle/>
          <a:p>
            <a:pPr>
              <a:buClr>
                <a:srgbClr val="335AA1"/>
              </a:buClr>
              <a:buSzPct val="100000"/>
            </a:pPr>
            <a:r>
              <a:rPr lang="en-US">
                <a:solidFill>
                  <a:srgbClr val="335AA1"/>
                </a:solidFill>
                <a:latin typeface="ITC Avant Garde Std Bk" panose="020B0502020202020204"/>
              </a:rPr>
              <a:t>M. Lynn Crismon</a:t>
            </a:r>
          </a:p>
          <a:p>
            <a:pPr>
              <a:buClr>
                <a:srgbClr val="335AA1"/>
              </a:buClr>
              <a:buSzPct val="100000"/>
            </a:pPr>
            <a:r>
              <a:rPr lang="en-US">
                <a:solidFill>
                  <a:srgbClr val="335AA1"/>
                </a:solidFill>
                <a:latin typeface="ITC Avant Garde Std Bk" panose="020B0502020202020204"/>
              </a:rPr>
              <a:t>C. Lindsay DeVane</a:t>
            </a:r>
          </a:p>
          <a:p>
            <a:pPr>
              <a:buClr>
                <a:srgbClr val="335AA1"/>
              </a:buClr>
              <a:buSzPct val="100000"/>
            </a:pPr>
            <a:r>
              <a:rPr lang="en-US">
                <a:solidFill>
                  <a:srgbClr val="335AA1"/>
                </a:solidFill>
              </a:rPr>
              <a:t>Elizabeth A. Farrington</a:t>
            </a:r>
          </a:p>
          <a:p>
            <a:pPr>
              <a:buClr>
                <a:srgbClr val="335AA1"/>
              </a:buClr>
              <a:buSzPct val="100000"/>
            </a:pPr>
            <a:r>
              <a:rPr lang="en-US">
                <a:solidFill>
                  <a:srgbClr val="335AA1"/>
                </a:solidFill>
              </a:rPr>
              <a:t>Stuart Haines</a:t>
            </a:r>
          </a:p>
          <a:p>
            <a:pPr>
              <a:buClr>
                <a:srgbClr val="335AA1"/>
              </a:buClr>
              <a:buSzPct val="100000"/>
            </a:pPr>
            <a:r>
              <a:rPr lang="en-US">
                <a:solidFill>
                  <a:srgbClr val="335AA1"/>
                </a:solidFill>
              </a:rPr>
              <a:t>Brian A. Hemstreet</a:t>
            </a:r>
          </a:p>
          <a:p>
            <a:pPr>
              <a:buClr>
                <a:srgbClr val="335AA1"/>
              </a:buClr>
              <a:buSzPct val="100000"/>
            </a:pPr>
            <a:r>
              <a:rPr lang="en-US">
                <a:solidFill>
                  <a:srgbClr val="335AA1"/>
                </a:solidFill>
              </a:rPr>
              <a:t>Joanna Q. Hudson</a:t>
            </a:r>
          </a:p>
          <a:p>
            <a:pPr>
              <a:buClr>
                <a:srgbClr val="335AA1"/>
              </a:buClr>
              <a:buSzPct val="100000"/>
            </a:pPr>
            <a:r>
              <a:rPr lang="en-US">
                <a:solidFill>
                  <a:srgbClr val="335AA1"/>
                </a:solidFill>
              </a:rPr>
              <a:t>Judith Jacobi</a:t>
            </a:r>
          </a:p>
          <a:p>
            <a:pPr>
              <a:buClr>
                <a:srgbClr val="335AA1"/>
              </a:buClr>
              <a:buSzPct val="100000"/>
            </a:pPr>
            <a:r>
              <a:rPr lang="en-US">
                <a:solidFill>
                  <a:srgbClr val="335AA1"/>
                </a:solidFill>
              </a:rPr>
              <a:t>Paul T. Kelly</a:t>
            </a:r>
          </a:p>
          <a:p>
            <a:pPr>
              <a:buClr>
                <a:srgbClr val="335AA1"/>
              </a:buClr>
              <a:buSzPct val="100000"/>
            </a:pPr>
            <a:endParaRPr lang="en-US">
              <a:solidFill>
                <a:srgbClr val="335AA1"/>
              </a:solidFill>
            </a:endParaRPr>
          </a:p>
          <a:p>
            <a:endParaRPr lang="en-US">
              <a:solidFill>
                <a:srgbClr val="335AA1"/>
              </a:solidFill>
            </a:endParaRPr>
          </a:p>
          <a:p>
            <a:endParaRPr lang="en-US">
              <a:solidFill>
                <a:srgbClr val="335AA1"/>
              </a:solidFill>
            </a:endParaRPr>
          </a:p>
          <a:p>
            <a:endParaRPr lang="en-US">
              <a:solidFill>
                <a:srgbClr val="335AA1"/>
              </a:solidFill>
            </a:endParaRPr>
          </a:p>
          <a:p>
            <a:endParaRPr lang="en-US">
              <a:solidFill>
                <a:srgbClr val="335AA1"/>
              </a:solidFill>
            </a:endParaRPr>
          </a:p>
          <a:p>
            <a:endParaRPr lang="en-US">
              <a:solidFill>
                <a:srgbClr val="335AA1"/>
              </a:solidFill>
            </a:endParaRPr>
          </a:p>
        </p:txBody>
      </p:sp>
    </p:spTree>
    <p:extLst>
      <p:ext uri="{BB962C8B-B14F-4D97-AF65-F5344CB8AC3E}">
        <p14:creationId xmlns:p14="http://schemas.microsoft.com/office/powerpoint/2010/main" val="65471931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z="4400" b="1" i="0" u="none" strike="noStrike" kern="1200" cap="none" spc="0" normalizeH="0" baseline="0" noProof="0">
                <a:ln>
                  <a:noFill/>
                </a:ln>
                <a:solidFill>
                  <a:srgbClr val="335AA1"/>
                </a:solidFill>
                <a:effectLst/>
                <a:uLnTx/>
                <a:uFillTx/>
                <a:latin typeface="ITC Avant Garde Std Bk" panose="020B0502020202020204" pitchFamily="34" charset="0"/>
                <a:ea typeface="+mj-ea"/>
                <a:cs typeface="+mj-cs"/>
              </a:rPr>
              <a:t>Our Faculty</a:t>
            </a:r>
            <a:endParaRPr lang="en-US"/>
          </a:p>
        </p:txBody>
      </p:sp>
      <p:sp>
        <p:nvSpPr>
          <p:cNvPr id="3" name="Content Placeholder 2"/>
          <p:cNvSpPr>
            <a:spLocks noGrp="1"/>
          </p:cNvSpPr>
          <p:nvPr>
            <p:ph sz="half" idx="1"/>
          </p:nvPr>
        </p:nvSpPr>
        <p:spPr/>
        <p:txBody>
          <a:bodyPr>
            <a:normAutofit/>
          </a:body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b="0" i="0" u="none" strike="noStrike" kern="1200" cap="none" spc="0" normalizeH="0" baseline="0" noProof="0">
                <a:ln>
                  <a:noFill/>
                </a:ln>
                <a:solidFill>
                  <a:srgbClr val="335AA1"/>
                </a:solidFill>
                <a:effectLst/>
                <a:uLnTx/>
                <a:uFillTx/>
                <a:latin typeface="ITC Avant Garde Std Bk" panose="020B0502020202020204"/>
                <a:ea typeface="+mn-ea"/>
                <a:cs typeface="+mn-cs"/>
              </a:rPr>
              <a:t>Tyree H. Kiser</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b="0" i="0" u="none" strike="noStrike" kern="1200" cap="none" spc="0" normalizeH="0" baseline="0" noProof="0">
                <a:ln>
                  <a:noFill/>
                </a:ln>
                <a:solidFill>
                  <a:srgbClr val="335AA1"/>
                </a:solidFill>
                <a:effectLst/>
                <a:uLnTx/>
                <a:uFillTx/>
                <a:latin typeface="ITC Avant Garde Std Bk" panose="020B0502020202020204"/>
                <a:ea typeface="+mn-ea"/>
                <a:cs typeface="+mn-cs"/>
              </a:rPr>
              <a:t>Jill M. Kolesar</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b="0" i="0" u="none" strike="noStrike" kern="1200" cap="none" spc="0" normalizeH="0" baseline="0" noProof="0">
                <a:ln>
                  <a:noFill/>
                </a:ln>
                <a:solidFill>
                  <a:srgbClr val="335AA1"/>
                </a:solidFill>
                <a:effectLst/>
                <a:uLnTx/>
                <a:uFillTx/>
                <a:latin typeface="ITC Avant Garde Std Bk" panose="020B0502020202020204"/>
                <a:ea typeface="+mn-ea"/>
                <a:cs typeface="+mn-cs"/>
              </a:rPr>
              <a:t>Jimmi Hatton Kolpek</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b="0" i="0" u="none" strike="noStrike" kern="1200" cap="none" spc="0" normalizeH="0" baseline="0" noProof="0">
                <a:ln>
                  <a:noFill/>
                </a:ln>
                <a:solidFill>
                  <a:srgbClr val="335AA1"/>
                </a:solidFill>
                <a:effectLst/>
                <a:uLnTx/>
                <a:uFillTx/>
                <a:latin typeface="ITC Avant Garde Std Bk" panose="020B0502020202020204"/>
                <a:ea typeface="+mn-ea"/>
                <a:cs typeface="+mn-cs"/>
              </a:rPr>
              <a:t>Michael S. Maddux</a:t>
            </a:r>
          </a:p>
          <a:p>
            <a:pPr marL="228600" indent="-228600">
              <a:lnSpc>
                <a:spcPct val="100000"/>
              </a:lnSpc>
              <a:buClrTx/>
              <a:buSzTx/>
              <a:buFont typeface="Arial" panose="020B0604020202020204" pitchFamily="34" charset="0"/>
              <a:buChar char="•"/>
              <a:defRPr/>
            </a:pPr>
            <a:r>
              <a:rPr lang="en-US" kern="1200">
                <a:solidFill>
                  <a:srgbClr val="335AA1"/>
                </a:solidFill>
                <a:latin typeface="ITC Avant Garde Std Bk" panose="020B0502020202020204"/>
                <a:ea typeface="+mn-ea"/>
                <a:cs typeface="+mn-cs"/>
              </a:rPr>
              <a:t>Sarah E. McBane</a:t>
            </a:r>
          </a:p>
          <a:p>
            <a:pPr marL="228600" indent="-228600">
              <a:lnSpc>
                <a:spcPct val="100000"/>
              </a:lnSpc>
              <a:buClrTx/>
              <a:buSzTx/>
              <a:buFont typeface="Arial" panose="020B0604020202020204" pitchFamily="34" charset="0"/>
              <a:buChar char="•"/>
              <a:defRPr/>
            </a:pPr>
            <a:r>
              <a:rPr lang="en-US">
                <a:solidFill>
                  <a:srgbClr val="335AA1"/>
                </a:solidFill>
                <a:latin typeface="ITC Avant Garde Std Bk" panose="020B0502020202020204"/>
              </a:rPr>
              <a:t>M. Shawn McFarland</a:t>
            </a:r>
            <a:endParaRPr lang="en-US" kern="1200">
              <a:solidFill>
                <a:srgbClr val="335AA1"/>
              </a:solidFill>
              <a:latin typeface="ITC Avant Garde Std Bk" panose="020B0502020202020204"/>
              <a:ea typeface="+mn-ea"/>
              <a:cs typeface="+mn-cs"/>
            </a:endParaRPr>
          </a:p>
          <a:p>
            <a:pPr marL="228600" lvl="0" indent="-228600">
              <a:lnSpc>
                <a:spcPct val="100000"/>
              </a:lnSpc>
              <a:buClrTx/>
              <a:buSzTx/>
              <a:buFont typeface="Arial" panose="020B0604020202020204" pitchFamily="34" charset="0"/>
              <a:buChar char="•"/>
              <a:defRPr/>
            </a:pPr>
            <a:r>
              <a:rPr lang="en-US" kern="1200">
                <a:solidFill>
                  <a:srgbClr val="335AA1"/>
                </a:solidFill>
                <a:latin typeface="ITC Avant Garde Std Bk" panose="020B0502020202020204"/>
                <a:ea typeface="+mn-ea"/>
                <a:cs typeface="+mn-cs"/>
              </a:rPr>
              <a:t>John E. Murphy, III</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kumimoji="0" lang="en-US" b="0" i="0" u="none" strike="noStrike" kern="1200" cap="none" spc="0" normalizeH="0" baseline="0" noProof="0">
              <a:ln>
                <a:noFill/>
              </a:ln>
              <a:solidFill>
                <a:srgbClr val="335AA1"/>
              </a:solidFill>
              <a:effectLst/>
              <a:uLnTx/>
              <a:uFillTx/>
              <a:latin typeface="ITC Avant Garde Std Bk" panose="020B0502020202020204"/>
              <a:ea typeface="+mn-ea"/>
              <a:cs typeface="+mn-cs"/>
            </a:endParaRPr>
          </a:p>
          <a:p>
            <a:pPr marL="228600" marR="0" lvl="0" indent="-228600" algn="l" defTabSz="914400" rtl="0" eaLnBrk="1" fontAlgn="auto" latinLnBrk="0" hangingPunct="1">
              <a:lnSpc>
                <a:spcPct val="70000"/>
              </a:lnSpc>
              <a:spcBef>
                <a:spcPts val="1000"/>
              </a:spcBef>
              <a:spcAft>
                <a:spcPts val="0"/>
              </a:spcAft>
              <a:buClrTx/>
              <a:buSzTx/>
              <a:buFont typeface="Arial" panose="020B0604020202020204" pitchFamily="34" charset="0"/>
              <a:buChar char="•"/>
              <a:tabLst/>
              <a:defRPr/>
            </a:pPr>
            <a:endParaRPr kumimoji="0" lang="en-US" b="0" i="0" u="none" strike="noStrike" kern="1200" cap="none" spc="0" normalizeH="0" baseline="0" noProof="0">
              <a:ln>
                <a:noFill/>
              </a:ln>
              <a:solidFill>
                <a:srgbClr val="335AA1"/>
              </a:solidFill>
              <a:effectLst/>
              <a:uLnTx/>
              <a:uFillTx/>
              <a:latin typeface="ITC Avant Garde Std Bk" panose="020B0502020202020204"/>
              <a:ea typeface="+mn-ea"/>
              <a:cs typeface="+mn-cs"/>
            </a:endParaRPr>
          </a:p>
        </p:txBody>
      </p:sp>
      <p:sp>
        <p:nvSpPr>
          <p:cNvPr id="4" name="Content Placeholder 3">
            <a:extLst>
              <a:ext uri="{FF2B5EF4-FFF2-40B4-BE49-F238E27FC236}">
                <a16:creationId xmlns:a16="http://schemas.microsoft.com/office/drawing/2014/main" id="{8433903F-276F-DB41-0894-D0CCE96A29EE}"/>
              </a:ext>
            </a:extLst>
          </p:cNvPr>
          <p:cNvSpPr>
            <a:spLocks noGrp="1"/>
          </p:cNvSpPr>
          <p:nvPr>
            <p:ph sz="half" idx="2"/>
          </p:nvPr>
        </p:nvSpPr>
        <p:spPr/>
        <p:txBody>
          <a:bodyPr>
            <a:normAutofit/>
          </a:bodyPr>
          <a:lstStyle/>
          <a:p>
            <a:pPr marL="228600" lvl="0" indent="-228600">
              <a:lnSpc>
                <a:spcPct val="100000"/>
              </a:lnSpc>
              <a:buClrTx/>
              <a:buSzTx/>
              <a:buFont typeface="Arial" panose="020B0604020202020204" pitchFamily="34" charset="0"/>
              <a:buChar char="•"/>
              <a:defRPr/>
            </a:pPr>
            <a:r>
              <a:rPr lang="en-US" kern="1200">
                <a:solidFill>
                  <a:srgbClr val="335AA1"/>
                </a:solidFill>
                <a:latin typeface="ITC Avant Garde Std Bk" panose="020B0502020202020204"/>
                <a:ea typeface="+mn-ea"/>
                <a:cs typeface="+mn-cs"/>
              </a:rPr>
              <a:t>Suzanne A. Nesbit</a:t>
            </a:r>
          </a:p>
          <a:p>
            <a:pPr marL="228600" lvl="0" indent="-228600">
              <a:lnSpc>
                <a:spcPct val="100000"/>
              </a:lnSpc>
              <a:buClrTx/>
              <a:buSzTx/>
              <a:buFont typeface="Arial" panose="020B0604020202020204" pitchFamily="34" charset="0"/>
              <a:buChar char="•"/>
              <a:defRPr/>
            </a:pPr>
            <a:r>
              <a:rPr lang="en-US">
                <a:solidFill>
                  <a:srgbClr val="335AA1"/>
                </a:solidFill>
                <a:latin typeface="ITC Avant Garde Std Bk" panose="020B0502020202020204"/>
              </a:rPr>
              <a:t>Robert B. Parker, II</a:t>
            </a:r>
          </a:p>
          <a:p>
            <a:pPr marL="228600" lvl="0" indent="-228600">
              <a:lnSpc>
                <a:spcPct val="100000"/>
              </a:lnSpc>
              <a:buClrTx/>
              <a:buSzTx/>
              <a:buFont typeface="Arial" panose="020B0604020202020204" pitchFamily="34" charset="0"/>
              <a:buChar char="•"/>
              <a:defRPr/>
            </a:pPr>
            <a:r>
              <a:rPr lang="en-US" kern="1200">
                <a:solidFill>
                  <a:srgbClr val="335AA1"/>
                </a:solidFill>
                <a:latin typeface="ITC Avant Garde Std Bk" panose="020B0502020202020204"/>
                <a:ea typeface="+mn-ea"/>
                <a:cs typeface="+mn-cs"/>
              </a:rPr>
              <a:t>Sharon See </a:t>
            </a:r>
          </a:p>
          <a:p>
            <a:pPr marL="228600" indent="-228600">
              <a:lnSpc>
                <a:spcPct val="100000"/>
              </a:lnSpc>
              <a:buClrTx/>
              <a:buSzTx/>
              <a:buFont typeface="Arial" panose="020B0604020202020204" pitchFamily="34" charset="0"/>
              <a:buChar char="•"/>
              <a:defRPr/>
            </a:pPr>
            <a:r>
              <a:rPr lang="en-US" kern="1200">
                <a:solidFill>
                  <a:srgbClr val="335AA1"/>
                </a:solidFill>
                <a:latin typeface="ITC Avant Garde Std Bk" panose="020B0502020202020204"/>
                <a:ea typeface="+mn-ea"/>
                <a:cs typeface="+mn-cs"/>
              </a:rPr>
              <a:t>Keri A. Sims</a:t>
            </a:r>
          </a:p>
          <a:p>
            <a:pPr marL="228600" indent="-228600">
              <a:lnSpc>
                <a:spcPct val="100000"/>
              </a:lnSpc>
              <a:buClrTx/>
              <a:buSzTx/>
              <a:buFont typeface="Arial" panose="020B0604020202020204" pitchFamily="34" charset="0"/>
              <a:buChar char="•"/>
              <a:defRPr/>
            </a:pPr>
            <a:r>
              <a:rPr lang="en-US" kern="1200">
                <a:solidFill>
                  <a:srgbClr val="335AA1"/>
                </a:solidFill>
                <a:latin typeface="ITC Avant Garde Std Bk" panose="020B0502020202020204"/>
                <a:ea typeface="+mn-ea"/>
                <a:cs typeface="+mn-cs"/>
              </a:rPr>
              <a:t>Kathy D. Pham</a:t>
            </a:r>
          </a:p>
          <a:p>
            <a:pPr marL="228600" indent="-228600">
              <a:lnSpc>
                <a:spcPct val="100000"/>
              </a:lnSpc>
              <a:buClrTx/>
              <a:buSzTx/>
              <a:buFont typeface="Arial" panose="020B0604020202020204" pitchFamily="34" charset="0"/>
              <a:buChar char="•"/>
              <a:defRPr/>
            </a:pPr>
            <a:r>
              <a:rPr lang="en-US">
                <a:solidFill>
                  <a:srgbClr val="335AA1"/>
                </a:solidFill>
                <a:latin typeface="ITC Avant Garde Std Bk" panose="020B0502020202020204"/>
              </a:rPr>
              <a:t>James E. Tisdale</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kumimoji="0" lang="en-US" b="0" i="0" u="none" strike="noStrike" kern="1200" cap="none" spc="0" normalizeH="0" baseline="0" noProof="0">
              <a:ln>
                <a:noFill/>
              </a:ln>
              <a:solidFill>
                <a:srgbClr val="335AA1"/>
              </a:solidFill>
              <a:effectLst/>
              <a:uLnTx/>
              <a:uFillTx/>
              <a:latin typeface="ITC Avant Garde Std Bk" panose="020B0502020202020204"/>
              <a:ea typeface="+mn-ea"/>
              <a:cs typeface="+mn-cs"/>
            </a:endParaRPr>
          </a:p>
          <a:p>
            <a:endParaRPr lang="en-US"/>
          </a:p>
        </p:txBody>
      </p:sp>
    </p:spTree>
    <p:extLst>
      <p:ext uri="{BB962C8B-B14F-4D97-AF65-F5344CB8AC3E}">
        <p14:creationId xmlns:p14="http://schemas.microsoft.com/office/powerpoint/2010/main" val="107420512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z="4400" b="1" i="0" u="none" strike="noStrike" kern="1200" cap="none" spc="0" normalizeH="0" baseline="0" noProof="0">
                <a:ln>
                  <a:noFill/>
                </a:ln>
                <a:solidFill>
                  <a:srgbClr val="335AA1"/>
                </a:solidFill>
                <a:effectLst/>
                <a:uLnTx/>
                <a:uFillTx/>
                <a:latin typeface="ITC Avant Garde Std Bk" panose="020B0502020202020204" pitchFamily="34" charset="0"/>
                <a:ea typeface="+mj-ea"/>
                <a:cs typeface="+mj-cs"/>
              </a:rPr>
              <a:t>2024-2025 APLD Graduates </a:t>
            </a:r>
            <a:endParaRPr lang="en-US"/>
          </a:p>
        </p:txBody>
      </p:sp>
      <p:sp>
        <p:nvSpPr>
          <p:cNvPr id="4" name="Content Placeholder 3">
            <a:extLst>
              <a:ext uri="{FF2B5EF4-FFF2-40B4-BE49-F238E27FC236}">
                <a16:creationId xmlns:a16="http://schemas.microsoft.com/office/drawing/2014/main" id="{8433903F-276F-DB41-0894-D0CCE96A29EE}"/>
              </a:ext>
            </a:extLst>
          </p:cNvPr>
          <p:cNvSpPr>
            <a:spLocks noGrp="1"/>
          </p:cNvSpPr>
          <p:nvPr>
            <p:ph idx="1"/>
          </p:nvPr>
        </p:nvSpPr>
        <p:spPr/>
        <p:txBody>
          <a:bodyPr>
            <a:normAutofit/>
          </a:bodyPr>
          <a:lstStyle/>
          <a:p>
            <a:pPr>
              <a:buClr>
                <a:srgbClr val="335AA1"/>
              </a:buClr>
              <a:buSzPct val="100000"/>
            </a:pPr>
            <a:r>
              <a:rPr lang="en-US" kern="1200" dirty="0">
                <a:solidFill>
                  <a:srgbClr val="335AA1"/>
                </a:solidFill>
                <a:latin typeface="ITC Avant Garde Std Bk" panose="020B0502020202020204"/>
              </a:rPr>
              <a:t>Nicholas Bitz, PharmD, MBA, </a:t>
            </a:r>
            <a:r>
              <a:rPr lang="en-US" kern="1200" dirty="0" err="1">
                <a:solidFill>
                  <a:srgbClr val="335AA1"/>
                </a:solidFill>
                <a:latin typeface="ITC Avant Garde Std Bk" panose="020B0502020202020204"/>
              </a:rPr>
              <a:t>MSPGx</a:t>
            </a:r>
            <a:r>
              <a:rPr lang="en-US" kern="1200" dirty="0">
                <a:solidFill>
                  <a:srgbClr val="335AA1"/>
                </a:solidFill>
                <a:latin typeface="ITC Avant Garde Std Bk" panose="020B0502020202020204"/>
              </a:rPr>
              <a:t> </a:t>
            </a:r>
          </a:p>
          <a:p>
            <a:pPr>
              <a:buClr>
                <a:srgbClr val="335AA1"/>
              </a:buClr>
              <a:buSzPct val="100000"/>
            </a:pPr>
            <a:r>
              <a:rPr lang="en-US" kern="1200" dirty="0">
                <a:solidFill>
                  <a:srgbClr val="335AA1"/>
                </a:solidFill>
                <a:latin typeface="ITC Avant Garde Std Bk" panose="020B0502020202020204"/>
              </a:rPr>
              <a:t>Jacqueline Cleary, PharmD, BCACP</a:t>
            </a:r>
          </a:p>
          <a:p>
            <a:pPr>
              <a:buClr>
                <a:srgbClr val="335AA1"/>
              </a:buClr>
              <a:buSzPct val="100000"/>
            </a:pPr>
            <a:r>
              <a:rPr lang="en-US" dirty="0">
                <a:solidFill>
                  <a:srgbClr val="335AA1"/>
                </a:solidFill>
              </a:rPr>
              <a:t>Zack Dumont BSP, ACPR, MS (Pharm), DPLA, FCSHP</a:t>
            </a:r>
            <a:endParaRPr lang="en-US" kern="1200" dirty="0">
              <a:solidFill>
                <a:srgbClr val="335AA1"/>
              </a:solidFill>
              <a:latin typeface="ITC Avant Garde Std Bk" panose="020B0502020202020204"/>
            </a:endParaRPr>
          </a:p>
          <a:p>
            <a:pPr>
              <a:buClr>
                <a:srgbClr val="335AA1"/>
              </a:buClr>
              <a:buSzPct val="100000"/>
            </a:pPr>
            <a:r>
              <a:rPr lang="en-US" kern="1200" dirty="0">
                <a:solidFill>
                  <a:srgbClr val="335AA1"/>
                </a:solidFill>
                <a:latin typeface="ITC Avant Garde Std Bk" panose="020B0502020202020204"/>
              </a:rPr>
              <a:t>Sarah Jane E. Faro, PharmD, BCPS, BCOP</a:t>
            </a:r>
          </a:p>
          <a:p>
            <a:pPr>
              <a:buClr>
                <a:srgbClr val="335AA1"/>
              </a:buClr>
              <a:buSzPct val="100000"/>
            </a:pPr>
            <a:r>
              <a:rPr lang="en-US" kern="1200" dirty="0">
                <a:solidFill>
                  <a:srgbClr val="335AA1"/>
                </a:solidFill>
                <a:latin typeface="ITC Avant Garde Std Bk" panose="020B0502020202020204"/>
              </a:rPr>
              <a:t>Megan Elizabeth Fleischman, PharmD, BCACP</a:t>
            </a:r>
          </a:p>
          <a:p>
            <a:pPr>
              <a:buClr>
                <a:srgbClr val="335AA1"/>
              </a:buClr>
              <a:buSzPct val="100000"/>
            </a:pPr>
            <a:r>
              <a:rPr lang="en-US" kern="1200" dirty="0">
                <a:solidFill>
                  <a:srgbClr val="335AA1"/>
                </a:solidFill>
                <a:latin typeface="ITC Avant Garde Std Bk" panose="020B0502020202020204"/>
              </a:rPr>
              <a:t>Brian W. Gilbert, PharmD, MBA, FCCM, FNCS, FCCP, FKCHP, BCCCP</a:t>
            </a:r>
          </a:p>
          <a:p>
            <a:pPr>
              <a:buClr>
                <a:srgbClr val="335AA1"/>
              </a:buClr>
              <a:buSzPct val="100000"/>
            </a:pPr>
            <a:r>
              <a:rPr lang="en-US" kern="1200" dirty="0">
                <a:solidFill>
                  <a:srgbClr val="335AA1"/>
                </a:solidFill>
                <a:latin typeface="ITC Avant Garde Std Bk" panose="020B0502020202020204"/>
              </a:rPr>
              <a:t>Kellie J. Goodlet, PharmD, FCCP, BCIDP, BCPS, BCTXP</a:t>
            </a:r>
          </a:p>
          <a:p>
            <a:pPr>
              <a:buClr>
                <a:srgbClr val="335AA1"/>
              </a:buClr>
              <a:buSzPct val="100000"/>
            </a:pPr>
            <a:r>
              <a:rPr lang="en-US" kern="1200" dirty="0">
                <a:solidFill>
                  <a:srgbClr val="335AA1"/>
                </a:solidFill>
                <a:latin typeface="ITC Avant Garde Std Bk" panose="020B0502020202020204"/>
              </a:rPr>
              <a:t>Jeffrey Gonzales, PharmD, MS, BCPS, CDCES, PDE-C, HF-Cert, DPLA</a:t>
            </a:r>
          </a:p>
          <a:p>
            <a:endParaRPr lang="en-US" dirty="0"/>
          </a:p>
        </p:txBody>
      </p:sp>
    </p:spTree>
    <p:extLst>
      <p:ext uri="{BB962C8B-B14F-4D97-AF65-F5344CB8AC3E}">
        <p14:creationId xmlns:p14="http://schemas.microsoft.com/office/powerpoint/2010/main" val="179675887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3192CF-1826-9D52-5753-8EE53FADB2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84AB9D-3D9B-3BDF-B7AB-5F8DA1CC1BB4}"/>
              </a:ext>
            </a:extLst>
          </p:cNvPr>
          <p:cNvSpPr>
            <a:spLocks noGrp="1"/>
          </p:cNvSpPr>
          <p:nvPr>
            <p:ph type="title"/>
          </p:nvPr>
        </p:nvSpPr>
        <p:spPr/>
        <p:txBody>
          <a:bodyPr/>
          <a:lstStyle/>
          <a:p>
            <a:r>
              <a:rPr kumimoji="0" lang="en-US" sz="4400" b="1" i="0" u="none" strike="noStrike" kern="1200" cap="none" spc="0" normalizeH="0" baseline="0" noProof="0">
                <a:ln>
                  <a:noFill/>
                </a:ln>
                <a:solidFill>
                  <a:srgbClr val="335AA1"/>
                </a:solidFill>
                <a:effectLst/>
                <a:uLnTx/>
                <a:uFillTx/>
                <a:latin typeface="ITC Avant Garde Std Bk" panose="020B0502020202020204" pitchFamily="34" charset="0"/>
                <a:ea typeface="+mj-ea"/>
                <a:cs typeface="+mj-cs"/>
              </a:rPr>
              <a:t>2024-2025 APLD Graduates </a:t>
            </a:r>
            <a:endParaRPr lang="en-US"/>
          </a:p>
        </p:txBody>
      </p:sp>
      <p:sp>
        <p:nvSpPr>
          <p:cNvPr id="4" name="Content Placeholder 3">
            <a:extLst>
              <a:ext uri="{FF2B5EF4-FFF2-40B4-BE49-F238E27FC236}">
                <a16:creationId xmlns:a16="http://schemas.microsoft.com/office/drawing/2014/main" id="{01C7F293-136C-12EF-90AA-62EB8E6B3F0C}"/>
              </a:ext>
            </a:extLst>
          </p:cNvPr>
          <p:cNvSpPr>
            <a:spLocks noGrp="1"/>
          </p:cNvSpPr>
          <p:nvPr>
            <p:ph idx="1"/>
          </p:nvPr>
        </p:nvSpPr>
        <p:spPr/>
        <p:txBody>
          <a:bodyPr>
            <a:normAutofit/>
          </a:bodyPr>
          <a:lstStyle/>
          <a:p>
            <a:pPr>
              <a:buClr>
                <a:srgbClr val="335AA1"/>
              </a:buClr>
              <a:buSzPct val="100000"/>
            </a:pPr>
            <a:r>
              <a:rPr lang="en-US" kern="1200">
                <a:solidFill>
                  <a:srgbClr val="335AA1"/>
                </a:solidFill>
                <a:latin typeface="ITC Avant Garde Std Bk" panose="020B0502020202020204"/>
              </a:rPr>
              <a:t>Megan Herink, PharmD, MBA, FCCP, BCPS</a:t>
            </a:r>
          </a:p>
          <a:p>
            <a:pPr>
              <a:buClr>
                <a:srgbClr val="335AA1"/>
              </a:buClr>
              <a:buSzPct val="100000"/>
            </a:pPr>
            <a:r>
              <a:rPr lang="en-US" kern="1200">
                <a:solidFill>
                  <a:srgbClr val="335AA1"/>
                </a:solidFill>
                <a:latin typeface="ITC Avant Garde Std Bk" panose="020B0502020202020204"/>
              </a:rPr>
              <a:t>Miranda Howland, PharmD, BCCCP</a:t>
            </a:r>
          </a:p>
          <a:p>
            <a:pPr>
              <a:buClr>
                <a:srgbClr val="335AA1"/>
              </a:buClr>
              <a:buSzPct val="100000"/>
            </a:pPr>
            <a:r>
              <a:rPr lang="en-US" kern="1200">
                <a:solidFill>
                  <a:srgbClr val="335AA1"/>
                </a:solidFill>
                <a:latin typeface="ITC Avant Garde Std Bk" panose="020B0502020202020204"/>
              </a:rPr>
              <a:t>Sarah A. Kain, PharmD, BCACP, TTS</a:t>
            </a:r>
          </a:p>
          <a:p>
            <a:pPr>
              <a:buClr>
                <a:srgbClr val="335AA1"/>
              </a:buClr>
              <a:buSzPct val="100000"/>
            </a:pPr>
            <a:r>
              <a:rPr lang="en-US" kern="1200">
                <a:solidFill>
                  <a:srgbClr val="335AA1"/>
                </a:solidFill>
                <a:latin typeface="ITC Avant Garde Std Bk" panose="020B0502020202020204"/>
              </a:rPr>
              <a:t>James C. Lee, PharmD, FCCP, BCACP</a:t>
            </a:r>
          </a:p>
          <a:p>
            <a:pPr>
              <a:buClr>
                <a:srgbClr val="335AA1"/>
              </a:buClr>
              <a:buSzPct val="100000"/>
            </a:pPr>
            <a:r>
              <a:rPr lang="en-US" kern="1200">
                <a:solidFill>
                  <a:srgbClr val="335AA1"/>
                </a:solidFill>
                <a:latin typeface="ITC Avant Garde Std Bk" panose="020B0502020202020204"/>
              </a:rPr>
              <a:t>Melissa Lipari, PharmD, FCCP, BCACP</a:t>
            </a:r>
          </a:p>
          <a:p>
            <a:pPr>
              <a:buClr>
                <a:srgbClr val="335AA1"/>
              </a:buClr>
              <a:buSzPct val="100000"/>
            </a:pPr>
            <a:r>
              <a:rPr lang="en-US" kern="1200">
                <a:solidFill>
                  <a:srgbClr val="335AA1"/>
                </a:solidFill>
                <a:latin typeface="ITC Avant Garde Std Bk" panose="020B0502020202020204"/>
              </a:rPr>
              <a:t>Marina L. Maes, PharmD, BCACP</a:t>
            </a:r>
          </a:p>
          <a:p>
            <a:pPr>
              <a:buClr>
                <a:srgbClr val="335AA1"/>
              </a:buClr>
              <a:buSzPct val="100000"/>
            </a:pPr>
            <a:r>
              <a:rPr lang="en-US" kern="1200">
                <a:solidFill>
                  <a:srgbClr val="335AA1"/>
                </a:solidFill>
                <a:latin typeface="ITC Avant Garde Std Bk" panose="020B0502020202020204"/>
              </a:rPr>
              <a:t>Emma Matherne, PharmD, BCPPS</a:t>
            </a:r>
          </a:p>
          <a:p>
            <a:pPr>
              <a:buClr>
                <a:srgbClr val="335AA1"/>
              </a:buClr>
              <a:buSzPct val="100000"/>
            </a:pPr>
            <a:r>
              <a:rPr lang="en-US" kern="1200">
                <a:solidFill>
                  <a:srgbClr val="335AA1"/>
                </a:solidFill>
                <a:latin typeface="ITC Avant Garde Std Bk" panose="020B0502020202020204"/>
              </a:rPr>
              <a:t>Lyndsi K. Meyenburg, PharmD, BCPS</a:t>
            </a:r>
          </a:p>
          <a:p>
            <a:endParaRPr lang="en-US"/>
          </a:p>
        </p:txBody>
      </p:sp>
    </p:spTree>
    <p:extLst>
      <p:ext uri="{BB962C8B-B14F-4D97-AF65-F5344CB8AC3E}">
        <p14:creationId xmlns:p14="http://schemas.microsoft.com/office/powerpoint/2010/main" val="416838638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D03E7-B9E2-09F3-A1E8-5EC8E6368E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03B11B-AEF0-1179-7254-0611BD06110F}"/>
              </a:ext>
            </a:extLst>
          </p:cNvPr>
          <p:cNvSpPr>
            <a:spLocks noGrp="1"/>
          </p:cNvSpPr>
          <p:nvPr>
            <p:ph type="title"/>
          </p:nvPr>
        </p:nvSpPr>
        <p:spPr/>
        <p:txBody>
          <a:bodyPr/>
          <a:lstStyle/>
          <a:p>
            <a:r>
              <a:rPr kumimoji="0" lang="en-US" sz="4400" b="1" i="0" u="none" strike="noStrike" kern="1200" cap="none" spc="0" normalizeH="0" baseline="0" noProof="0">
                <a:ln>
                  <a:noFill/>
                </a:ln>
                <a:solidFill>
                  <a:srgbClr val="335AA1"/>
                </a:solidFill>
                <a:effectLst/>
                <a:uLnTx/>
                <a:uFillTx/>
                <a:latin typeface="ITC Avant Garde Std Bk" panose="020B0502020202020204" pitchFamily="34" charset="0"/>
                <a:ea typeface="+mj-ea"/>
                <a:cs typeface="+mj-cs"/>
              </a:rPr>
              <a:t>2024-2025 APLD Graduates </a:t>
            </a:r>
            <a:endParaRPr lang="en-US"/>
          </a:p>
        </p:txBody>
      </p:sp>
      <p:sp>
        <p:nvSpPr>
          <p:cNvPr id="4" name="Content Placeholder 3">
            <a:extLst>
              <a:ext uri="{FF2B5EF4-FFF2-40B4-BE49-F238E27FC236}">
                <a16:creationId xmlns:a16="http://schemas.microsoft.com/office/drawing/2014/main" id="{36ABA234-8190-9E53-F4B6-63F605994C18}"/>
              </a:ext>
            </a:extLst>
          </p:cNvPr>
          <p:cNvSpPr>
            <a:spLocks noGrp="1"/>
          </p:cNvSpPr>
          <p:nvPr>
            <p:ph idx="1"/>
          </p:nvPr>
        </p:nvSpPr>
        <p:spPr/>
        <p:txBody>
          <a:bodyPr>
            <a:normAutofit/>
          </a:bodyPr>
          <a:lstStyle/>
          <a:p>
            <a:pPr>
              <a:buClr>
                <a:srgbClr val="335AA1"/>
              </a:buClr>
              <a:buSzPct val="100000"/>
            </a:pPr>
            <a:r>
              <a:rPr lang="en-US" kern="1200">
                <a:solidFill>
                  <a:srgbClr val="335AA1"/>
                </a:solidFill>
                <a:latin typeface="ITC Avant Garde Std Bk" panose="020B0502020202020204"/>
              </a:rPr>
              <a:t>W. Justin Moore, PharmD, MS, BCPS, BCIDP</a:t>
            </a:r>
          </a:p>
          <a:p>
            <a:pPr>
              <a:buClr>
                <a:srgbClr val="335AA1"/>
              </a:buClr>
              <a:buSzPct val="100000"/>
            </a:pPr>
            <a:r>
              <a:rPr lang="en-US" kern="1200">
                <a:solidFill>
                  <a:srgbClr val="335AA1"/>
                </a:solidFill>
                <a:latin typeface="ITC Avant Garde Std Bk" panose="020B0502020202020204"/>
              </a:rPr>
              <a:t>Briana P. Murray, PharmD, BCACP</a:t>
            </a:r>
          </a:p>
          <a:p>
            <a:pPr>
              <a:buClr>
                <a:srgbClr val="335AA1"/>
              </a:buClr>
              <a:buSzPct val="100000"/>
            </a:pPr>
            <a:r>
              <a:rPr lang="en-US" kern="1200">
                <a:solidFill>
                  <a:srgbClr val="335AA1"/>
                </a:solidFill>
                <a:latin typeface="ITC Avant Garde Std Bk" panose="020B0502020202020204"/>
              </a:rPr>
              <a:t>Lavinia Salama, PharmD, BCACP, BCGP, BC-ADM, CDCES</a:t>
            </a:r>
          </a:p>
          <a:p>
            <a:pPr>
              <a:buClr>
                <a:srgbClr val="335AA1"/>
              </a:buClr>
              <a:buSzPct val="100000"/>
            </a:pPr>
            <a:r>
              <a:rPr lang="en-US" kern="1200">
                <a:solidFill>
                  <a:srgbClr val="335AA1"/>
                </a:solidFill>
                <a:latin typeface="ITC Avant Garde Std Bk" panose="020B0502020202020204"/>
              </a:rPr>
              <a:t>Heather N. Savage, PharmD, BCPS</a:t>
            </a:r>
          </a:p>
          <a:p>
            <a:pPr>
              <a:buClr>
                <a:srgbClr val="335AA1"/>
              </a:buClr>
              <a:buSzPct val="100000"/>
            </a:pPr>
            <a:r>
              <a:rPr lang="en-US" kern="1200">
                <a:solidFill>
                  <a:srgbClr val="335AA1"/>
                </a:solidFill>
                <a:latin typeface="ITC Avant Garde Std Bk" panose="020B0502020202020204"/>
              </a:rPr>
              <a:t>Richard J. Silvia, PharmD, MA, FCCP, FAAPP, BCPP</a:t>
            </a:r>
          </a:p>
          <a:p>
            <a:pPr>
              <a:buClr>
                <a:srgbClr val="335AA1"/>
              </a:buClr>
              <a:buSzPct val="100000"/>
            </a:pPr>
            <a:r>
              <a:rPr lang="en-US" kern="1200">
                <a:solidFill>
                  <a:srgbClr val="335AA1"/>
                </a:solidFill>
                <a:latin typeface="ITC Avant Garde Std Bk" panose="020B0502020202020204"/>
              </a:rPr>
              <a:t>Susan E. Smith, PharmD, BCCCP, FCCM, FCCP </a:t>
            </a:r>
          </a:p>
          <a:p>
            <a:pPr>
              <a:buClr>
                <a:srgbClr val="335AA1"/>
              </a:buClr>
              <a:buSzPct val="100000"/>
            </a:pPr>
            <a:r>
              <a:rPr lang="en-US" kern="1200">
                <a:solidFill>
                  <a:srgbClr val="335AA1"/>
                </a:solidFill>
                <a:latin typeface="ITC Avant Garde Std Bk" panose="020B0502020202020204"/>
              </a:rPr>
              <a:t>Sony Tuteja, PharmD, MS</a:t>
            </a:r>
          </a:p>
          <a:p>
            <a:pPr>
              <a:buClr>
                <a:srgbClr val="335AA1"/>
              </a:buClr>
              <a:buSzPct val="100000"/>
            </a:pPr>
            <a:r>
              <a:rPr lang="en-US" kern="1200">
                <a:solidFill>
                  <a:srgbClr val="335AA1"/>
                </a:solidFill>
                <a:latin typeface="ITC Avant Garde Std Bk" panose="020B0502020202020204"/>
              </a:rPr>
              <a:t>David E. Zimmerman, PharmD, BCCCP, BCEMP, FASHP, FCCP</a:t>
            </a:r>
          </a:p>
          <a:p>
            <a:endParaRPr lang="en-US"/>
          </a:p>
        </p:txBody>
      </p:sp>
    </p:spTree>
    <p:extLst>
      <p:ext uri="{BB962C8B-B14F-4D97-AF65-F5344CB8AC3E}">
        <p14:creationId xmlns:p14="http://schemas.microsoft.com/office/powerpoint/2010/main" val="87383631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CD00B4-D992-CDD4-62BF-C4E5B31F900A}"/>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EB3FBF8E-7CD4-D3B8-7DEF-00D2F156111A}"/>
              </a:ext>
            </a:extLst>
          </p:cNvPr>
          <p:cNvSpPr>
            <a:spLocks noGrp="1"/>
          </p:cNvSpPr>
          <p:nvPr>
            <p:ph type="body" sz="quarter" idx="17"/>
          </p:nvPr>
        </p:nvSpPr>
        <p:spPr/>
        <p:txBody>
          <a:bodyPr>
            <a:normAutofit/>
          </a:bodyPr>
          <a:lstStyle/>
          <a:p>
            <a:pPr algn="ctr"/>
            <a:r>
              <a:rPr lang="en-US" sz="5400"/>
              <a:t>Congratulations</a:t>
            </a:r>
          </a:p>
          <a:p>
            <a:pPr algn="ctr"/>
            <a:r>
              <a:rPr lang="en-US" sz="5400"/>
              <a:t>APLD Class of 2025!</a:t>
            </a:r>
          </a:p>
        </p:txBody>
      </p:sp>
      <p:sp>
        <p:nvSpPr>
          <p:cNvPr id="6" name="Text Placeholder 5">
            <a:extLst>
              <a:ext uri="{FF2B5EF4-FFF2-40B4-BE49-F238E27FC236}">
                <a16:creationId xmlns:a16="http://schemas.microsoft.com/office/drawing/2014/main" id="{DE35BABC-B386-D24F-F347-D1EE2703715A}"/>
              </a:ext>
            </a:extLst>
          </p:cNvPr>
          <p:cNvSpPr>
            <a:spLocks noGrp="1"/>
          </p:cNvSpPr>
          <p:nvPr>
            <p:ph type="body" sz="quarter" idx="20"/>
          </p:nvPr>
        </p:nvSpPr>
        <p:spPr/>
        <p:txBody>
          <a:bodyPr>
            <a:normAutofit lnSpcReduction="10000"/>
          </a:bodyPr>
          <a:lstStyle/>
          <a:p>
            <a:endParaRPr lang="en-US"/>
          </a:p>
          <a:p>
            <a:endParaRPr lang="en-US"/>
          </a:p>
        </p:txBody>
      </p:sp>
    </p:spTree>
    <p:extLst>
      <p:ext uri="{BB962C8B-B14F-4D97-AF65-F5344CB8AC3E}">
        <p14:creationId xmlns:p14="http://schemas.microsoft.com/office/powerpoint/2010/main" val="3635109608"/>
      </p:ext>
    </p:extLst>
  </p:cSld>
  <p:clrMapOvr>
    <a:masterClrMapping/>
  </p:clrMapOvr>
</p:sld>
</file>

<file path=ppt/theme/theme1.xml><?xml version="1.0" encoding="utf-8"?>
<a:theme xmlns:a="http://schemas.openxmlformats.org/drawingml/2006/main" name="Office Theme">
  <a:themeElements>
    <a:clrScheme name="ACCP">
      <a:dk1>
        <a:srgbClr val="000000"/>
      </a:dk1>
      <a:lt1>
        <a:srgbClr val="FFFFFF"/>
      </a:lt1>
      <a:dk2>
        <a:srgbClr val="545454"/>
      </a:dk2>
      <a:lt2>
        <a:srgbClr val="E4E5E6"/>
      </a:lt2>
      <a:accent1>
        <a:srgbClr val="00467F"/>
      </a:accent1>
      <a:accent2>
        <a:srgbClr val="FBAD18"/>
      </a:accent2>
      <a:accent3>
        <a:srgbClr val="00467F"/>
      </a:accent3>
      <a:accent4>
        <a:srgbClr val="FBAD18"/>
      </a:accent4>
      <a:accent5>
        <a:srgbClr val="00467F"/>
      </a:accent5>
      <a:accent6>
        <a:srgbClr val="FBAD18"/>
      </a:accent6>
      <a:hlink>
        <a:srgbClr val="00467F"/>
      </a:hlink>
      <a:folHlink>
        <a:srgbClr val="E4E5E6"/>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bodyPr vert="horz" lIns="91440" tIns="45720" rIns="91440" bIns="45720" rtlCol="0">
        <a:normAutofit/>
      </a:bodyPr>
      <a:lstStyle>
        <a:defPPr algn="l">
          <a:defRPr dirty="0" smtClean="0">
            <a:solidFill>
              <a:schemeClr val="bg1"/>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ACCP">
      <a:dk1>
        <a:srgbClr val="000000"/>
      </a:dk1>
      <a:lt1>
        <a:srgbClr val="FFFFFF"/>
      </a:lt1>
      <a:dk2>
        <a:srgbClr val="545454"/>
      </a:dk2>
      <a:lt2>
        <a:srgbClr val="E4E5E6"/>
      </a:lt2>
      <a:accent1>
        <a:srgbClr val="00467F"/>
      </a:accent1>
      <a:accent2>
        <a:srgbClr val="FBAD18"/>
      </a:accent2>
      <a:accent3>
        <a:srgbClr val="00467F"/>
      </a:accent3>
      <a:accent4>
        <a:srgbClr val="FBAD18"/>
      </a:accent4>
      <a:accent5>
        <a:srgbClr val="00467F"/>
      </a:accent5>
      <a:accent6>
        <a:srgbClr val="FBAD18"/>
      </a:accent6>
      <a:hlink>
        <a:srgbClr val="00467F"/>
      </a:hlink>
      <a:folHlink>
        <a:srgbClr val="E4E5E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1CBBBA677882A4FA9EB92DEC63415DF" ma:contentTypeVersion="20" ma:contentTypeDescription="Create a new document." ma:contentTypeScope="" ma:versionID="940a29d74416c9de23d51eab25f657d3">
  <xsd:schema xmlns:xsd="http://www.w3.org/2001/XMLSchema" xmlns:xs="http://www.w3.org/2001/XMLSchema" xmlns:p="http://schemas.microsoft.com/office/2006/metadata/properties" xmlns:ns2="40254b41-ae7a-4239-b980-1bfdf24737ea" xmlns:ns3="4f1a43a0-9c65-4a40-8e59-d06f573524aa" targetNamespace="http://schemas.microsoft.com/office/2006/metadata/properties" ma:root="true" ma:fieldsID="083c126d26c63709d6ae5a014d260650" ns2:_="" ns3:_="">
    <xsd:import namespace="40254b41-ae7a-4239-b980-1bfdf24737ea"/>
    <xsd:import namespace="4f1a43a0-9c65-4a40-8e59-d06f573524aa"/>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2:MediaServiceObjectDetectorVersions" minOccurs="0"/>
                <xsd:element ref="ns2:_Flow_SignoffStatus" minOccurs="0"/>
                <xsd:element ref="ns2:MediaServiceSearchProperties" minOccurs="0"/>
                <xsd:element ref="ns2:Link"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54b41-ae7a-4239-b980-1bfdf24737e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818ed9f0-8a0a-4237-802f-03fd290300dc"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ternalName="MediaServiceLocation" ma:readOnly="true">
      <xsd:simpleType>
        <xsd:restriction base="dms:Text"/>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_Flow_SignoffStatus" ma:index="24" nillable="true" ma:displayName="Sign-off status" ma:internalName="Sign_x002d_off_x0020_status">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Link" ma:index="26" nillable="true" ma:displayName="Link" ma:format="Hyperlink" ma:internalName="Link">
      <xsd:complexType>
        <xsd:complexContent>
          <xsd:extension base="dms:URL">
            <xsd:sequence>
              <xsd:element name="Url" type="dms:ValidUrl" minOccurs="0" nillable="true"/>
              <xsd:element name="Description" type="xsd:string" nillable="true"/>
            </xsd:sequence>
          </xsd:extension>
        </xsd:complexContent>
      </xsd:complex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f1a43a0-9c65-4a40-8e59-d06f573524aa"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9c55737e-c173-482e-9227-bc8e22512de6}" ma:internalName="TaxCatchAll" ma:showField="CatchAllData" ma:web="4f1a43a0-9c65-4a40-8e59-d06f573524a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4f1a43a0-9c65-4a40-8e59-d06f573524aa" xsi:nil="true"/>
    <lcf76f155ced4ddcb4097134ff3c332f xmlns="40254b41-ae7a-4239-b980-1bfdf24737ea">
      <Terms xmlns="http://schemas.microsoft.com/office/infopath/2007/PartnerControls"/>
    </lcf76f155ced4ddcb4097134ff3c332f>
    <_Flow_SignoffStatus xmlns="40254b41-ae7a-4239-b980-1bfdf24737ea" xsi:nil="true"/>
    <Link xmlns="40254b41-ae7a-4239-b980-1bfdf24737ea">
      <Url xsi:nil="true"/>
      <Description xsi:nil="true"/>
    </Link>
  </documentManagement>
</p:properties>
</file>

<file path=customXml/itemProps1.xml><?xml version="1.0" encoding="utf-8"?>
<ds:datastoreItem xmlns:ds="http://schemas.openxmlformats.org/officeDocument/2006/customXml" ds:itemID="{9995AD62-DCAF-4248-B4D1-FC7C50795104}">
  <ds:schemaRefs>
    <ds:schemaRef ds:uri="http://schemas.microsoft.com/sharepoint/v3/contenttype/forms"/>
  </ds:schemaRefs>
</ds:datastoreItem>
</file>

<file path=customXml/itemProps2.xml><?xml version="1.0" encoding="utf-8"?>
<ds:datastoreItem xmlns:ds="http://schemas.openxmlformats.org/officeDocument/2006/customXml" ds:itemID="{C21E3199-D529-4576-B7C6-0B29D346AA09}">
  <ds:schemaRefs>
    <ds:schemaRef ds:uri="40254b41-ae7a-4239-b980-1bfdf24737ea"/>
    <ds:schemaRef ds:uri="4f1a43a0-9c65-4a40-8e59-d06f573524a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B322A3B-7B6A-4FCD-9C46-97C4A86974D0}">
  <ds:schemaRefs>
    <ds:schemaRef ds:uri="40254b41-ae7a-4239-b980-1bfdf24737ea"/>
    <ds:schemaRef ds:uri="4f1a43a0-9c65-4a40-8e59-d06f573524a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23</TotalTime>
  <Words>4668</Words>
  <Application>Microsoft Office PowerPoint</Application>
  <PresentationFormat>Widescreen</PresentationFormat>
  <Paragraphs>807</Paragraphs>
  <Slides>62</Slides>
  <Notes>31</Notes>
  <HiddenSlides>0</HiddenSlides>
  <MMClips>2</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62</vt:i4>
      </vt:variant>
    </vt:vector>
  </HeadingPairs>
  <TitlesOfParts>
    <vt:vector size="73" baseType="lpstr">
      <vt:lpstr>Aptos</vt:lpstr>
      <vt:lpstr>Arial</vt:lpstr>
      <vt:lpstr>Calibri</vt:lpstr>
      <vt:lpstr>Calibri Light</vt:lpstr>
      <vt:lpstr>ITC Avant Garde Std Bk</vt:lpstr>
      <vt:lpstr>Questrial</vt:lpstr>
      <vt:lpstr>Roboto</vt:lpstr>
      <vt:lpstr>Times New Roman</vt:lpstr>
      <vt:lpstr>Wingdings</vt:lpstr>
      <vt:lpstr>Office Theme</vt:lpstr>
      <vt:lpstr>1_Office Theme</vt:lpstr>
      <vt:lpstr>PowerPoint Presentation</vt:lpstr>
      <vt:lpstr>PowerPoint Presentation</vt:lpstr>
      <vt:lpstr>Project Overview</vt:lpstr>
      <vt:lpstr>Introduction</vt:lpstr>
      <vt:lpstr>Project Goals and Objectives</vt:lpstr>
      <vt:lpstr>Development Timeline</vt:lpstr>
      <vt:lpstr>Marketplace Review- Existing Pharmacy Podcasts</vt:lpstr>
      <vt:lpstr>Marketplace Review- Existing Pharmacy Podcasts (cont’d)</vt:lpstr>
      <vt:lpstr>Market Assessment </vt:lpstr>
      <vt:lpstr>ACCP Member Survey - Methods</vt:lpstr>
      <vt:lpstr>Survey Results</vt:lpstr>
      <vt:lpstr>Survey Results (cont’d)</vt:lpstr>
      <vt:lpstr>Proposed Structure and Format</vt:lpstr>
      <vt:lpstr>Sample Monthly Calendar</vt:lpstr>
      <vt:lpstr>Poll the AUDIENCE- Which is Your Favorite?</vt:lpstr>
      <vt:lpstr>Summary</vt:lpstr>
      <vt:lpstr>PowerPoint Presentation</vt:lpstr>
      <vt:lpstr>VCU/ACCP/ASHP Congressional Health Policy Fellowship</vt:lpstr>
      <vt:lpstr>VCU/ACCP/ASHP Congressional Health Policy Fellowship</vt:lpstr>
      <vt:lpstr>VCU/ACCP/ASHP Congressional Health Policy Fellowship</vt:lpstr>
      <vt:lpstr>Background &amp; Current Efforts</vt:lpstr>
      <vt:lpstr>Background &amp; Current Efforts</vt:lpstr>
      <vt:lpstr>Target Audiences</vt:lpstr>
      <vt:lpstr>Enhancing Communication</vt:lpstr>
      <vt:lpstr>Enhancing Outreach</vt:lpstr>
      <vt:lpstr>Sharing Success Stories/Testimonials</vt:lpstr>
      <vt:lpstr>Alumni Survey Results</vt:lpstr>
      <vt:lpstr>Sharing Success Stories/Testimonials</vt:lpstr>
      <vt:lpstr>Website Improvements Forwarding Pages (ACCP, ASHP websites)</vt:lpstr>
      <vt:lpstr>Website Improvements Main Program Page (VCU)</vt:lpstr>
      <vt:lpstr>Social Media</vt:lpstr>
      <vt:lpstr>Example Posting Schedule</vt:lpstr>
      <vt:lpstr>PowerPoint Presentation</vt:lpstr>
      <vt:lpstr>The Original Charge</vt:lpstr>
      <vt:lpstr>Our Steps</vt:lpstr>
      <vt:lpstr>Characteristics of Current Donors</vt:lpstr>
      <vt:lpstr>Member Survey</vt:lpstr>
      <vt:lpstr>Member Survey</vt:lpstr>
      <vt:lpstr>Member Survey</vt:lpstr>
      <vt:lpstr>Video Testimonials</vt:lpstr>
      <vt:lpstr>Video Testimonial Example</vt:lpstr>
      <vt:lpstr>Social Media Repository</vt:lpstr>
      <vt:lpstr>ACCP PAC Testimonials: Why Members Support Our Advocacy Efforts</vt:lpstr>
      <vt:lpstr>Timeline for Campaign </vt:lpstr>
      <vt:lpstr>Recommendations for Next Steps</vt:lpstr>
      <vt:lpstr>PowerPoint Presentation</vt:lpstr>
      <vt:lpstr>Abbreviations</vt:lpstr>
      <vt:lpstr>Goals</vt:lpstr>
      <vt:lpstr>Goal 1 - Develop Interview Questions</vt:lpstr>
      <vt:lpstr>Goal 2 - Conduct Interviews</vt:lpstr>
      <vt:lpstr>Goal 2 - Conduct Interviews</vt:lpstr>
      <vt:lpstr>Goal 3 - Synthesize Content from Interviews</vt:lpstr>
      <vt:lpstr>Goal 4- Share</vt:lpstr>
      <vt:lpstr>PowerPoint Presentation</vt:lpstr>
      <vt:lpstr>Our Mentors</vt:lpstr>
      <vt:lpstr>Our Mentors</vt:lpstr>
      <vt:lpstr>Our Faculty</vt:lpstr>
      <vt:lpstr>Our Faculty</vt:lpstr>
      <vt:lpstr>2024-2025 APLD Graduates </vt:lpstr>
      <vt:lpstr>2024-2025 APLD Graduates </vt:lpstr>
      <vt:lpstr>2024-2025 APLD Graduates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Dane Anderson</dc:creator>
  <cp:lastModifiedBy>Wendy Staab</cp:lastModifiedBy>
  <cp:revision>4</cp:revision>
  <cp:lastPrinted>2025-08-27T15:35:42Z</cp:lastPrinted>
  <dcterms:created xsi:type="dcterms:W3CDTF">2016-06-21T14:49:51Z</dcterms:created>
  <dcterms:modified xsi:type="dcterms:W3CDTF">2025-09-12T14:35:19Z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0x010100B1CBBBA677882A4FA9EB92DEC63415DF</vt:lpwstr>
  </property>
  <property fmtid="{D5CDD505-2E9C-101B-9397-08002B2CF9AE}" pid="3" name="Order">
    <vt:r8>127110000</vt:r8>
  </property>
  <property fmtid="{D5CDD505-2E9C-101B-9397-08002B2CF9AE}" pid="4" name="MediaServiceImageTags">
    <vt:lpwstr/>
  </property>
</Properties>
</file>